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60" r:id="rId3"/>
    <p:sldMasterId id="2147483680" r:id="rId4"/>
    <p:sldMasterId id="2147483698" r:id="rId5"/>
  </p:sldMasterIdLst>
  <p:notesMasterIdLst>
    <p:notesMasterId r:id="rId41"/>
  </p:notesMasterIdLst>
  <p:sldIdLst>
    <p:sldId id="2147481859" r:id="rId6"/>
    <p:sldId id="2147478277" r:id="rId7"/>
    <p:sldId id="2147478332" r:id="rId8"/>
    <p:sldId id="2147470892" r:id="rId9"/>
    <p:sldId id="300" r:id="rId10"/>
    <p:sldId id="2147481845" r:id="rId11"/>
    <p:sldId id="2147481844" r:id="rId12"/>
    <p:sldId id="2147481945" r:id="rId13"/>
    <p:sldId id="2147481946" r:id="rId14"/>
    <p:sldId id="5664" r:id="rId15"/>
    <p:sldId id="261" r:id="rId16"/>
    <p:sldId id="2147481944" r:id="rId17"/>
    <p:sldId id="2147478150" r:id="rId18"/>
    <p:sldId id="6094" r:id="rId19"/>
    <p:sldId id="2147375460" r:id="rId20"/>
    <p:sldId id="2142533923" r:id="rId21"/>
    <p:sldId id="1881839868" r:id="rId22"/>
    <p:sldId id="2147478293" r:id="rId23"/>
    <p:sldId id="2147481932" r:id="rId24"/>
    <p:sldId id="2147481863" r:id="rId25"/>
    <p:sldId id="2147481933" r:id="rId26"/>
    <p:sldId id="2147470800" r:id="rId27"/>
    <p:sldId id="266" r:id="rId28"/>
    <p:sldId id="2147478497" r:id="rId29"/>
    <p:sldId id="491" r:id="rId30"/>
    <p:sldId id="2147481935" r:id="rId31"/>
    <p:sldId id="2147481934" r:id="rId32"/>
    <p:sldId id="2147481918" r:id="rId33"/>
    <p:sldId id="2147481931" r:id="rId34"/>
    <p:sldId id="5573" r:id="rId35"/>
    <p:sldId id="2147481901" r:id="rId36"/>
    <p:sldId id="2126986474" r:id="rId37"/>
    <p:sldId id="278" r:id="rId38"/>
    <p:sldId id="2126986454" r:id="rId39"/>
    <p:sldId id="214747347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980" autoAdjust="0"/>
  </p:normalViewPr>
  <p:slideViewPr>
    <p:cSldViewPr snapToGrid="0">
      <p:cViewPr varScale="1">
        <p:scale>
          <a:sx n="58" d="100"/>
          <a:sy n="58" d="100"/>
        </p:scale>
        <p:origin x="98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1.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4.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3.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075130737250901"/>
          <c:y val="7.1534321866942002E-2"/>
          <c:w val="0.551314490741034"/>
          <c:h val="0.77532177217841503"/>
        </c:manualLayout>
      </c:layout>
      <c:scatterChart>
        <c:scatterStyle val="lineMarker"/>
        <c:varyColors val="0"/>
        <c:ser>
          <c:idx val="0"/>
          <c:order val="0"/>
          <c:tx>
            <c:strRef>
              <c:f>FP!$D$2</c:f>
              <c:strCache>
                <c:ptCount val="1"/>
              </c:strCache>
            </c:strRef>
          </c:tx>
          <c:spPr>
            <a:ln w="28575">
              <a:noFill/>
            </a:ln>
          </c:spPr>
          <c:marker>
            <c:symbol val="star"/>
            <c:size val="8"/>
            <c:spPr>
              <a:solidFill>
                <a:srgbClr val="0D3759"/>
              </a:solidFill>
              <a:ln>
                <a:noFill/>
              </a:ln>
            </c:spPr>
          </c:marker>
          <c:dPt>
            <c:idx val="1"/>
            <c:bubble3D val="0"/>
            <c:extLst>
              <c:ext xmlns:c16="http://schemas.microsoft.com/office/drawing/2014/chart" uri="{C3380CC4-5D6E-409C-BE32-E72D297353CC}">
                <c16:uniqueId val="{00000000-A174-4B18-BE58-363D0C4AA1FC}"/>
              </c:ext>
            </c:extLst>
          </c:dPt>
          <c:dPt>
            <c:idx val="2"/>
            <c:bubble3D val="0"/>
            <c:extLst>
              <c:ext xmlns:c16="http://schemas.microsoft.com/office/drawing/2014/chart" uri="{C3380CC4-5D6E-409C-BE32-E72D297353CC}">
                <c16:uniqueId val="{00000001-A174-4B18-BE58-363D0C4AA1FC}"/>
              </c:ext>
            </c:extLst>
          </c:dPt>
          <c:dPt>
            <c:idx val="3"/>
            <c:bubble3D val="0"/>
            <c:extLst>
              <c:ext xmlns:c16="http://schemas.microsoft.com/office/drawing/2014/chart" uri="{C3380CC4-5D6E-409C-BE32-E72D297353CC}">
                <c16:uniqueId val="{00000002-A174-4B18-BE58-363D0C4AA1FC}"/>
              </c:ext>
            </c:extLst>
          </c:dPt>
          <c:dPt>
            <c:idx val="4"/>
            <c:bubble3D val="0"/>
            <c:extLst>
              <c:ext xmlns:c16="http://schemas.microsoft.com/office/drawing/2014/chart" uri="{C3380CC4-5D6E-409C-BE32-E72D297353CC}">
                <c16:uniqueId val="{00000003-A174-4B18-BE58-363D0C4AA1FC}"/>
              </c:ext>
            </c:extLst>
          </c:dPt>
          <c:dPt>
            <c:idx val="5"/>
            <c:bubble3D val="0"/>
            <c:extLst>
              <c:ext xmlns:c16="http://schemas.microsoft.com/office/drawing/2014/chart" uri="{C3380CC4-5D6E-409C-BE32-E72D297353CC}">
                <c16:uniqueId val="{00000004-A174-4B18-BE58-363D0C4AA1FC}"/>
              </c:ext>
            </c:extLst>
          </c:dPt>
          <c:dPt>
            <c:idx val="6"/>
            <c:bubble3D val="0"/>
            <c:extLst>
              <c:ext xmlns:c16="http://schemas.microsoft.com/office/drawing/2014/chart" uri="{C3380CC4-5D6E-409C-BE32-E72D297353CC}">
                <c16:uniqueId val="{00000005-A174-4B18-BE58-363D0C4AA1FC}"/>
              </c:ext>
            </c:extLst>
          </c:dPt>
          <c:dPt>
            <c:idx val="7"/>
            <c:bubble3D val="0"/>
            <c:extLst>
              <c:ext xmlns:c16="http://schemas.microsoft.com/office/drawing/2014/chart" uri="{C3380CC4-5D6E-409C-BE32-E72D297353CC}">
                <c16:uniqueId val="{00000006-A174-4B18-BE58-363D0C4AA1FC}"/>
              </c:ext>
            </c:extLst>
          </c:dPt>
          <c:dPt>
            <c:idx val="8"/>
            <c:bubble3D val="0"/>
            <c:extLst>
              <c:ext xmlns:c16="http://schemas.microsoft.com/office/drawing/2014/chart" uri="{C3380CC4-5D6E-409C-BE32-E72D297353CC}">
                <c16:uniqueId val="{00000007-A174-4B18-BE58-363D0C4AA1FC}"/>
              </c:ext>
            </c:extLst>
          </c:dPt>
          <c:dPt>
            <c:idx val="9"/>
            <c:bubble3D val="0"/>
            <c:extLst>
              <c:ext xmlns:c16="http://schemas.microsoft.com/office/drawing/2014/chart" uri="{C3380CC4-5D6E-409C-BE32-E72D297353CC}">
                <c16:uniqueId val="{00000008-A174-4B18-BE58-363D0C4AA1FC}"/>
              </c:ext>
            </c:extLst>
          </c:dPt>
          <c:dPt>
            <c:idx val="11"/>
            <c:bubble3D val="0"/>
            <c:extLst>
              <c:ext xmlns:c16="http://schemas.microsoft.com/office/drawing/2014/chart" uri="{C3380CC4-5D6E-409C-BE32-E72D297353CC}">
                <c16:uniqueId val="{00000009-A174-4B18-BE58-363D0C4AA1FC}"/>
              </c:ext>
            </c:extLst>
          </c:dPt>
          <c:dPt>
            <c:idx val="12"/>
            <c:bubble3D val="0"/>
            <c:extLst>
              <c:ext xmlns:c16="http://schemas.microsoft.com/office/drawing/2014/chart" uri="{C3380CC4-5D6E-409C-BE32-E72D297353CC}">
                <c16:uniqueId val="{0000000A-A174-4B18-BE58-363D0C4AA1FC}"/>
              </c:ext>
            </c:extLst>
          </c:dPt>
          <c:dPt>
            <c:idx val="13"/>
            <c:bubble3D val="0"/>
            <c:extLst>
              <c:ext xmlns:c16="http://schemas.microsoft.com/office/drawing/2014/chart" uri="{C3380CC4-5D6E-409C-BE32-E72D297353CC}">
                <c16:uniqueId val="{0000000B-A174-4B18-BE58-363D0C4AA1FC}"/>
              </c:ext>
            </c:extLst>
          </c:dPt>
          <c:dPt>
            <c:idx val="15"/>
            <c:bubble3D val="0"/>
            <c:extLst>
              <c:ext xmlns:c16="http://schemas.microsoft.com/office/drawing/2014/chart" uri="{C3380CC4-5D6E-409C-BE32-E72D297353CC}">
                <c16:uniqueId val="{0000000C-A174-4B18-BE58-363D0C4AA1FC}"/>
              </c:ext>
            </c:extLst>
          </c:dPt>
          <c:dPt>
            <c:idx val="16"/>
            <c:bubble3D val="0"/>
            <c:extLst>
              <c:ext xmlns:c16="http://schemas.microsoft.com/office/drawing/2014/chart" uri="{C3380CC4-5D6E-409C-BE32-E72D297353CC}">
                <c16:uniqueId val="{0000000D-A174-4B18-BE58-363D0C4AA1FC}"/>
              </c:ext>
            </c:extLst>
          </c:dPt>
          <c:dPt>
            <c:idx val="17"/>
            <c:bubble3D val="0"/>
            <c:extLst>
              <c:ext xmlns:c16="http://schemas.microsoft.com/office/drawing/2014/chart" uri="{C3380CC4-5D6E-409C-BE32-E72D297353CC}">
                <c16:uniqueId val="{0000000E-A174-4B18-BE58-363D0C4AA1FC}"/>
              </c:ext>
            </c:extLst>
          </c:dPt>
          <c:dPt>
            <c:idx val="18"/>
            <c:bubble3D val="0"/>
            <c:extLst>
              <c:ext xmlns:c16="http://schemas.microsoft.com/office/drawing/2014/chart" uri="{C3380CC4-5D6E-409C-BE32-E72D297353CC}">
                <c16:uniqueId val="{0000000F-A174-4B18-BE58-363D0C4AA1FC}"/>
              </c:ext>
            </c:extLst>
          </c:dPt>
          <c:dPt>
            <c:idx val="19"/>
            <c:bubble3D val="0"/>
            <c:extLst>
              <c:ext xmlns:c16="http://schemas.microsoft.com/office/drawing/2014/chart" uri="{C3380CC4-5D6E-409C-BE32-E72D297353CC}">
                <c16:uniqueId val="{00000010-A174-4B18-BE58-363D0C4AA1FC}"/>
              </c:ext>
            </c:extLst>
          </c:dPt>
          <c:dPt>
            <c:idx val="21"/>
            <c:bubble3D val="0"/>
            <c:extLst>
              <c:ext xmlns:c16="http://schemas.microsoft.com/office/drawing/2014/chart" uri="{C3380CC4-5D6E-409C-BE32-E72D297353CC}">
                <c16:uniqueId val="{00000011-A174-4B18-BE58-363D0C4AA1FC}"/>
              </c:ext>
            </c:extLst>
          </c:dPt>
          <c:errBars>
            <c:errDir val="x"/>
            <c:errBarType val="both"/>
            <c:errValType val="cust"/>
            <c:noEndCap val="0"/>
            <c:plus>
              <c:numRef>
                <c:f>FP!$G$3:$G$10</c:f>
                <c:numCache>
                  <c:formatCode>General</c:formatCode>
                  <c:ptCount val="8"/>
                  <c:pt idx="1">
                    <c:v>0.16</c:v>
                  </c:pt>
                  <c:pt idx="3">
                    <c:v>0.38</c:v>
                  </c:pt>
                  <c:pt idx="5">
                    <c:v>0.15</c:v>
                  </c:pt>
                  <c:pt idx="7">
                    <c:v>0.15</c:v>
                  </c:pt>
                </c:numCache>
              </c:numRef>
            </c:plus>
            <c:minus>
              <c:numRef>
                <c:f>FP!$H$3:$H$10</c:f>
                <c:numCache>
                  <c:formatCode>General</c:formatCode>
                  <c:ptCount val="8"/>
                  <c:pt idx="1">
                    <c:v>0.15</c:v>
                  </c:pt>
                  <c:pt idx="3">
                    <c:v>0.31</c:v>
                  </c:pt>
                  <c:pt idx="5">
                    <c:v>0.14000000000000001</c:v>
                  </c:pt>
                  <c:pt idx="7">
                    <c:v>0.14000000000000001</c:v>
                  </c:pt>
                </c:numCache>
              </c:numRef>
            </c:minus>
            <c:spPr>
              <a:ln w="12700"/>
            </c:spPr>
          </c:errBars>
          <c:xVal>
            <c:numRef>
              <c:f>FP!$D$3:$D$10</c:f>
              <c:numCache>
                <c:formatCode>0.000</c:formatCode>
                <c:ptCount val="8"/>
                <c:pt idx="1">
                  <c:v>1.46</c:v>
                </c:pt>
                <c:pt idx="3">
                  <c:v>1.82</c:v>
                </c:pt>
                <c:pt idx="5">
                  <c:v>1.54</c:v>
                </c:pt>
                <c:pt idx="7">
                  <c:v>1.41</c:v>
                </c:pt>
              </c:numCache>
            </c:numRef>
          </c:xVal>
          <c:yVal>
            <c:numRef>
              <c:f>FP!$C$3:$C$10</c:f>
              <c:numCache>
                <c:formatCode>General</c:formatCode>
                <c:ptCount val="8"/>
                <c:pt idx="1">
                  <c:v>7</c:v>
                </c:pt>
                <c:pt idx="2">
                  <c:v>6</c:v>
                </c:pt>
                <c:pt idx="3">
                  <c:v>5</c:v>
                </c:pt>
                <c:pt idx="4">
                  <c:v>4</c:v>
                </c:pt>
                <c:pt idx="5">
                  <c:v>3</c:v>
                </c:pt>
                <c:pt idx="6">
                  <c:v>2</c:v>
                </c:pt>
                <c:pt idx="7">
                  <c:v>1</c:v>
                </c:pt>
              </c:numCache>
            </c:numRef>
          </c:yVal>
          <c:smooth val="0"/>
          <c:extLst>
            <c:ext xmlns:c16="http://schemas.microsoft.com/office/drawing/2014/chart" uri="{C3380CC4-5D6E-409C-BE32-E72D297353CC}">
              <c16:uniqueId val="{00000012-A174-4B18-BE58-363D0C4AA1FC}"/>
            </c:ext>
          </c:extLst>
        </c:ser>
        <c:ser>
          <c:idx val="1"/>
          <c:order val="1"/>
          <c:tx>
            <c:v>labels</c:v>
          </c:tx>
          <c:spPr>
            <a:ln w="28575">
              <a:noFill/>
            </a:ln>
          </c:spPr>
          <c:marker>
            <c:spPr>
              <a:noFill/>
              <a:ln>
                <a:noFill/>
              </a:ln>
            </c:spPr>
          </c:marker>
          <c:xVal>
            <c:numRef>
              <c:f>FP!$A$3:$A$10</c:f>
              <c:numCache>
                <c:formatCode>General</c:formatCode>
                <c:ptCount val="8"/>
              </c:numCache>
            </c:numRef>
          </c:xVal>
          <c:yVal>
            <c:numRef>
              <c:f>FP!$C$3:$C$10</c:f>
              <c:numCache>
                <c:formatCode>General</c:formatCode>
                <c:ptCount val="8"/>
                <c:pt idx="1">
                  <c:v>7</c:v>
                </c:pt>
                <c:pt idx="2">
                  <c:v>6</c:v>
                </c:pt>
                <c:pt idx="3">
                  <c:v>5</c:v>
                </c:pt>
                <c:pt idx="4">
                  <c:v>4</c:v>
                </c:pt>
                <c:pt idx="5">
                  <c:v>3</c:v>
                </c:pt>
                <c:pt idx="6">
                  <c:v>2</c:v>
                </c:pt>
                <c:pt idx="7">
                  <c:v>1</c:v>
                </c:pt>
              </c:numCache>
            </c:numRef>
          </c:yVal>
          <c:smooth val="0"/>
          <c:extLst>
            <c:ext xmlns:c16="http://schemas.microsoft.com/office/drawing/2014/chart" uri="{C3380CC4-5D6E-409C-BE32-E72D297353CC}">
              <c16:uniqueId val="{00000013-A174-4B18-BE58-363D0C4AA1FC}"/>
            </c:ext>
          </c:extLst>
        </c:ser>
        <c:dLbls>
          <c:showLegendKey val="0"/>
          <c:showVal val="0"/>
          <c:showCatName val="0"/>
          <c:showSerName val="0"/>
          <c:showPercent val="0"/>
          <c:showBubbleSize val="0"/>
        </c:dLbls>
        <c:axId val="-1931803104"/>
        <c:axId val="-1931697200"/>
      </c:scatterChart>
      <c:valAx>
        <c:axId val="-1931803104"/>
        <c:scaling>
          <c:orientation val="minMax"/>
          <c:min val="0"/>
        </c:scaling>
        <c:delete val="0"/>
        <c:axPos val="b"/>
        <c:numFmt formatCode="0.0" sourceLinked="0"/>
        <c:majorTickMark val="out"/>
        <c:minorTickMark val="none"/>
        <c:tickLblPos val="low"/>
        <c:spPr>
          <a:ln w="12700">
            <a:solidFill>
              <a:schemeClr val="tx1"/>
            </a:solidFill>
          </a:ln>
        </c:spPr>
        <c:txPr>
          <a:bodyPr/>
          <a:lstStyle/>
          <a:p>
            <a:pPr>
              <a:defRPr sz="1200">
                <a:solidFill>
                  <a:schemeClr val="tx1"/>
                </a:solidFill>
              </a:defRPr>
            </a:pPr>
            <a:endParaRPr lang="en-US"/>
          </a:p>
        </c:txPr>
        <c:crossAx val="-1931697200"/>
        <c:crosses val="autoZero"/>
        <c:crossBetween val="midCat"/>
      </c:valAx>
      <c:valAx>
        <c:axId val="-1931697200"/>
        <c:scaling>
          <c:orientation val="minMax"/>
        </c:scaling>
        <c:delete val="0"/>
        <c:axPos val="l"/>
        <c:numFmt formatCode="General" sourceLinked="1"/>
        <c:majorTickMark val="none"/>
        <c:minorTickMark val="none"/>
        <c:tickLblPos val="none"/>
        <c:spPr>
          <a:ln w="12700">
            <a:solidFill>
              <a:schemeClr val="tx1"/>
            </a:solidFill>
          </a:ln>
        </c:spPr>
        <c:crossAx val="-1931803104"/>
        <c:crossesAt val="1"/>
        <c:crossBetween val="midCat"/>
      </c:valAx>
      <c:spPr>
        <a:noFill/>
      </c:spPr>
    </c:plotArea>
    <c:plotVisOnly val="1"/>
    <c:dispBlanksAs val="gap"/>
    <c:showDLblsOverMax val="0"/>
  </c:chart>
  <c:spPr>
    <a:noFill/>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075147410709801"/>
          <c:y val="5.5555555555555497E-2"/>
          <c:w val="0.551314490741034"/>
          <c:h val="0.71976596675415605"/>
        </c:manualLayout>
      </c:layout>
      <c:scatterChart>
        <c:scatterStyle val="lineMarker"/>
        <c:varyColors val="0"/>
        <c:ser>
          <c:idx val="0"/>
          <c:order val="0"/>
          <c:tx>
            <c:strRef>
              <c:f>FP!$D$2</c:f>
              <c:strCache>
                <c:ptCount val="1"/>
              </c:strCache>
            </c:strRef>
          </c:tx>
          <c:spPr>
            <a:ln w="28575">
              <a:noFill/>
            </a:ln>
          </c:spPr>
          <c:marker>
            <c:symbol val="star"/>
            <c:size val="8"/>
            <c:spPr>
              <a:solidFill>
                <a:srgbClr val="0D3759"/>
              </a:solidFill>
              <a:ln>
                <a:noFill/>
              </a:ln>
            </c:spPr>
          </c:marker>
          <c:dPt>
            <c:idx val="1"/>
            <c:bubble3D val="0"/>
            <c:extLst>
              <c:ext xmlns:c16="http://schemas.microsoft.com/office/drawing/2014/chart" uri="{C3380CC4-5D6E-409C-BE32-E72D297353CC}">
                <c16:uniqueId val="{00000000-4D43-4B4E-979D-2FD18ABDBBC5}"/>
              </c:ext>
            </c:extLst>
          </c:dPt>
          <c:dPt>
            <c:idx val="2"/>
            <c:bubble3D val="0"/>
            <c:extLst>
              <c:ext xmlns:c16="http://schemas.microsoft.com/office/drawing/2014/chart" uri="{C3380CC4-5D6E-409C-BE32-E72D297353CC}">
                <c16:uniqueId val="{00000001-4D43-4B4E-979D-2FD18ABDBBC5}"/>
              </c:ext>
            </c:extLst>
          </c:dPt>
          <c:dPt>
            <c:idx val="3"/>
            <c:bubble3D val="0"/>
            <c:extLst>
              <c:ext xmlns:c16="http://schemas.microsoft.com/office/drawing/2014/chart" uri="{C3380CC4-5D6E-409C-BE32-E72D297353CC}">
                <c16:uniqueId val="{00000002-4D43-4B4E-979D-2FD18ABDBBC5}"/>
              </c:ext>
            </c:extLst>
          </c:dPt>
          <c:dPt>
            <c:idx val="8"/>
            <c:bubble3D val="0"/>
            <c:extLst>
              <c:ext xmlns:c16="http://schemas.microsoft.com/office/drawing/2014/chart" uri="{C3380CC4-5D6E-409C-BE32-E72D297353CC}">
                <c16:uniqueId val="{00000003-4D43-4B4E-979D-2FD18ABDBBC5}"/>
              </c:ext>
            </c:extLst>
          </c:dPt>
          <c:dPt>
            <c:idx val="9"/>
            <c:bubble3D val="0"/>
            <c:extLst>
              <c:ext xmlns:c16="http://schemas.microsoft.com/office/drawing/2014/chart" uri="{C3380CC4-5D6E-409C-BE32-E72D297353CC}">
                <c16:uniqueId val="{00000004-4D43-4B4E-979D-2FD18ABDBBC5}"/>
              </c:ext>
            </c:extLst>
          </c:dPt>
          <c:dPt>
            <c:idx val="11"/>
            <c:bubble3D val="0"/>
            <c:extLst>
              <c:ext xmlns:c16="http://schemas.microsoft.com/office/drawing/2014/chart" uri="{C3380CC4-5D6E-409C-BE32-E72D297353CC}">
                <c16:uniqueId val="{00000005-4D43-4B4E-979D-2FD18ABDBBC5}"/>
              </c:ext>
            </c:extLst>
          </c:dPt>
          <c:dPt>
            <c:idx val="12"/>
            <c:bubble3D val="0"/>
            <c:extLst>
              <c:ext xmlns:c16="http://schemas.microsoft.com/office/drawing/2014/chart" uri="{C3380CC4-5D6E-409C-BE32-E72D297353CC}">
                <c16:uniqueId val="{00000006-4D43-4B4E-979D-2FD18ABDBBC5}"/>
              </c:ext>
            </c:extLst>
          </c:dPt>
          <c:dPt>
            <c:idx val="13"/>
            <c:bubble3D val="0"/>
            <c:extLst>
              <c:ext xmlns:c16="http://schemas.microsoft.com/office/drawing/2014/chart" uri="{C3380CC4-5D6E-409C-BE32-E72D297353CC}">
                <c16:uniqueId val="{00000007-4D43-4B4E-979D-2FD18ABDBBC5}"/>
              </c:ext>
            </c:extLst>
          </c:dPt>
          <c:dPt>
            <c:idx val="15"/>
            <c:bubble3D val="0"/>
            <c:extLst>
              <c:ext xmlns:c16="http://schemas.microsoft.com/office/drawing/2014/chart" uri="{C3380CC4-5D6E-409C-BE32-E72D297353CC}">
                <c16:uniqueId val="{00000008-4D43-4B4E-979D-2FD18ABDBBC5}"/>
              </c:ext>
            </c:extLst>
          </c:dPt>
          <c:dPt>
            <c:idx val="16"/>
            <c:bubble3D val="0"/>
            <c:extLst>
              <c:ext xmlns:c16="http://schemas.microsoft.com/office/drawing/2014/chart" uri="{C3380CC4-5D6E-409C-BE32-E72D297353CC}">
                <c16:uniqueId val="{00000009-4D43-4B4E-979D-2FD18ABDBBC5}"/>
              </c:ext>
            </c:extLst>
          </c:dPt>
          <c:dPt>
            <c:idx val="17"/>
            <c:bubble3D val="0"/>
            <c:extLst>
              <c:ext xmlns:c16="http://schemas.microsoft.com/office/drawing/2014/chart" uri="{C3380CC4-5D6E-409C-BE32-E72D297353CC}">
                <c16:uniqueId val="{0000000A-4D43-4B4E-979D-2FD18ABDBBC5}"/>
              </c:ext>
            </c:extLst>
          </c:dPt>
          <c:dPt>
            <c:idx val="18"/>
            <c:bubble3D val="0"/>
            <c:extLst>
              <c:ext xmlns:c16="http://schemas.microsoft.com/office/drawing/2014/chart" uri="{C3380CC4-5D6E-409C-BE32-E72D297353CC}">
                <c16:uniqueId val="{0000000B-4D43-4B4E-979D-2FD18ABDBBC5}"/>
              </c:ext>
            </c:extLst>
          </c:dPt>
          <c:dPt>
            <c:idx val="19"/>
            <c:bubble3D val="0"/>
            <c:extLst>
              <c:ext xmlns:c16="http://schemas.microsoft.com/office/drawing/2014/chart" uri="{C3380CC4-5D6E-409C-BE32-E72D297353CC}">
                <c16:uniqueId val="{0000000C-4D43-4B4E-979D-2FD18ABDBBC5}"/>
              </c:ext>
            </c:extLst>
          </c:dPt>
          <c:dPt>
            <c:idx val="21"/>
            <c:bubble3D val="0"/>
            <c:extLst>
              <c:ext xmlns:c16="http://schemas.microsoft.com/office/drawing/2014/chart" uri="{C3380CC4-5D6E-409C-BE32-E72D297353CC}">
                <c16:uniqueId val="{0000000D-4D43-4B4E-979D-2FD18ABDBBC5}"/>
              </c:ext>
            </c:extLst>
          </c:dPt>
          <c:errBars>
            <c:errDir val="x"/>
            <c:errBarType val="both"/>
            <c:errValType val="cust"/>
            <c:noEndCap val="0"/>
            <c:plus>
              <c:numRef>
                <c:f>FP!$G$3:$G$8</c:f>
                <c:numCache>
                  <c:formatCode>General</c:formatCode>
                  <c:ptCount val="6"/>
                  <c:pt idx="1">
                    <c:v>0.11</c:v>
                  </c:pt>
                  <c:pt idx="3">
                    <c:v>0.08</c:v>
                  </c:pt>
                  <c:pt idx="5">
                    <c:v>6.0000000000000102E-2</c:v>
                  </c:pt>
                </c:numCache>
              </c:numRef>
            </c:plus>
            <c:minus>
              <c:numRef>
                <c:f>FP!$H$3:$H$8</c:f>
                <c:numCache>
                  <c:formatCode>General</c:formatCode>
                  <c:ptCount val="6"/>
                  <c:pt idx="1">
                    <c:v>0.09</c:v>
                  </c:pt>
                  <c:pt idx="3">
                    <c:v>7.0000000000000104E-2</c:v>
                  </c:pt>
                  <c:pt idx="5">
                    <c:v>5.9999999999999901E-2</c:v>
                  </c:pt>
                </c:numCache>
              </c:numRef>
            </c:minus>
            <c:spPr>
              <a:ln w="12700"/>
            </c:spPr>
          </c:errBars>
          <c:xVal>
            <c:numRef>
              <c:f>FP!$D$3:$D$8</c:f>
              <c:numCache>
                <c:formatCode>0.000</c:formatCode>
                <c:ptCount val="6"/>
                <c:pt idx="1">
                  <c:v>0.54</c:v>
                </c:pt>
                <c:pt idx="3">
                  <c:v>0.79</c:v>
                </c:pt>
                <c:pt idx="5">
                  <c:v>0.73</c:v>
                </c:pt>
              </c:numCache>
            </c:numRef>
          </c:xVal>
          <c:yVal>
            <c:numRef>
              <c:f>FP!$C$3:$C$8</c:f>
              <c:numCache>
                <c:formatCode>General</c:formatCode>
                <c:ptCount val="6"/>
                <c:pt idx="1">
                  <c:v>5</c:v>
                </c:pt>
                <c:pt idx="2">
                  <c:v>4</c:v>
                </c:pt>
                <c:pt idx="3">
                  <c:v>3</c:v>
                </c:pt>
                <c:pt idx="4">
                  <c:v>2</c:v>
                </c:pt>
                <c:pt idx="5">
                  <c:v>1</c:v>
                </c:pt>
              </c:numCache>
            </c:numRef>
          </c:yVal>
          <c:smooth val="0"/>
          <c:extLst>
            <c:ext xmlns:c16="http://schemas.microsoft.com/office/drawing/2014/chart" uri="{C3380CC4-5D6E-409C-BE32-E72D297353CC}">
              <c16:uniqueId val="{0000000E-4D43-4B4E-979D-2FD18ABDBBC5}"/>
            </c:ext>
          </c:extLst>
        </c:ser>
        <c:ser>
          <c:idx val="1"/>
          <c:order val="1"/>
          <c:tx>
            <c:v>labels</c:v>
          </c:tx>
          <c:spPr>
            <a:ln w="28575">
              <a:noFill/>
            </a:ln>
          </c:spPr>
          <c:marker>
            <c:spPr>
              <a:noFill/>
              <a:ln>
                <a:noFill/>
              </a:ln>
            </c:spPr>
          </c:marker>
          <c:dPt>
            <c:idx val="4"/>
            <c:bubble3D val="0"/>
            <c:extLst>
              <c:ext xmlns:c16="http://schemas.microsoft.com/office/drawing/2014/chart" uri="{C3380CC4-5D6E-409C-BE32-E72D297353CC}">
                <c16:uniqueId val="{0000000F-4D43-4B4E-979D-2FD18ABDBBC5}"/>
              </c:ext>
            </c:extLst>
          </c:dPt>
          <c:dPt>
            <c:idx val="5"/>
            <c:bubble3D val="0"/>
            <c:extLst>
              <c:ext xmlns:c16="http://schemas.microsoft.com/office/drawing/2014/chart" uri="{C3380CC4-5D6E-409C-BE32-E72D297353CC}">
                <c16:uniqueId val="{00000010-4D43-4B4E-979D-2FD18ABDBBC5}"/>
              </c:ext>
            </c:extLst>
          </c:dPt>
          <c:xVal>
            <c:numRef>
              <c:f>FP!$A$3:$A$10</c:f>
              <c:numCache>
                <c:formatCode>General</c:formatCode>
                <c:ptCount val="8"/>
              </c:numCache>
            </c:numRef>
          </c:xVal>
          <c:yVal>
            <c:numRef>
              <c:f>FP!$C$3:$C$8</c:f>
              <c:numCache>
                <c:formatCode>General</c:formatCode>
                <c:ptCount val="6"/>
                <c:pt idx="1">
                  <c:v>5</c:v>
                </c:pt>
                <c:pt idx="2">
                  <c:v>4</c:v>
                </c:pt>
                <c:pt idx="3">
                  <c:v>3</c:v>
                </c:pt>
                <c:pt idx="4">
                  <c:v>2</c:v>
                </c:pt>
                <c:pt idx="5">
                  <c:v>1</c:v>
                </c:pt>
              </c:numCache>
            </c:numRef>
          </c:yVal>
          <c:smooth val="0"/>
          <c:extLst>
            <c:ext xmlns:c16="http://schemas.microsoft.com/office/drawing/2014/chart" uri="{C3380CC4-5D6E-409C-BE32-E72D297353CC}">
              <c16:uniqueId val="{00000011-4D43-4B4E-979D-2FD18ABDBBC5}"/>
            </c:ext>
          </c:extLst>
        </c:ser>
        <c:dLbls>
          <c:showLegendKey val="0"/>
          <c:showVal val="0"/>
          <c:showCatName val="0"/>
          <c:showSerName val="0"/>
          <c:showPercent val="0"/>
          <c:showBubbleSize val="0"/>
        </c:dLbls>
        <c:axId val="-1947119600"/>
        <c:axId val="-1947117120"/>
      </c:scatterChart>
      <c:valAx>
        <c:axId val="-1947119600"/>
        <c:scaling>
          <c:orientation val="minMax"/>
          <c:max val="1.5"/>
          <c:min val="0"/>
        </c:scaling>
        <c:delete val="0"/>
        <c:axPos val="b"/>
        <c:numFmt formatCode="0.0" sourceLinked="0"/>
        <c:majorTickMark val="out"/>
        <c:minorTickMark val="none"/>
        <c:tickLblPos val="low"/>
        <c:spPr>
          <a:ln w="12700">
            <a:solidFill>
              <a:schemeClr val="tx1"/>
            </a:solidFill>
          </a:ln>
        </c:spPr>
        <c:txPr>
          <a:bodyPr/>
          <a:lstStyle/>
          <a:p>
            <a:pPr>
              <a:defRPr sz="1200">
                <a:solidFill>
                  <a:schemeClr val="tx1"/>
                </a:solidFill>
              </a:defRPr>
            </a:pPr>
            <a:endParaRPr lang="en-US"/>
          </a:p>
        </c:txPr>
        <c:crossAx val="-1947117120"/>
        <c:crosses val="autoZero"/>
        <c:crossBetween val="midCat"/>
        <c:majorUnit val="0.5"/>
      </c:valAx>
      <c:valAx>
        <c:axId val="-1947117120"/>
        <c:scaling>
          <c:orientation val="minMax"/>
        </c:scaling>
        <c:delete val="0"/>
        <c:axPos val="l"/>
        <c:numFmt formatCode="General" sourceLinked="1"/>
        <c:majorTickMark val="none"/>
        <c:minorTickMark val="none"/>
        <c:tickLblPos val="none"/>
        <c:spPr>
          <a:ln w="12700">
            <a:solidFill>
              <a:schemeClr val="tx1"/>
            </a:solidFill>
          </a:ln>
        </c:spPr>
        <c:crossAx val="-1947119600"/>
        <c:crossesAt val="1"/>
        <c:crossBetween val="midCat"/>
      </c:valAx>
      <c:spPr>
        <a:noFill/>
      </c:spPr>
    </c:plotArea>
    <c:plotVisOnly val="1"/>
    <c:dispBlanksAs val="gap"/>
    <c:showDLblsOverMax val="0"/>
  </c:chart>
  <c:spPr>
    <a:noFill/>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600" b="0" i="0" u="none" strike="noStrike" kern="1200" spc="0" baseline="0">
                <a:solidFill>
                  <a:schemeClr val="tx1"/>
                </a:solidFill>
                <a:latin typeface="+mn-lt"/>
                <a:ea typeface="+mn-ea"/>
                <a:cs typeface="+mn-cs"/>
              </a:defRPr>
            </a:pPr>
            <a:r>
              <a:rPr lang="en-US" sz="2000" b="1">
                <a:solidFill>
                  <a:schemeClr val="tx1"/>
                </a:solidFill>
              </a:rPr>
              <a:t>Chi phí</a:t>
            </a:r>
            <a:r>
              <a:rPr lang="en-US" sz="2000" b="1" baseline="30000">
                <a:solidFill>
                  <a:schemeClr val="tx1"/>
                </a:solidFill>
              </a:rPr>
              <a:t>2 </a:t>
            </a:r>
            <a:r>
              <a:rPr lang="en-US" sz="2000" b="1" baseline="0">
                <a:solidFill>
                  <a:schemeClr val="tx1"/>
                </a:solidFill>
              </a:rPr>
              <a:t>(</a:t>
            </a:r>
            <a:r>
              <a:rPr lang="en-US" sz="2000" b="1" baseline="0" err="1">
                <a:solidFill>
                  <a:schemeClr val="tx1"/>
                </a:solidFill>
              </a:rPr>
              <a:t>triệu</a:t>
            </a:r>
            <a:r>
              <a:rPr lang="en-US" sz="2000" b="1" baseline="0">
                <a:solidFill>
                  <a:schemeClr val="tx1"/>
                </a:solidFill>
              </a:rPr>
              <a:t> </a:t>
            </a:r>
            <a:r>
              <a:rPr lang="en-US" sz="2000" b="1" baseline="0" err="1">
                <a:solidFill>
                  <a:schemeClr val="tx1"/>
                </a:solidFill>
              </a:rPr>
              <a:t>đồng</a:t>
            </a:r>
            <a:r>
              <a:rPr lang="en-US" sz="2000" b="1" baseline="0">
                <a:solidFill>
                  <a:schemeClr val="tx1"/>
                </a:solidFill>
              </a:rPr>
              <a:t>)</a:t>
            </a:r>
            <a:endParaRPr lang="en-US" sz="2000" b="1" baseline="30000">
              <a:solidFill>
                <a:schemeClr val="tx1"/>
              </a:solidFill>
            </a:endParaRPr>
          </a:p>
        </c:rich>
      </c:tx>
      <c:layout>
        <c:manualLayout>
          <c:xMode val="edge"/>
          <c:yMode val="edge"/>
          <c:x val="0.28252526543509815"/>
          <c:y val="0.11374279547001272"/>
        </c:manualLayout>
      </c:layout>
      <c:overlay val="0"/>
      <c:spPr>
        <a:noFill/>
        <a:ln>
          <a:noFill/>
        </a:ln>
        <a:effectLst/>
      </c:spPr>
      <c:txPr>
        <a:bodyPr rot="0" spcFirstLastPara="1" vertOverflow="ellipsis" vert="horz" wrap="square" anchor="ctr" anchorCtr="1"/>
        <a:lstStyle/>
        <a:p>
          <a:pPr>
            <a:defRPr sz="26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Sheet1!$B$7</c:f>
              <c:strCache>
                <c:ptCount val="1"/>
                <c:pt idx="0">
                  <c:v>Chi phí</c:v>
                </c:pt>
              </c:strCache>
            </c:strRef>
          </c:tx>
          <c:spPr>
            <a:solidFill>
              <a:schemeClr val="accent2"/>
            </a:solidFill>
            <a:ln>
              <a:noFill/>
            </a:ln>
            <a:effectLst/>
          </c:spPr>
          <c:invertIfNegative val="0"/>
          <c:dPt>
            <c:idx val="0"/>
            <c:invertIfNegative val="0"/>
            <c:bubble3D val="0"/>
            <c:spPr>
              <a:solidFill>
                <a:srgbClr val="00B0F0"/>
              </a:solidFill>
              <a:ln>
                <a:noFill/>
              </a:ln>
              <a:effectLst/>
            </c:spPr>
            <c:extLst>
              <c:ext xmlns:c16="http://schemas.microsoft.com/office/drawing/2014/chart" uri="{C3380CC4-5D6E-409C-BE32-E72D297353CC}">
                <c16:uniqueId val="{00000003-08DC-45A1-B760-FAC99EFA68EA}"/>
              </c:ext>
            </c:extLst>
          </c:dPt>
          <c:dPt>
            <c:idx val="1"/>
            <c:invertIfNegative val="0"/>
            <c:bubble3D val="0"/>
            <c:spPr>
              <a:solidFill>
                <a:srgbClr val="C00000"/>
              </a:solidFill>
              <a:ln>
                <a:noFill/>
              </a:ln>
              <a:effectLst/>
            </c:spPr>
            <c:extLst>
              <c:ext xmlns:c16="http://schemas.microsoft.com/office/drawing/2014/chart" uri="{C3380CC4-5D6E-409C-BE32-E72D297353CC}">
                <c16:uniqueId val="{00000001-08DC-45A1-B760-FAC99EFA68EA}"/>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Sheet1!$A$8:$A$9</c:f>
              <c:strCache>
                <c:ptCount val="2"/>
                <c:pt idx="0">
                  <c:v>Met + DPP4i</c:v>
                </c:pt>
                <c:pt idx="1">
                  <c:v>Met + DAPA</c:v>
                </c:pt>
              </c:strCache>
            </c:strRef>
          </c:cat>
          <c:val>
            <c:numRef>
              <c:f>Sheet1!$B$8:$B$9</c:f>
              <c:numCache>
                <c:formatCode>#,##0</c:formatCode>
                <c:ptCount val="2"/>
                <c:pt idx="0">
                  <c:v>388604388</c:v>
                </c:pt>
                <c:pt idx="1">
                  <c:v>393793648</c:v>
                </c:pt>
              </c:numCache>
            </c:numRef>
          </c:val>
          <c:extLst>
            <c:ext xmlns:c16="http://schemas.microsoft.com/office/drawing/2014/chart" uri="{C3380CC4-5D6E-409C-BE32-E72D297353CC}">
              <c16:uniqueId val="{00000002-08DC-45A1-B760-FAC99EFA68EA}"/>
            </c:ext>
          </c:extLst>
        </c:ser>
        <c:dLbls>
          <c:dLblPos val="outEnd"/>
          <c:showLegendKey val="0"/>
          <c:showVal val="1"/>
          <c:showCatName val="0"/>
          <c:showSerName val="0"/>
          <c:showPercent val="0"/>
          <c:showBubbleSize val="0"/>
        </c:dLbls>
        <c:gapWidth val="225"/>
        <c:overlap val="-27"/>
        <c:axId val="2044450144"/>
        <c:axId val="2044304224"/>
      </c:barChart>
      <c:catAx>
        <c:axId val="2044450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2044304224"/>
        <c:crosses val="autoZero"/>
        <c:auto val="1"/>
        <c:lblAlgn val="ctr"/>
        <c:lblOffset val="100"/>
        <c:noMultiLvlLbl val="0"/>
      </c:catAx>
      <c:valAx>
        <c:axId val="2044304224"/>
        <c:scaling>
          <c:orientation val="minMax"/>
        </c:scaling>
        <c:delete val="1"/>
        <c:axPos val="l"/>
        <c:numFmt formatCode="#,##0" sourceLinked="1"/>
        <c:majorTickMark val="none"/>
        <c:minorTickMark val="none"/>
        <c:tickLblPos val="nextTo"/>
        <c:crossAx val="2044450144"/>
        <c:crosses val="autoZero"/>
        <c:crossBetween val="between"/>
        <c:majorUnit val="40000000"/>
        <c:dispUnits>
          <c:builtInUnit val="million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000" b="1" err="1">
                <a:solidFill>
                  <a:schemeClr val="tx1"/>
                </a:solidFill>
              </a:rPr>
              <a:t>Năm</a:t>
            </a:r>
            <a:r>
              <a:rPr lang="en-US" sz="2000" b="1" baseline="0">
                <a:solidFill>
                  <a:schemeClr val="tx1"/>
                </a:solidFill>
              </a:rPr>
              <a:t> </a:t>
            </a:r>
            <a:r>
              <a:rPr lang="en-US" sz="2000" b="1" baseline="0" err="1">
                <a:solidFill>
                  <a:schemeClr val="tx1"/>
                </a:solidFill>
              </a:rPr>
              <a:t>sống</a:t>
            </a:r>
            <a:r>
              <a:rPr lang="en-US" sz="2000" b="1" baseline="0">
                <a:solidFill>
                  <a:schemeClr val="tx1"/>
                </a:solidFill>
              </a:rPr>
              <a:t> </a:t>
            </a:r>
            <a:r>
              <a:rPr lang="en-US" sz="2000" b="1" baseline="0" err="1">
                <a:solidFill>
                  <a:schemeClr val="tx1"/>
                </a:solidFill>
              </a:rPr>
              <a:t>chất</a:t>
            </a:r>
            <a:r>
              <a:rPr lang="en-US" sz="2000" b="1" baseline="0">
                <a:solidFill>
                  <a:schemeClr val="tx1"/>
                </a:solidFill>
              </a:rPr>
              <a:t> </a:t>
            </a:r>
            <a:r>
              <a:rPr lang="en-US" sz="2000" b="1" baseline="0" err="1">
                <a:solidFill>
                  <a:schemeClr val="tx1"/>
                </a:solidFill>
              </a:rPr>
              <a:t>lượng</a:t>
            </a:r>
            <a:r>
              <a:rPr lang="en-US" sz="2000" b="1" baseline="0">
                <a:solidFill>
                  <a:schemeClr val="tx1"/>
                </a:solidFill>
              </a:rPr>
              <a:t> (QALY)</a:t>
            </a:r>
            <a:r>
              <a:rPr lang="en-US" sz="2000" b="1" baseline="30000">
                <a:solidFill>
                  <a:schemeClr val="tx1"/>
                </a:solidFill>
              </a:rPr>
              <a:t>3</a:t>
            </a:r>
          </a:p>
        </c:rich>
      </c:tx>
      <c:layout>
        <c:manualLayout>
          <c:xMode val="edge"/>
          <c:yMode val="edge"/>
          <c:x val="0.26092511153402609"/>
          <c:y val="1.212997178188654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795303845044317"/>
          <c:y val="0.33157488120905648"/>
          <c:w val="0.81116492613189428"/>
          <c:h val="0.40435812374814512"/>
        </c:manualLayout>
      </c:layout>
      <c:barChart>
        <c:barDir val="col"/>
        <c:grouping val="clustered"/>
        <c:varyColors val="0"/>
        <c:ser>
          <c:idx val="1"/>
          <c:order val="1"/>
          <c:tx>
            <c:strRef>
              <c:f>Sheet1!$C$7</c:f>
              <c:strCache>
                <c:ptCount val="1"/>
                <c:pt idx="0">
                  <c:v>QALY</c:v>
                </c:pt>
              </c:strCache>
            </c:strRef>
          </c:tx>
          <c:spPr>
            <a:solidFill>
              <a:srgbClr val="EF3F30"/>
            </a:solidFill>
            <a:ln>
              <a:noFill/>
            </a:ln>
            <a:effectLst/>
          </c:spPr>
          <c:invertIfNegative val="0"/>
          <c:dPt>
            <c:idx val="0"/>
            <c:invertIfNegative val="0"/>
            <c:bubble3D val="0"/>
            <c:spPr>
              <a:solidFill>
                <a:srgbClr val="00B0F0"/>
              </a:solidFill>
              <a:ln>
                <a:noFill/>
              </a:ln>
              <a:effectLst/>
            </c:spPr>
            <c:extLst>
              <c:ext xmlns:c16="http://schemas.microsoft.com/office/drawing/2014/chart" uri="{C3380CC4-5D6E-409C-BE32-E72D297353CC}">
                <c16:uniqueId val="{00000004-B011-44E4-835F-DCD8DB160814}"/>
              </c:ext>
            </c:extLst>
          </c:dPt>
          <c:dPt>
            <c:idx val="1"/>
            <c:invertIfNegative val="0"/>
            <c:bubble3D val="0"/>
            <c:spPr>
              <a:solidFill>
                <a:srgbClr val="C00000"/>
              </a:solidFill>
              <a:ln>
                <a:noFill/>
              </a:ln>
              <a:effectLst/>
            </c:spPr>
            <c:extLst>
              <c:ext xmlns:c16="http://schemas.microsoft.com/office/drawing/2014/chart" uri="{C3380CC4-5D6E-409C-BE32-E72D297353CC}">
                <c16:uniqueId val="{00000001-B011-44E4-835F-DCD8DB160814}"/>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Sheet1!$A$8:$A$9</c:f>
              <c:strCache>
                <c:ptCount val="2"/>
                <c:pt idx="0">
                  <c:v>Met + DPP4i</c:v>
                </c:pt>
                <c:pt idx="1">
                  <c:v>Met + DAPA</c:v>
                </c:pt>
              </c:strCache>
            </c:strRef>
          </c:cat>
          <c:val>
            <c:numRef>
              <c:f>Sheet1!$C$8:$C$9</c:f>
              <c:numCache>
                <c:formatCode>0.00</c:formatCode>
                <c:ptCount val="2"/>
                <c:pt idx="0">
                  <c:v>9.26</c:v>
                </c:pt>
                <c:pt idx="1">
                  <c:v>9.42</c:v>
                </c:pt>
              </c:numCache>
            </c:numRef>
          </c:val>
          <c:extLst>
            <c:ext xmlns:c16="http://schemas.microsoft.com/office/drawing/2014/chart" uri="{C3380CC4-5D6E-409C-BE32-E72D297353CC}">
              <c16:uniqueId val="{00000002-B011-44E4-835F-DCD8DB160814}"/>
            </c:ext>
          </c:extLst>
        </c:ser>
        <c:dLbls>
          <c:showLegendKey val="0"/>
          <c:showVal val="0"/>
          <c:showCatName val="0"/>
          <c:showSerName val="0"/>
          <c:showPercent val="0"/>
          <c:showBubbleSize val="0"/>
        </c:dLbls>
        <c:gapWidth val="219"/>
        <c:overlap val="-27"/>
        <c:axId val="166690112"/>
        <c:axId val="1822652832"/>
        <c:extLst>
          <c:ext xmlns:c15="http://schemas.microsoft.com/office/drawing/2012/chart" uri="{02D57815-91ED-43cb-92C2-25804820EDAC}">
            <c15:filteredBarSeries>
              <c15:ser>
                <c:idx val="0"/>
                <c:order val="0"/>
                <c:tx>
                  <c:strRef>
                    <c:extLst>
                      <c:ext uri="{02D57815-91ED-43cb-92C2-25804820EDAC}">
                        <c15:formulaRef>
                          <c15:sqref>Sheet1!$B$7</c15:sqref>
                        </c15:formulaRef>
                      </c:ext>
                    </c:extLst>
                    <c:strCache>
                      <c:ptCount val="1"/>
                      <c:pt idx="0">
                        <c:v>Chi phí</c:v>
                      </c:pt>
                    </c:strCache>
                  </c:strRef>
                </c:tx>
                <c:spPr>
                  <a:solidFill>
                    <a:schemeClr val="accent1"/>
                  </a:solidFill>
                  <a:ln>
                    <a:noFill/>
                  </a:ln>
                  <a:effectLst/>
                </c:spPr>
                <c:invertIfNegative val="0"/>
                <c:cat>
                  <c:strRef>
                    <c:extLst>
                      <c:ext uri="{02D57815-91ED-43cb-92C2-25804820EDAC}">
                        <c15:formulaRef>
                          <c15:sqref>Sheet1!$A$8:$A$9</c15:sqref>
                        </c15:formulaRef>
                      </c:ext>
                    </c:extLst>
                    <c:strCache>
                      <c:ptCount val="2"/>
                      <c:pt idx="0">
                        <c:v>Met + DPP4i</c:v>
                      </c:pt>
                      <c:pt idx="1">
                        <c:v>Met + DAPA</c:v>
                      </c:pt>
                    </c:strCache>
                  </c:strRef>
                </c:cat>
                <c:val>
                  <c:numRef>
                    <c:extLst>
                      <c:ext uri="{02D57815-91ED-43cb-92C2-25804820EDAC}">
                        <c15:formulaRef>
                          <c15:sqref>Sheet1!$C$8:$C$9</c15:sqref>
                        </c15:formulaRef>
                      </c:ext>
                    </c:extLst>
                    <c:numCache>
                      <c:formatCode>0.00</c:formatCode>
                      <c:ptCount val="2"/>
                      <c:pt idx="0">
                        <c:v>9.26</c:v>
                      </c:pt>
                      <c:pt idx="1">
                        <c:v>9.42</c:v>
                      </c:pt>
                    </c:numCache>
                  </c:numRef>
                </c:val>
                <c:extLst>
                  <c:ext xmlns:c16="http://schemas.microsoft.com/office/drawing/2014/chart" uri="{C3380CC4-5D6E-409C-BE32-E72D297353CC}">
                    <c16:uniqueId val="{00000003-B011-44E4-835F-DCD8DB160814}"/>
                  </c:ext>
                </c:extLst>
              </c15:ser>
            </c15:filteredBarSeries>
          </c:ext>
        </c:extLst>
      </c:barChart>
      <c:catAx>
        <c:axId val="166690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822652832"/>
        <c:crosses val="autoZero"/>
        <c:auto val="1"/>
        <c:lblAlgn val="ctr"/>
        <c:lblOffset val="100"/>
        <c:noMultiLvlLbl val="0"/>
      </c:catAx>
      <c:valAx>
        <c:axId val="1822652832"/>
        <c:scaling>
          <c:orientation val="minMax"/>
        </c:scaling>
        <c:delete val="1"/>
        <c:axPos val="l"/>
        <c:numFmt formatCode="0.00" sourceLinked="1"/>
        <c:majorTickMark val="none"/>
        <c:minorTickMark val="none"/>
        <c:tickLblPos val="nextTo"/>
        <c:crossAx val="166690112"/>
        <c:crosses val="autoZero"/>
        <c:crossBetween val="between"/>
        <c:majorUnit val="3.0000000000000006E-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94" b="0" i="0" u="none" strike="noStrike" kern="1200" spc="0" baseline="0">
                <a:solidFill>
                  <a:srgbClr val="002060"/>
                </a:solidFill>
                <a:latin typeface="Verdana" panose="020B0604030504040204" pitchFamily="34" charset="0"/>
                <a:ea typeface="Verdana" panose="020B0604030504040204" pitchFamily="34" charset="0"/>
                <a:cs typeface="Verdana" panose="020B0604030504040204" pitchFamily="34" charset="0"/>
              </a:defRPr>
            </a:pPr>
            <a:r>
              <a:rPr lang="en-US" sz="2094" b="1"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US" sz="1400" b="1" dirty="0" err="1">
                <a:solidFill>
                  <a:srgbClr val="002060"/>
                </a:solidFill>
                <a:latin typeface="Verdana" panose="020B0604030504040204" pitchFamily="34" charset="0"/>
                <a:ea typeface="Verdana" panose="020B0604030504040204" pitchFamily="34" charset="0"/>
                <a:cs typeface="Verdana" panose="020B0604030504040204" pitchFamily="34" charset="0"/>
              </a:rPr>
              <a:t>Mức</a:t>
            </a:r>
            <a:r>
              <a:rPr lang="en-US" sz="1400" b="1" baseline="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US" sz="1400" b="1" baseline="0" dirty="0" err="1">
                <a:solidFill>
                  <a:srgbClr val="002060"/>
                </a:solidFill>
                <a:latin typeface="Verdana" panose="020B0604030504040204" pitchFamily="34" charset="0"/>
                <a:ea typeface="Verdana" panose="020B0604030504040204" pitchFamily="34" charset="0"/>
                <a:cs typeface="Verdana" panose="020B0604030504040204" pitchFamily="34" charset="0"/>
              </a:rPr>
              <a:t>thay</a:t>
            </a:r>
            <a:r>
              <a:rPr lang="en-US" sz="1400" b="1" baseline="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US" sz="1400" b="1" baseline="0" dirty="0" err="1">
                <a:solidFill>
                  <a:srgbClr val="002060"/>
                </a:solidFill>
                <a:latin typeface="Verdana" panose="020B0604030504040204" pitchFamily="34" charset="0"/>
                <a:ea typeface="Verdana" panose="020B0604030504040204" pitchFamily="34" charset="0"/>
                <a:cs typeface="Verdana" panose="020B0604030504040204" pitchFamily="34" charset="0"/>
              </a:rPr>
              <a:t>đổi</a:t>
            </a:r>
            <a:r>
              <a:rPr lang="en-US" sz="1400" b="1" baseline="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US" sz="1400" b="1" baseline="0" dirty="0" err="1">
                <a:solidFill>
                  <a:srgbClr val="002060"/>
                </a:solidFill>
                <a:latin typeface="Verdana" panose="020B0604030504040204" pitchFamily="34" charset="0"/>
                <a:ea typeface="Verdana" panose="020B0604030504040204" pitchFamily="34" charset="0"/>
                <a:cs typeface="Verdana" panose="020B0604030504040204" pitchFamily="34" charset="0"/>
              </a:rPr>
              <a:t>trung</a:t>
            </a:r>
            <a:r>
              <a:rPr lang="en-US" sz="1400" b="1" baseline="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US" sz="1400" b="1" baseline="0" dirty="0" err="1">
                <a:solidFill>
                  <a:srgbClr val="002060"/>
                </a:solidFill>
                <a:latin typeface="Verdana" panose="020B0604030504040204" pitchFamily="34" charset="0"/>
                <a:ea typeface="Verdana" panose="020B0604030504040204" pitchFamily="34" charset="0"/>
                <a:cs typeface="Verdana" panose="020B0604030504040204" pitchFamily="34" charset="0"/>
              </a:rPr>
              <a:t>bình</a:t>
            </a:r>
            <a:r>
              <a:rPr lang="en-US" sz="1400" b="1" baseline="0" dirty="0">
                <a:solidFill>
                  <a:srgbClr val="002060"/>
                </a:solidFill>
                <a:latin typeface="Verdana" panose="020B0604030504040204" pitchFamily="34" charset="0"/>
                <a:ea typeface="Verdana" panose="020B0604030504040204" pitchFamily="34" charset="0"/>
                <a:cs typeface="Verdana" panose="020B0604030504040204" pitchFamily="34" charset="0"/>
              </a:rPr>
              <a:t> HbA1c </a:t>
            </a:r>
            <a:r>
              <a:rPr lang="en-US" sz="1400" b="1" baseline="0" dirty="0" err="1">
                <a:solidFill>
                  <a:srgbClr val="002060"/>
                </a:solidFill>
                <a:latin typeface="Verdana" panose="020B0604030504040204" pitchFamily="34" charset="0"/>
                <a:ea typeface="Verdana" panose="020B0604030504040204" pitchFamily="34" charset="0"/>
                <a:cs typeface="Verdana" panose="020B0604030504040204" pitchFamily="34" charset="0"/>
              </a:rPr>
              <a:t>tại</a:t>
            </a:r>
            <a:r>
              <a:rPr lang="en-US" sz="1400" b="1" baseline="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US" sz="1400" b="1" baseline="0" dirty="0" err="1">
                <a:solidFill>
                  <a:srgbClr val="002060"/>
                </a:solidFill>
                <a:latin typeface="Verdana" panose="020B0604030504040204" pitchFamily="34" charset="0"/>
                <a:ea typeface="Verdana" panose="020B0604030504040204" pitchFamily="34" charset="0"/>
                <a:cs typeface="Verdana" panose="020B0604030504040204" pitchFamily="34" charset="0"/>
              </a:rPr>
              <a:t>tuần</a:t>
            </a:r>
            <a:r>
              <a:rPr lang="en-US" sz="1400" b="1" baseline="0" dirty="0">
                <a:solidFill>
                  <a:srgbClr val="002060"/>
                </a:solidFill>
                <a:latin typeface="Verdana" panose="020B0604030504040204" pitchFamily="34" charset="0"/>
                <a:ea typeface="Verdana" panose="020B0604030504040204" pitchFamily="34" charset="0"/>
                <a:cs typeface="Verdana" panose="020B0604030504040204" pitchFamily="34" charset="0"/>
              </a:rPr>
              <a:t> 24 so </a:t>
            </a:r>
            <a:r>
              <a:rPr lang="en-US" sz="1400" b="1" baseline="0" dirty="0" err="1">
                <a:solidFill>
                  <a:srgbClr val="002060"/>
                </a:solidFill>
                <a:latin typeface="Verdana" panose="020B0604030504040204" pitchFamily="34" charset="0"/>
                <a:ea typeface="Verdana" panose="020B0604030504040204" pitchFamily="34" charset="0"/>
                <a:cs typeface="Verdana" panose="020B0604030504040204" pitchFamily="34" charset="0"/>
              </a:rPr>
              <a:t>với</a:t>
            </a:r>
            <a:r>
              <a:rPr lang="en-US" sz="1400" b="1" baseline="0" dirty="0">
                <a:solidFill>
                  <a:srgbClr val="002060"/>
                </a:solidFill>
                <a:latin typeface="Verdana" panose="020B0604030504040204" pitchFamily="34" charset="0"/>
                <a:ea typeface="Verdana" panose="020B0604030504040204" pitchFamily="34" charset="0"/>
                <a:cs typeface="Verdana" panose="020B0604030504040204" pitchFamily="34" charset="0"/>
              </a:rPr>
              <a:t> ban </a:t>
            </a:r>
            <a:r>
              <a:rPr lang="en-US" sz="1400" b="1" baseline="0" dirty="0" err="1">
                <a:solidFill>
                  <a:srgbClr val="002060"/>
                </a:solidFill>
                <a:latin typeface="Verdana" panose="020B0604030504040204" pitchFamily="34" charset="0"/>
                <a:ea typeface="Verdana" panose="020B0604030504040204" pitchFamily="34" charset="0"/>
                <a:cs typeface="Verdana" panose="020B0604030504040204" pitchFamily="34" charset="0"/>
              </a:rPr>
              <a:t>đầu</a:t>
            </a:r>
            <a:r>
              <a:rPr lang="en-US" sz="1400" b="1" baseline="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US" sz="1400" b="1" baseline="0" dirty="0" err="1">
                <a:solidFill>
                  <a:srgbClr val="002060"/>
                </a:solidFill>
                <a:latin typeface="Verdana" panose="020B0604030504040204" pitchFamily="34" charset="0"/>
                <a:ea typeface="Verdana" panose="020B0604030504040204" pitchFamily="34" charset="0"/>
                <a:cs typeface="Verdana" panose="020B0604030504040204" pitchFamily="34" charset="0"/>
              </a:rPr>
              <a:t>trên</a:t>
            </a:r>
            <a:r>
              <a:rPr lang="en-US" sz="1400" b="1" baseline="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US" sz="1400" b="1" baseline="0" dirty="0" err="1">
                <a:solidFill>
                  <a:srgbClr val="002060"/>
                </a:solidFill>
                <a:latin typeface="Verdana" panose="020B0604030504040204" pitchFamily="34" charset="0"/>
                <a:ea typeface="Verdana" panose="020B0604030504040204" pitchFamily="34" charset="0"/>
                <a:cs typeface="Verdana" panose="020B0604030504040204" pitchFamily="34" charset="0"/>
              </a:rPr>
              <a:t>nhóm</a:t>
            </a:r>
            <a:r>
              <a:rPr lang="en-US" sz="1400" b="1" baseline="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US" sz="1400" b="1" baseline="0" dirty="0" err="1">
                <a:solidFill>
                  <a:srgbClr val="002060"/>
                </a:solidFill>
                <a:latin typeface="Verdana" panose="020B0604030504040204" pitchFamily="34" charset="0"/>
                <a:ea typeface="Verdana" panose="020B0604030504040204" pitchFamily="34" charset="0"/>
                <a:cs typeface="Verdana" panose="020B0604030504040204" pitchFamily="34" charset="0"/>
              </a:rPr>
              <a:t>bệnh</a:t>
            </a:r>
            <a:r>
              <a:rPr lang="en-US" sz="1400" b="1" baseline="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US" sz="1400" b="1" baseline="0" dirty="0" err="1">
                <a:solidFill>
                  <a:srgbClr val="002060"/>
                </a:solidFill>
                <a:latin typeface="Verdana" panose="020B0604030504040204" pitchFamily="34" charset="0"/>
                <a:ea typeface="Verdana" panose="020B0604030504040204" pitchFamily="34" charset="0"/>
                <a:cs typeface="Verdana" panose="020B0604030504040204" pitchFamily="34" charset="0"/>
              </a:rPr>
              <a:t>nhân</a:t>
            </a:r>
            <a:r>
              <a:rPr lang="en-US" sz="1400" b="1" baseline="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US" sz="1400" b="1" baseline="0" dirty="0" err="1">
                <a:solidFill>
                  <a:srgbClr val="002060"/>
                </a:solidFill>
                <a:latin typeface="Verdana" panose="020B0604030504040204" pitchFamily="34" charset="0"/>
                <a:ea typeface="Verdana" panose="020B0604030504040204" pitchFamily="34" charset="0"/>
                <a:cs typeface="Verdana" panose="020B0604030504040204" pitchFamily="34" charset="0"/>
              </a:rPr>
              <a:t>có</a:t>
            </a:r>
            <a:r>
              <a:rPr lang="en-US" sz="1400" b="1" baseline="0" dirty="0">
                <a:solidFill>
                  <a:srgbClr val="002060"/>
                </a:solidFill>
                <a:latin typeface="Verdana" panose="020B0604030504040204" pitchFamily="34" charset="0"/>
                <a:ea typeface="Verdana" panose="020B0604030504040204" pitchFamily="34" charset="0"/>
                <a:cs typeface="Verdana" panose="020B0604030504040204" pitchFamily="34" charset="0"/>
              </a:rPr>
              <a:t> HbA1c </a:t>
            </a:r>
            <a:r>
              <a:rPr lang="en-US" sz="1400" b="1" baseline="0" dirty="0" err="1">
                <a:solidFill>
                  <a:srgbClr val="002060"/>
                </a:solidFill>
                <a:latin typeface="Verdana" panose="020B0604030504040204" pitchFamily="34" charset="0"/>
                <a:ea typeface="Verdana" panose="020B0604030504040204" pitchFamily="34" charset="0"/>
                <a:cs typeface="Verdana" panose="020B0604030504040204" pitchFamily="34" charset="0"/>
              </a:rPr>
              <a:t>nền</a:t>
            </a:r>
            <a:r>
              <a:rPr lang="en-US" sz="1400" b="1" baseline="0" dirty="0">
                <a:solidFill>
                  <a:srgbClr val="002060"/>
                </a:solidFill>
                <a:latin typeface="Verdana" panose="020B0604030504040204" pitchFamily="34" charset="0"/>
                <a:ea typeface="Verdana" panose="020B0604030504040204" pitchFamily="34" charset="0"/>
                <a:cs typeface="Verdana" panose="020B0604030504040204" pitchFamily="34" charset="0"/>
              </a:rPr>
              <a:t> &gt; 9 %</a:t>
            </a:r>
            <a:endParaRPr lang="en-US" sz="14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c:rich>
      </c:tx>
      <c:layout>
        <c:manualLayout>
          <c:xMode val="edge"/>
          <c:yMode val="edge"/>
          <c:x val="0.1151004115877194"/>
          <c:y val="0"/>
        </c:manualLayout>
      </c:layout>
      <c:overlay val="0"/>
      <c:spPr>
        <a:noFill/>
        <a:ln w="37878">
          <a:noFill/>
        </a:ln>
      </c:spPr>
    </c:title>
    <c:autoTitleDeleted val="0"/>
    <c:plotArea>
      <c:layout/>
      <c:barChart>
        <c:barDir val="col"/>
        <c:grouping val="clustered"/>
        <c:varyColors val="0"/>
        <c:ser>
          <c:idx val="0"/>
          <c:order val="0"/>
          <c:tx>
            <c:strRef>
              <c:f>Sheet1!$B$1</c:f>
              <c:strCache>
                <c:ptCount val="1"/>
                <c:pt idx="0">
                  <c:v>Series 1</c:v>
                </c:pt>
              </c:strCache>
            </c:strRef>
          </c:tx>
          <c:spPr>
            <a:solidFill>
              <a:srgbClr val="EF4135"/>
            </a:solidFill>
            <a:ln w="37878">
              <a:noFill/>
            </a:ln>
          </c:spPr>
          <c:invertIfNegative val="0"/>
          <c:dPt>
            <c:idx val="0"/>
            <c:invertIfNegative val="0"/>
            <c:bubble3D val="0"/>
            <c:spPr>
              <a:solidFill>
                <a:schemeClr val="tx1">
                  <a:lumMod val="40000"/>
                  <a:lumOff val="60000"/>
                </a:schemeClr>
              </a:solidFill>
              <a:ln>
                <a:noFill/>
              </a:ln>
              <a:effectLst/>
            </c:spPr>
            <c:extLst>
              <c:ext xmlns:c16="http://schemas.microsoft.com/office/drawing/2014/chart" uri="{C3380CC4-5D6E-409C-BE32-E72D297353CC}">
                <c16:uniqueId val="{00000000-A7B0-4BF7-9DA2-24453B1F9D0F}"/>
              </c:ext>
            </c:extLst>
          </c:dPt>
          <c:dPt>
            <c:idx val="1"/>
            <c:invertIfNegative val="0"/>
            <c:bubble3D val="0"/>
            <c:spPr>
              <a:solidFill>
                <a:srgbClr val="0096DF"/>
              </a:solidFill>
              <a:ln w="37878">
                <a:noFill/>
              </a:ln>
            </c:spPr>
            <c:extLst>
              <c:ext xmlns:c16="http://schemas.microsoft.com/office/drawing/2014/chart" uri="{C3380CC4-5D6E-409C-BE32-E72D297353CC}">
                <c16:uniqueId val="{00000001-A7B0-4BF7-9DA2-24453B1F9D0F}"/>
              </c:ext>
            </c:extLst>
          </c:dPt>
          <c:dLbls>
            <c:spPr>
              <a:noFill/>
              <a:ln w="37934">
                <a:noFill/>
              </a:ln>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Met XR (n= 95)</c:v>
                </c:pt>
                <c:pt idx="1">
                  <c:v>Dapa 10 mg (n= 97)</c:v>
                </c:pt>
                <c:pt idx="2">
                  <c:v>Dapa+MetXR (n= 106)</c:v>
                </c:pt>
              </c:strCache>
            </c:strRef>
          </c:cat>
          <c:val>
            <c:numRef>
              <c:f>Sheet1!$B$2:$B$4</c:f>
              <c:numCache>
                <c:formatCode>General</c:formatCode>
                <c:ptCount val="3"/>
                <c:pt idx="0">
                  <c:v>-2.0499999999999998</c:v>
                </c:pt>
                <c:pt idx="1">
                  <c:v>-2.14</c:v>
                </c:pt>
                <c:pt idx="2">
                  <c:v>-2.59</c:v>
                </c:pt>
              </c:numCache>
            </c:numRef>
          </c:val>
          <c:extLst>
            <c:ext xmlns:c16="http://schemas.microsoft.com/office/drawing/2014/chart" uri="{C3380CC4-5D6E-409C-BE32-E72D297353CC}">
              <c16:uniqueId val="{00000002-A7B0-4BF7-9DA2-24453B1F9D0F}"/>
            </c:ext>
          </c:extLst>
        </c:ser>
        <c:dLbls>
          <c:showLegendKey val="0"/>
          <c:showVal val="0"/>
          <c:showCatName val="0"/>
          <c:showSerName val="0"/>
          <c:showPercent val="0"/>
          <c:showBubbleSize val="0"/>
        </c:dLbls>
        <c:gapWidth val="75"/>
        <c:axId val="1411504831"/>
        <c:axId val="1"/>
      </c:barChart>
      <c:catAx>
        <c:axId val="1411504831"/>
        <c:scaling>
          <c:orientation val="minMax"/>
        </c:scaling>
        <c:delete val="1"/>
        <c:axPos val="b"/>
        <c:numFmt formatCode="General" sourceLinked="1"/>
        <c:majorTickMark val="out"/>
        <c:minorTickMark val="none"/>
        <c:tickLblPos val="nextTo"/>
        <c:crossAx val="1"/>
        <c:crosses val="autoZero"/>
        <c:auto val="1"/>
        <c:lblAlgn val="ctr"/>
        <c:lblOffset val="100"/>
        <c:noMultiLvlLbl val="0"/>
      </c:catAx>
      <c:valAx>
        <c:axId val="1"/>
        <c:scaling>
          <c:orientation val="minMax"/>
        </c:scaling>
        <c:delete val="0"/>
        <c:axPos val="l"/>
        <c:majorGridlines>
          <c:spPr>
            <a:ln w="14183" cap="flat" cmpd="sng" algn="ctr">
              <a:solidFill>
                <a:schemeClr val="tx1">
                  <a:lumMod val="15000"/>
                  <a:lumOff val="85000"/>
                </a:schemeClr>
              </a:solidFill>
              <a:round/>
            </a:ln>
            <a:effectLst/>
          </c:spPr>
        </c:majorGridlines>
        <c:title>
          <c:tx>
            <c:rich>
              <a:bodyPr/>
              <a:lstStyle/>
              <a:p>
                <a:pPr>
                  <a:defRPr sz="1648" b="0" i="0" u="none" strike="noStrike" baseline="0">
                    <a:solidFill>
                      <a:srgbClr val="000000"/>
                    </a:solidFill>
                    <a:latin typeface="Calibri"/>
                    <a:ea typeface="Calibri"/>
                    <a:cs typeface="Calibri"/>
                  </a:defRPr>
                </a:pPr>
                <a:r>
                  <a:rPr lang="en-US" sz="1767" b="1" i="0" u="none" strike="noStrike" baseline="0">
                    <a:solidFill>
                      <a:srgbClr val="333333"/>
                    </a:solidFill>
                    <a:latin typeface="Verdana"/>
                    <a:ea typeface="Verdana"/>
                  </a:rPr>
                  <a:t>Thay đổi HbA</a:t>
                </a:r>
                <a:r>
                  <a:rPr lang="en-US" sz="1767" b="1" i="0" u="none" strike="noStrike" baseline="-25000">
                    <a:solidFill>
                      <a:srgbClr val="333333"/>
                    </a:solidFill>
                    <a:latin typeface="Verdana"/>
                    <a:ea typeface="Verdana"/>
                  </a:rPr>
                  <a:t>1c</a:t>
                </a:r>
                <a:r>
                  <a:rPr lang="en-US" sz="1767" b="1" i="0" u="none" strike="noStrike" baseline="0">
                    <a:solidFill>
                      <a:srgbClr val="333333"/>
                    </a:solidFill>
                    <a:latin typeface="Verdana"/>
                    <a:ea typeface="Verdana"/>
                  </a:rPr>
                  <a:t> so với ban đầu (%)</a:t>
                </a:r>
              </a:p>
            </c:rich>
          </c:tx>
          <c:layout>
            <c:manualLayout>
              <c:xMode val="edge"/>
              <c:yMode val="edge"/>
              <c:x val="0"/>
              <c:y val="0.25385403057801631"/>
            </c:manualLayout>
          </c:layout>
          <c:overlay val="0"/>
          <c:spPr>
            <a:noFill/>
            <a:ln w="37878">
              <a:noFill/>
            </a:ln>
          </c:spPr>
        </c:title>
        <c:numFmt formatCode="General" sourceLinked="1"/>
        <c:majorTickMark val="none"/>
        <c:minorTickMark val="none"/>
        <c:tickLblPos val="nextTo"/>
        <c:spPr>
          <a:ln w="9471">
            <a:noFill/>
          </a:ln>
        </c:spPr>
        <c:txPr>
          <a:bodyPr rot="-60000000" spcFirstLastPara="1" vertOverflow="ellipsis" vert="horz" wrap="square" anchor="ctr" anchorCtr="1"/>
          <a:lstStyle/>
          <a:p>
            <a:pPr>
              <a:defRPr sz="1785" b="1" i="0" u="none" strike="noStrike" kern="1200" baseline="0">
                <a:solidFill>
                  <a:schemeClr val="tx1">
                    <a:lumMod val="75000"/>
                  </a:schemeClr>
                </a:solidFill>
                <a:latin typeface="+mn-lt"/>
                <a:ea typeface="+mn-ea"/>
                <a:cs typeface="+mn-cs"/>
              </a:defRPr>
            </a:pPr>
            <a:endParaRPr lang="en-US"/>
          </a:p>
        </c:txPr>
        <c:crossAx val="1411504831"/>
        <c:crosses val="autoZero"/>
        <c:crossBetween val="between"/>
      </c:valAx>
      <c:spPr>
        <a:noFill/>
        <a:ln w="38044">
          <a:noFill/>
        </a:ln>
      </c:spPr>
    </c:plotArea>
    <c:legend>
      <c:legendPos val="t"/>
      <c:layout>
        <c:manualLayout>
          <c:xMode val="edge"/>
          <c:yMode val="edge"/>
          <c:x val="0.11158865276292955"/>
          <c:y val="0.14383580105707727"/>
          <c:w val="0.87884574686413841"/>
          <c:h val="5.7563880748090351E-2"/>
        </c:manualLayout>
      </c:layout>
      <c:overlay val="0"/>
      <c:spPr>
        <a:noFill/>
        <a:ln w="37878">
          <a:noFill/>
        </a:ln>
      </c:spPr>
      <c:txPr>
        <a:bodyPr rot="0" spcFirstLastPara="1" vertOverflow="ellipsis" vert="horz" wrap="square" anchor="ctr" anchorCtr="1"/>
        <a:lstStyle/>
        <a:p>
          <a:pPr>
            <a:defRPr sz="1781" b="1" i="0" u="none" strike="noStrike" kern="1200" baseline="0">
              <a:solidFill>
                <a:schemeClr val="tx1">
                  <a:lumMod val="75000"/>
                </a:schemeClr>
              </a:solidFill>
              <a:latin typeface="+mn-lt"/>
              <a:ea typeface="+mn-ea"/>
              <a:cs typeface="+mn-cs"/>
            </a:defRPr>
          </a:pPr>
          <a:endParaRPr lang="en-US"/>
        </a:p>
      </c:txPr>
    </c:legend>
    <c:plotVisOnly val="1"/>
    <c:dispBlanksAs val="gap"/>
    <c:showDLblsOverMax val="0"/>
  </c:chart>
  <c:spPr>
    <a:noFill/>
    <a:ln>
      <a:noFill/>
    </a:ln>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9A85FF-C888-427C-B610-3E1426C9BB50}" type="datetimeFigureOut">
              <a:rPr lang="en-US" smtClean="0"/>
              <a:t>5/22/2025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C9C57D-22EA-43A2-90A1-842458317355}" type="slidenum">
              <a:rPr lang="en-US" smtClean="0"/>
              <a:t>‹#›</a:t>
            </a:fld>
            <a:endParaRPr lang="en-US"/>
          </a:p>
        </p:txBody>
      </p:sp>
    </p:spTree>
    <p:extLst>
      <p:ext uri="{BB962C8B-B14F-4D97-AF65-F5344CB8AC3E}">
        <p14:creationId xmlns:p14="http://schemas.microsoft.com/office/powerpoint/2010/main" val="4129778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Điều</a:t>
            </a:r>
            <a:r>
              <a:rPr lang="en-US" dirty="0"/>
              <a:t> </a:t>
            </a:r>
            <a:r>
              <a:rPr lang="en-US" dirty="0" err="1"/>
              <a:t>này</a:t>
            </a:r>
            <a:r>
              <a:rPr lang="en-US" dirty="0"/>
              <a:t> </a:t>
            </a:r>
            <a:r>
              <a:rPr lang="en-US" dirty="0" err="1"/>
              <a:t>đã</a:t>
            </a:r>
            <a:r>
              <a:rPr lang="en-US" dirty="0"/>
              <a:t> </a:t>
            </a:r>
            <a:r>
              <a:rPr lang="en-US" dirty="0" err="1"/>
              <a:t>được</a:t>
            </a:r>
            <a:r>
              <a:rPr lang="en-US" dirty="0"/>
              <a:t> </a:t>
            </a:r>
            <a:r>
              <a:rPr lang="en-US" dirty="0" err="1"/>
              <a:t>thể</a:t>
            </a:r>
            <a:r>
              <a:rPr lang="en-US" dirty="0"/>
              <a:t> </a:t>
            </a:r>
            <a:r>
              <a:rPr lang="en-US" dirty="0" err="1"/>
              <a:t>hiện</a:t>
            </a:r>
            <a:r>
              <a:rPr lang="en-US" dirty="0"/>
              <a:t> qua </a:t>
            </a:r>
            <a:r>
              <a:rPr lang="en-US" dirty="0" err="1"/>
              <a:t>nc</a:t>
            </a:r>
            <a:r>
              <a:rPr lang="en-US" dirty="0"/>
              <a:t> </a:t>
            </a:r>
            <a:r>
              <a:rPr lang="en-US" dirty="0" err="1"/>
              <a:t>UKPDS</a:t>
            </a:r>
            <a:r>
              <a:rPr lang="en-US" dirty="0"/>
              <a:t>, </a:t>
            </a:r>
            <a:r>
              <a:rPr lang="en-US" dirty="0" err="1"/>
              <a:t>đây</a:t>
            </a:r>
            <a:r>
              <a:rPr lang="en-US" dirty="0"/>
              <a:t> </a:t>
            </a:r>
            <a:r>
              <a:rPr lang="en-US" dirty="0" err="1"/>
              <a:t>là</a:t>
            </a:r>
            <a:r>
              <a:rPr lang="en-US" dirty="0"/>
              <a:t> </a:t>
            </a:r>
            <a:r>
              <a:rPr lang="en-US" dirty="0" err="1"/>
              <a:t>nc</a:t>
            </a:r>
            <a:r>
              <a:rPr lang="en-US" dirty="0"/>
              <a:t> </a:t>
            </a:r>
            <a:r>
              <a:rPr lang="en-US" dirty="0" err="1"/>
              <a:t>theo</a:t>
            </a:r>
            <a:r>
              <a:rPr lang="en-US" dirty="0"/>
              <a:t> </a:t>
            </a:r>
            <a:r>
              <a:rPr lang="en-US" dirty="0" err="1"/>
              <a:t>dõi</a:t>
            </a:r>
            <a:r>
              <a:rPr lang="en-US" dirty="0"/>
              <a:t> </a:t>
            </a:r>
            <a:r>
              <a:rPr lang="en-US" dirty="0" err="1"/>
              <a:t>dài</a:t>
            </a:r>
            <a:r>
              <a:rPr lang="en-US" dirty="0"/>
              <a:t> </a:t>
            </a:r>
            <a:r>
              <a:rPr lang="en-US" dirty="0" err="1"/>
              <a:t>nhất</a:t>
            </a:r>
            <a:r>
              <a:rPr lang="en-US" dirty="0"/>
              <a:t> 44 </a:t>
            </a:r>
            <a:r>
              <a:rPr lang="en-US" dirty="0" err="1"/>
              <a:t>năm</a:t>
            </a:r>
            <a:r>
              <a:rPr lang="en-US" dirty="0"/>
              <a:t>, </a:t>
            </a:r>
            <a:r>
              <a:rPr lang="en-US" dirty="0" err="1"/>
              <a:t>mới</a:t>
            </a:r>
            <a:r>
              <a:rPr lang="en-US" dirty="0"/>
              <a:t> </a:t>
            </a:r>
            <a:r>
              <a:rPr lang="en-US" dirty="0" err="1"/>
              <a:t>công</a:t>
            </a:r>
            <a:r>
              <a:rPr lang="en-US" dirty="0"/>
              <a:t> </a:t>
            </a:r>
            <a:r>
              <a:rPr lang="en-US" dirty="0" err="1"/>
              <a:t>bố</a:t>
            </a:r>
            <a:r>
              <a:rPr lang="en-US" dirty="0"/>
              <a:t> </a:t>
            </a:r>
            <a:r>
              <a:rPr lang="en-US" dirty="0" err="1"/>
              <a:t>kq</a:t>
            </a:r>
            <a:r>
              <a:rPr lang="en-US" dirty="0"/>
              <a:t> </a:t>
            </a:r>
            <a:r>
              <a:rPr lang="en-US" dirty="0" err="1"/>
              <a:t>tại</a:t>
            </a:r>
            <a:r>
              <a:rPr lang="en-US" dirty="0"/>
              <a:t> </a:t>
            </a:r>
            <a:r>
              <a:rPr lang="en-US" dirty="0" err="1"/>
              <a:t>hội</a:t>
            </a:r>
            <a:r>
              <a:rPr lang="en-US" dirty="0"/>
              <a:t> </a:t>
            </a:r>
            <a:r>
              <a:rPr lang="en-US" dirty="0" err="1"/>
              <a:t>nghị</a:t>
            </a:r>
            <a:r>
              <a:rPr lang="en-US" dirty="0"/>
              <a:t> </a:t>
            </a:r>
            <a:r>
              <a:rPr lang="en-US" dirty="0" err="1"/>
              <a:t>thường</a:t>
            </a:r>
            <a:r>
              <a:rPr lang="en-US" dirty="0"/>
              <a:t> </a:t>
            </a:r>
            <a:r>
              <a:rPr lang="en-US" dirty="0" err="1"/>
              <a:t>niên</a:t>
            </a:r>
            <a:r>
              <a:rPr lang="en-US" dirty="0"/>
              <a:t> </a:t>
            </a:r>
            <a:r>
              <a:rPr lang="en-US" dirty="0" err="1"/>
              <a:t>easd</a:t>
            </a:r>
            <a:r>
              <a:rPr lang="en-US" dirty="0"/>
              <a:t> 58 </a:t>
            </a:r>
            <a:r>
              <a:rPr lang="en-US" dirty="0" err="1"/>
              <a:t>tại</a:t>
            </a:r>
            <a:r>
              <a:rPr lang="en-US" dirty="0"/>
              <a:t> </a:t>
            </a:r>
            <a:r>
              <a:rPr lang="en-US" dirty="0" err="1"/>
              <a:t>thụy</a:t>
            </a:r>
            <a:r>
              <a:rPr lang="en-US" dirty="0"/>
              <a:t> </a:t>
            </a:r>
            <a:r>
              <a:rPr lang="en-US" dirty="0" err="1"/>
              <a:t>điẻn</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D2C814-48B3-4D0E-8DE2-A798E9D738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6837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
            </a:r>
            <a:r>
              <a:rPr lang="vi-VN" dirty="0"/>
              <a:t>ác kết quả tổng hợp thu được từ </a:t>
            </a:r>
            <a:r>
              <a:rPr lang="vi-VN" dirty="0" err="1"/>
              <a:t>CVOT</a:t>
            </a:r>
            <a:r>
              <a:rPr lang="vi-VN" dirty="0"/>
              <a:t> sử dụng thuốc ức chế </a:t>
            </a:r>
            <a:r>
              <a:rPr lang="vi-VN" dirty="0" err="1"/>
              <a:t>GLP</a:t>
            </a:r>
            <a:r>
              <a:rPr lang="vi-VN" dirty="0"/>
              <a:t>-1 RA và </a:t>
            </a:r>
            <a:r>
              <a:rPr lang="vi-VN" dirty="0" err="1"/>
              <a:t>SGLT2</a:t>
            </a:r>
            <a:r>
              <a:rPr lang="vi-VN" dirty="0"/>
              <a:t> ủng hộ khuyến cáo ưu việt của họ đối với tất cả bệnh nhân đái tháo đường </a:t>
            </a:r>
            <a:r>
              <a:rPr lang="vi-VN" dirty="0" err="1"/>
              <a:t>típ</a:t>
            </a:r>
            <a:r>
              <a:rPr lang="vi-VN" dirty="0"/>
              <a:t> 2 có bệnh </a:t>
            </a:r>
            <a:r>
              <a:rPr lang="vi-VN" dirty="0" err="1"/>
              <a:t>ASCVD</a:t>
            </a:r>
            <a:r>
              <a:rPr lang="vi-VN" dirty="0"/>
              <a:t> phổ biến, với những cân nhắc như vậy được đưa ra độc lập với các quyết định về quản lý đường huyết (Hình 7 và 8).</a:t>
            </a:r>
            <a:endParaRPr lang="en-US" dirty="0"/>
          </a:p>
        </p:txBody>
      </p:sp>
      <p:sp>
        <p:nvSpPr>
          <p:cNvPr id="4" name="Slide Number Placeholder 3"/>
          <p:cNvSpPr>
            <a:spLocks noGrp="1"/>
          </p:cNvSpPr>
          <p:nvPr>
            <p:ph type="sldNum" sz="quarter" idx="5"/>
          </p:nvPr>
        </p:nvSpPr>
        <p:spPr/>
        <p:txBody>
          <a:bodyPr/>
          <a:lstStyle/>
          <a:p>
            <a:fld id="{A9E8D06C-9E77-4E7C-AF06-FDF53A7F7E8A}" type="slidenum">
              <a:rPr lang="en-US" smtClean="0"/>
              <a:t>20</a:t>
            </a:fld>
            <a:endParaRPr lang="en-US"/>
          </a:p>
        </p:txBody>
      </p:sp>
    </p:spTree>
    <p:extLst>
      <p:ext uri="{BB962C8B-B14F-4D97-AF65-F5344CB8AC3E}">
        <p14:creationId xmlns:p14="http://schemas.microsoft.com/office/powerpoint/2010/main" val="265920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rgbClr val="0070C0"/>
              </a:solidFill>
              <a:latin typeface="+mn-lt"/>
            </a:endParaRPr>
          </a:p>
          <a:p>
            <a:r>
              <a:rPr lang="en-US" sz="1200" dirty="0" err="1">
                <a:solidFill>
                  <a:srgbClr val="0070C0"/>
                </a:solidFill>
                <a:latin typeface="+mn-lt"/>
              </a:rPr>
              <a:t>Liệu</a:t>
            </a:r>
            <a:r>
              <a:rPr lang="en-US" sz="1200" dirty="0">
                <a:solidFill>
                  <a:srgbClr val="0070C0"/>
                </a:solidFill>
                <a:latin typeface="+mn-lt"/>
              </a:rPr>
              <a:t> </a:t>
            </a:r>
            <a:r>
              <a:rPr lang="en-US" sz="1200" dirty="0" err="1">
                <a:solidFill>
                  <a:srgbClr val="0070C0"/>
                </a:solidFill>
                <a:latin typeface="+mn-lt"/>
              </a:rPr>
              <a:t>pháp</a:t>
            </a:r>
            <a:r>
              <a:rPr lang="en-US" sz="1200" dirty="0">
                <a:solidFill>
                  <a:srgbClr val="0070C0"/>
                </a:solidFill>
                <a:latin typeface="+mn-lt"/>
              </a:rPr>
              <a:t> </a:t>
            </a:r>
            <a:r>
              <a:rPr lang="en-US" sz="1200" dirty="0" err="1">
                <a:solidFill>
                  <a:srgbClr val="0070C0"/>
                </a:solidFill>
                <a:latin typeface="+mn-lt"/>
              </a:rPr>
              <a:t>điều</a:t>
            </a:r>
            <a:r>
              <a:rPr lang="en-US" sz="1200" dirty="0">
                <a:solidFill>
                  <a:srgbClr val="0070C0"/>
                </a:solidFill>
                <a:latin typeface="+mn-lt"/>
              </a:rPr>
              <a:t> </a:t>
            </a:r>
            <a:r>
              <a:rPr lang="en-US" sz="1200" dirty="0" err="1">
                <a:solidFill>
                  <a:srgbClr val="0070C0"/>
                </a:solidFill>
                <a:latin typeface="+mn-lt"/>
              </a:rPr>
              <a:t>trị</a:t>
            </a:r>
            <a:r>
              <a:rPr lang="en-US" sz="1200" dirty="0">
                <a:solidFill>
                  <a:srgbClr val="0070C0"/>
                </a:solidFill>
                <a:latin typeface="+mn-lt"/>
              </a:rPr>
              <a:t> </a:t>
            </a:r>
            <a:r>
              <a:rPr lang="en-US" sz="1200" dirty="0" err="1">
                <a:solidFill>
                  <a:srgbClr val="0070C0"/>
                </a:solidFill>
                <a:latin typeface="+mn-lt"/>
              </a:rPr>
              <a:t>nhằm</a:t>
            </a:r>
            <a:r>
              <a:rPr lang="vi-VN" sz="1200" dirty="0">
                <a:solidFill>
                  <a:srgbClr val="0070C0"/>
                </a:solidFill>
                <a:latin typeface="+mn-lt"/>
              </a:rPr>
              <a:t> giảm nguy cơ</a:t>
            </a:r>
            <a:r>
              <a:rPr lang="en-US" sz="1200" dirty="0">
                <a:solidFill>
                  <a:srgbClr val="0070C0"/>
                </a:solidFill>
                <a:latin typeface="+mn-lt"/>
              </a:rPr>
              <a:t> </a:t>
            </a:r>
            <a:r>
              <a:rPr lang="vi-VN" sz="1200" dirty="0">
                <a:solidFill>
                  <a:srgbClr val="0070C0"/>
                </a:solidFill>
                <a:latin typeface="+mn-lt"/>
              </a:rPr>
              <a:t> tim mạch hoặc suy thận ở bệnh nhân tiểu đường t</a:t>
            </a:r>
            <a:r>
              <a:rPr lang="en-US" sz="1200" dirty="0">
                <a:solidFill>
                  <a:srgbClr val="0070C0"/>
                </a:solidFill>
                <a:latin typeface="+mn-lt"/>
              </a:rPr>
              <a:t>í</a:t>
            </a:r>
            <a:r>
              <a:rPr lang="vi-VN" sz="1200" dirty="0">
                <a:solidFill>
                  <a:srgbClr val="0070C0"/>
                </a:solidFill>
                <a:latin typeface="+mn-lt"/>
              </a:rPr>
              <a:t>p 2</a:t>
            </a:r>
            <a:r>
              <a:rPr lang="en-US" sz="1200" dirty="0">
                <a:solidFill>
                  <a:srgbClr val="0070C0"/>
                </a:solidFill>
                <a:latin typeface="+mn-lt"/>
              </a:rPr>
              <a:t> </a:t>
            </a:r>
            <a:r>
              <a:rPr lang="en-US" sz="1200" dirty="0" err="1">
                <a:solidFill>
                  <a:srgbClr val="0070C0"/>
                </a:solidFill>
                <a:latin typeface="+mn-lt"/>
              </a:rPr>
              <a:t>có</a:t>
            </a:r>
            <a:r>
              <a:rPr lang="en-US" sz="1200" dirty="0">
                <a:solidFill>
                  <a:srgbClr val="0070C0"/>
                </a:solidFill>
                <a:latin typeface="+mn-lt"/>
              </a:rPr>
              <a:t> </a:t>
            </a:r>
            <a:r>
              <a:rPr lang="vi-VN" sz="1200" dirty="0">
                <a:solidFill>
                  <a:srgbClr val="0070C0"/>
                </a:solidFill>
                <a:latin typeface="+mn-lt"/>
              </a:rPr>
              <a:t> bệnh thận mãn </a:t>
            </a:r>
            <a:endParaRPr lang="en-US" sz="1200" dirty="0">
              <a:solidFill>
                <a:srgbClr val="0070C0"/>
              </a:solidFill>
              <a:latin typeface="+mn-lt"/>
            </a:endParaRPr>
          </a:p>
          <a:p>
            <a:r>
              <a:rPr lang="vi-VN" sz="1200" dirty="0">
                <a:solidFill>
                  <a:srgbClr val="0070C0"/>
                </a:solidFill>
                <a:latin typeface="+mn-lt"/>
              </a:rPr>
              <a:t>Việc quản lý những người mắc bệnh tiểu đường và bệnh thận mạn sau đó dựa trên việc bắt đầu và điều chỉnh liều lượng các biện pháp can thiệp bằng thuốc một cách tuần tự với hiệu quả đã được chứng minh.</a:t>
            </a:r>
            <a:endParaRPr lang="en-US" sz="1200" dirty="0">
              <a:solidFill>
                <a:srgbClr val="0070C0"/>
              </a:solidFill>
              <a:latin typeface="+mn-lt"/>
            </a:endParaRPr>
          </a:p>
          <a:p>
            <a:r>
              <a:rPr lang="en-US" sz="1800" b="0" i="0" dirty="0">
                <a:solidFill>
                  <a:srgbClr val="000000"/>
                </a:solidFill>
                <a:effectLst/>
                <a:latin typeface="GillSansNova-Book"/>
              </a:rPr>
              <a:t>Several drugs developed to manage CVD risk or </a:t>
            </a:r>
            <a:r>
              <a:rPr lang="en-US" sz="1800" b="0" i="0" dirty="0" err="1">
                <a:solidFill>
                  <a:srgbClr val="000000"/>
                </a:solidFill>
                <a:effectLst/>
                <a:latin typeface="GillSansNova-Book"/>
              </a:rPr>
              <a:t>hyperglycaemia</a:t>
            </a:r>
            <a:br>
              <a:rPr lang="en-US" sz="1800" b="0" i="0" dirty="0">
                <a:solidFill>
                  <a:srgbClr val="000000"/>
                </a:solidFill>
                <a:effectLst/>
                <a:latin typeface="GillSansNova-Book"/>
              </a:rPr>
            </a:br>
            <a:r>
              <a:rPr lang="en-US" sz="1800" b="0" i="0" dirty="0">
                <a:solidFill>
                  <a:srgbClr val="000000"/>
                </a:solidFill>
                <a:effectLst/>
                <a:latin typeface="GillSansNova-Book"/>
              </a:rPr>
              <a:t>have been shown to reduce the risk of CKD progression in large trials</a:t>
            </a:r>
            <a:br>
              <a:rPr lang="en-US" sz="1800" b="0" i="0" dirty="0">
                <a:solidFill>
                  <a:srgbClr val="000000"/>
                </a:solidFill>
                <a:effectLst/>
                <a:latin typeface="GillSansNova-Book"/>
              </a:rPr>
            </a:br>
            <a:r>
              <a:rPr lang="en-US" sz="1800" b="0" i="0" dirty="0">
                <a:solidFill>
                  <a:srgbClr val="000000"/>
                </a:solidFill>
                <a:effectLst/>
                <a:latin typeface="GillSansNova-Book"/>
              </a:rPr>
              <a:t>that recruited patients with </a:t>
            </a:r>
            <a:r>
              <a:rPr lang="en-US" sz="1800" b="0" i="0" dirty="0" err="1">
                <a:solidFill>
                  <a:srgbClr val="000000"/>
                </a:solidFill>
                <a:effectLst/>
                <a:latin typeface="GillSansNova-Book"/>
              </a:rPr>
              <a:t>T2DM</a:t>
            </a:r>
            <a:r>
              <a:rPr lang="en-US" sz="1800" b="0" i="0" dirty="0">
                <a:solidFill>
                  <a:srgbClr val="000000"/>
                </a:solidFill>
                <a:effectLst/>
                <a:latin typeface="GillSansNova-Book"/>
              </a:rPr>
              <a:t> and CKD (</a:t>
            </a:r>
            <a:r>
              <a:rPr lang="en-US" sz="1800" b="0" i="1" dirty="0">
                <a:solidFill>
                  <a:srgbClr val="0000FF"/>
                </a:solidFill>
                <a:effectLst/>
                <a:latin typeface="GillSansNova-BookItalic"/>
              </a:rPr>
              <a:t>Figure 18</a:t>
            </a:r>
            <a:r>
              <a:rPr lang="en-US" sz="1800" b="0" i="0" dirty="0">
                <a:solidFill>
                  <a:srgbClr val="000000"/>
                </a:solidFill>
                <a:effectLst/>
                <a:latin typeface="GillSansNova-Book"/>
              </a:rPr>
              <a:t>). These include RAS inhibitors, </a:t>
            </a:r>
            <a:r>
              <a:rPr lang="en-US" sz="1800" b="0" i="0" dirty="0" err="1">
                <a:solidFill>
                  <a:srgbClr val="000000"/>
                </a:solidFill>
                <a:effectLst/>
                <a:latin typeface="GillSansNova-Book"/>
              </a:rPr>
              <a:t>SGLT2</a:t>
            </a:r>
            <a:r>
              <a:rPr lang="en-US" sz="1800" b="0" i="0" dirty="0">
                <a:solidFill>
                  <a:srgbClr val="000000"/>
                </a:solidFill>
                <a:effectLst/>
                <a:latin typeface="GillSansNova-Book"/>
              </a:rPr>
              <a:t> inhibitors, and </a:t>
            </a:r>
            <a:r>
              <a:rPr lang="en-US" sz="1800" b="0" i="0" dirty="0" err="1">
                <a:solidFill>
                  <a:srgbClr val="000000"/>
                </a:solidFill>
                <a:effectLst/>
                <a:latin typeface="GillSansNova-Book"/>
              </a:rPr>
              <a:t>finerenone</a:t>
            </a:r>
            <a:r>
              <a:rPr lang="en-US" sz="1800" b="0" i="0" dirty="0">
                <a:solidFill>
                  <a:srgbClr val="000000"/>
                </a:solidFill>
                <a:effectLst/>
                <a:latin typeface="GillSansNova-Book"/>
              </a:rPr>
              <a:t>.</a:t>
            </a:r>
            <a:r>
              <a:rPr lang="en-US" dirty="0"/>
              <a:t> </a:t>
            </a:r>
            <a:br>
              <a:rPr lang="en-US" dirty="0"/>
            </a:br>
            <a:endParaRPr lang="en-US" dirty="0"/>
          </a:p>
        </p:txBody>
      </p:sp>
      <p:sp>
        <p:nvSpPr>
          <p:cNvPr id="4" name="Slide Number Placeholder 3"/>
          <p:cNvSpPr>
            <a:spLocks noGrp="1"/>
          </p:cNvSpPr>
          <p:nvPr>
            <p:ph type="sldNum" sz="quarter" idx="5"/>
          </p:nvPr>
        </p:nvSpPr>
        <p:spPr/>
        <p:txBody>
          <a:bodyPr/>
          <a:lstStyle/>
          <a:p>
            <a:fld id="{A9E8D06C-9E77-4E7C-AF06-FDF53A7F7E8A}" type="slidenum">
              <a:rPr lang="en-US" smtClean="0"/>
              <a:t>21</a:t>
            </a:fld>
            <a:endParaRPr lang="en-US"/>
          </a:p>
        </p:txBody>
      </p:sp>
    </p:spTree>
    <p:extLst>
      <p:ext uri="{BB962C8B-B14F-4D97-AF65-F5344CB8AC3E}">
        <p14:creationId xmlns:p14="http://schemas.microsoft.com/office/powerpoint/2010/main" val="3359620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Quản</a:t>
            </a:r>
            <a:r>
              <a:rPr lang="en-US" dirty="0"/>
              <a:t> </a:t>
            </a:r>
            <a:r>
              <a:rPr lang="en-US" dirty="0" err="1"/>
              <a:t>lý</a:t>
            </a:r>
            <a:r>
              <a:rPr lang="en-US" dirty="0"/>
              <a:t> </a:t>
            </a:r>
            <a:r>
              <a:rPr lang="en-US" dirty="0" err="1"/>
              <a:t>người</a:t>
            </a:r>
            <a:r>
              <a:rPr lang="en-US" dirty="0"/>
              <a:t> </a:t>
            </a:r>
            <a:r>
              <a:rPr lang="en-US" dirty="0" err="1"/>
              <a:t>bệnh</a:t>
            </a:r>
            <a:r>
              <a:rPr lang="en-US" dirty="0"/>
              <a:t> </a:t>
            </a:r>
            <a:r>
              <a:rPr lang="en-US" dirty="0" err="1"/>
              <a:t>ĐTĐ</a:t>
            </a:r>
            <a:r>
              <a:rPr lang="en-US" dirty="0"/>
              <a:t> </a:t>
            </a:r>
            <a:r>
              <a:rPr lang="en-US" dirty="0" err="1"/>
              <a:t>là</a:t>
            </a:r>
            <a:r>
              <a:rPr lang="en-US" dirty="0"/>
              <a:t> </a:t>
            </a:r>
            <a:r>
              <a:rPr lang="en-US" dirty="0" err="1"/>
              <a:t>quản</a:t>
            </a:r>
            <a:r>
              <a:rPr lang="en-US" dirty="0"/>
              <a:t> </a:t>
            </a:r>
            <a:r>
              <a:rPr lang="en-US" dirty="0" err="1"/>
              <a:t>lý</a:t>
            </a:r>
            <a:r>
              <a:rPr lang="en-US" dirty="0"/>
              <a:t> </a:t>
            </a:r>
            <a:r>
              <a:rPr lang="en-US" dirty="0" err="1"/>
              <a:t>toàn</a:t>
            </a:r>
            <a:r>
              <a:rPr lang="en-US" dirty="0"/>
              <a:t> </a:t>
            </a:r>
            <a:r>
              <a:rPr lang="en-US" dirty="0" err="1"/>
              <a:t>diện</a:t>
            </a:r>
            <a:r>
              <a:rPr lang="en-US" dirty="0"/>
              <a:t>, </a:t>
            </a:r>
            <a:r>
              <a:rPr lang="en-US" dirty="0" err="1"/>
              <a:t>bên</a:t>
            </a:r>
            <a:r>
              <a:rPr lang="en-US" dirty="0"/>
              <a:t> </a:t>
            </a:r>
            <a:r>
              <a:rPr lang="en-US" dirty="0" err="1"/>
              <a:t>cạnh</a:t>
            </a:r>
            <a:r>
              <a:rPr lang="en-US" dirty="0"/>
              <a:t> </a:t>
            </a:r>
            <a:r>
              <a:rPr lang="en-US" dirty="0" err="1"/>
              <a:t>sử</a:t>
            </a:r>
            <a:r>
              <a:rPr lang="en-US" dirty="0"/>
              <a:t> </a:t>
            </a:r>
            <a:r>
              <a:rPr lang="en-US" dirty="0" err="1"/>
              <a:t>dụng</a:t>
            </a:r>
            <a:r>
              <a:rPr lang="en-US" dirty="0"/>
              <a:t> </a:t>
            </a:r>
            <a:r>
              <a:rPr lang="en-US" dirty="0" err="1"/>
              <a:t>thuốc</a:t>
            </a:r>
            <a:r>
              <a:rPr lang="en-US" dirty="0"/>
              <a:t> </a:t>
            </a:r>
            <a:r>
              <a:rPr lang="en-US" dirty="0" err="1"/>
              <a:t>hạ</a:t>
            </a:r>
            <a:r>
              <a:rPr lang="en-US" dirty="0"/>
              <a:t> </a:t>
            </a:r>
            <a:r>
              <a:rPr lang="en-US" dirty="0" err="1"/>
              <a:t>đường</a:t>
            </a:r>
            <a:r>
              <a:rPr lang="en-US" dirty="0"/>
              <a:t> </a:t>
            </a:r>
            <a:r>
              <a:rPr lang="en-US" dirty="0" err="1"/>
              <a:t>huyết</a:t>
            </a:r>
            <a:r>
              <a:rPr lang="en-US" dirty="0"/>
              <a:t> </a:t>
            </a:r>
            <a:r>
              <a:rPr lang="en-US" dirty="0" err="1"/>
              <a:t>bảo</a:t>
            </a:r>
            <a:r>
              <a:rPr lang="en-US" dirty="0"/>
              <a:t> </a:t>
            </a:r>
            <a:r>
              <a:rPr lang="en-US" dirty="0" err="1"/>
              <a:t>vệ</a:t>
            </a:r>
            <a:r>
              <a:rPr lang="en-US" dirty="0"/>
              <a:t> </a:t>
            </a:r>
            <a:r>
              <a:rPr lang="en-US" dirty="0" err="1"/>
              <a:t>tim</a:t>
            </a:r>
            <a:r>
              <a:rPr lang="en-US" dirty="0"/>
              <a:t> </a:t>
            </a:r>
            <a:r>
              <a:rPr lang="en-US" dirty="0" err="1"/>
              <a:t>mạch</a:t>
            </a:r>
            <a:r>
              <a:rPr lang="en-US" dirty="0"/>
              <a:t> –</a:t>
            </a:r>
            <a:r>
              <a:rPr lang="en-US" dirty="0" err="1"/>
              <a:t>thận</a:t>
            </a:r>
            <a:r>
              <a:rPr lang="en-US" dirty="0"/>
              <a:t> </a:t>
            </a:r>
            <a:r>
              <a:rPr lang="en-US" dirty="0" err="1"/>
              <a:t>chúng</a:t>
            </a:r>
            <a:r>
              <a:rPr lang="en-US" dirty="0"/>
              <a:t> ta </a:t>
            </a:r>
            <a:r>
              <a:rPr lang="en-US" dirty="0" err="1"/>
              <a:t>cũng</a:t>
            </a:r>
            <a:r>
              <a:rPr lang="en-US" dirty="0"/>
              <a:t> </a:t>
            </a:r>
            <a:r>
              <a:rPr lang="en-US" dirty="0" err="1"/>
              <a:t>cần</a:t>
            </a:r>
            <a:r>
              <a:rPr lang="en-US" dirty="0"/>
              <a:t> </a:t>
            </a:r>
            <a:r>
              <a:rPr lang="en-US" dirty="0" err="1"/>
              <a:t>kiểm</a:t>
            </a:r>
            <a:r>
              <a:rPr lang="en-US" dirty="0"/>
              <a:t> </a:t>
            </a:r>
            <a:r>
              <a:rPr lang="en-US" dirty="0" err="1"/>
              <a:t>soát</a:t>
            </a:r>
            <a:r>
              <a:rPr lang="en-US" dirty="0"/>
              <a:t> </a:t>
            </a:r>
            <a:r>
              <a:rPr lang="en-US" dirty="0" err="1"/>
              <a:t>tích</a:t>
            </a:r>
            <a:r>
              <a:rPr lang="en-US" dirty="0"/>
              <a:t> </a:t>
            </a:r>
            <a:r>
              <a:rPr lang="en-US" dirty="0" err="1"/>
              <a:t>cực</a:t>
            </a:r>
            <a:r>
              <a:rPr lang="en-US" dirty="0"/>
              <a:t> </a:t>
            </a:r>
            <a:r>
              <a:rPr lang="en-US" dirty="0" err="1"/>
              <a:t>đạt</a:t>
            </a:r>
            <a:r>
              <a:rPr lang="en-US" dirty="0"/>
              <a:t> </a:t>
            </a:r>
            <a:r>
              <a:rPr lang="en-US" dirty="0" err="1"/>
              <a:t>mục</a:t>
            </a:r>
            <a:r>
              <a:rPr lang="en-US" dirty="0"/>
              <a:t> </a:t>
            </a:r>
            <a:r>
              <a:rPr lang="en-US" dirty="0" err="1"/>
              <a:t>tiêu</a:t>
            </a:r>
            <a:r>
              <a:rPr lang="en-US" dirty="0"/>
              <a:t> </a:t>
            </a:r>
            <a:r>
              <a:rPr lang="en-US" dirty="0" err="1"/>
              <a:t>về</a:t>
            </a:r>
            <a:r>
              <a:rPr lang="en-US" dirty="0"/>
              <a:t> </a:t>
            </a:r>
            <a:r>
              <a:rPr lang="en-US" dirty="0" err="1"/>
              <a:t>đường</a:t>
            </a:r>
            <a:r>
              <a:rPr lang="en-US" dirty="0"/>
              <a:t> </a:t>
            </a:r>
            <a:r>
              <a:rPr lang="en-US" dirty="0" err="1"/>
              <a:t>huyết</a:t>
            </a:r>
            <a:r>
              <a:rPr lang="en-US" dirty="0"/>
              <a:t> và </a:t>
            </a:r>
            <a:r>
              <a:rPr lang="en-US" dirty="0" err="1"/>
              <a:t>cân</a:t>
            </a:r>
            <a:r>
              <a:rPr lang="en-US" dirty="0"/>
              <a:t> </a:t>
            </a:r>
            <a:r>
              <a:rPr lang="en-US" dirty="0" err="1"/>
              <a:t>nặng</a:t>
            </a:r>
            <a:r>
              <a:rPr lang="en-US" dirty="0"/>
              <a:t> và </a:t>
            </a:r>
            <a:r>
              <a:rPr lang="en-US" dirty="0" err="1"/>
              <a:t>yếu</a:t>
            </a:r>
            <a:r>
              <a:rPr lang="en-US" dirty="0"/>
              <a:t> </a:t>
            </a:r>
            <a:r>
              <a:rPr lang="en-US" dirty="0" err="1"/>
              <a:t>tố</a:t>
            </a:r>
            <a:r>
              <a:rPr lang="en-US" dirty="0"/>
              <a:t> </a:t>
            </a:r>
            <a:r>
              <a:rPr lang="en-US" dirty="0" err="1"/>
              <a:t>nguy</a:t>
            </a:r>
            <a:r>
              <a:rPr lang="en-US" dirty="0"/>
              <a:t> </a:t>
            </a:r>
            <a:r>
              <a:rPr lang="en-US" dirty="0" err="1"/>
              <a:t>cơ</a:t>
            </a:r>
            <a:r>
              <a:rPr lang="en-US" dirty="0"/>
              <a:t> </a:t>
            </a:r>
            <a:r>
              <a:rPr lang="en-US" dirty="0" err="1"/>
              <a:t>tim</a:t>
            </a:r>
            <a:r>
              <a:rPr lang="en-US" dirty="0"/>
              <a:t> </a:t>
            </a:r>
            <a:r>
              <a:rPr lang="en-US" dirty="0" err="1"/>
              <a:t>mạch</a:t>
            </a:r>
            <a:r>
              <a:rPr lang="en-US" dirty="0"/>
              <a:t> ( CK TIM </a:t>
            </a:r>
            <a:r>
              <a:rPr lang="en-US" dirty="0" err="1"/>
              <a:t>MẠCH</a:t>
            </a:r>
            <a:r>
              <a:rPr lang="en-US" dirty="0"/>
              <a:t>)</a:t>
            </a:r>
          </a:p>
        </p:txBody>
      </p:sp>
      <p:sp>
        <p:nvSpPr>
          <p:cNvPr id="4" name="Slide Number Placeholder 3"/>
          <p:cNvSpPr>
            <a:spLocks noGrp="1"/>
          </p:cNvSpPr>
          <p:nvPr>
            <p:ph type="sldNum" sz="quarter" idx="5"/>
          </p:nvPr>
        </p:nvSpPr>
        <p:spPr/>
        <p:txBody>
          <a:bodyPr/>
          <a:lstStyle/>
          <a:p>
            <a:fld id="{DFB56898-EA8B-4FC0-B42E-DD4D950BF618}" type="slidenum">
              <a:rPr lang="en-MY" smtClean="0"/>
              <a:t>24</a:t>
            </a:fld>
            <a:endParaRPr lang="en-MY"/>
          </a:p>
        </p:txBody>
      </p:sp>
    </p:spTree>
    <p:extLst>
      <p:ext uri="{BB962C8B-B14F-4D97-AF65-F5344CB8AC3E}">
        <p14:creationId xmlns:p14="http://schemas.microsoft.com/office/powerpoint/2010/main" val="1646681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10CA1A-82C6-4812-BB2E-81BB08DB5D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0794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Cũng</a:t>
            </a:r>
            <a:r>
              <a:rPr lang="en-US" dirty="0"/>
              <a:t> </a:t>
            </a:r>
            <a:r>
              <a:rPr lang="en-US" dirty="0" err="1"/>
              <a:t>theo</a:t>
            </a:r>
            <a:r>
              <a:rPr lang="en-US" dirty="0"/>
              <a:t> </a:t>
            </a:r>
            <a:r>
              <a:rPr lang="en-US" dirty="0" err="1"/>
              <a:t>khuyến</a:t>
            </a:r>
            <a:r>
              <a:rPr lang="en-US" dirty="0"/>
              <a:t> </a:t>
            </a:r>
            <a:r>
              <a:rPr lang="en-US" dirty="0" err="1"/>
              <a:t>cáo</a:t>
            </a:r>
            <a:r>
              <a:rPr lang="en-US" dirty="0"/>
              <a:t> </a:t>
            </a:r>
            <a:r>
              <a:rPr lang="en-US" dirty="0" err="1"/>
              <a:t>AACE</a:t>
            </a:r>
            <a:r>
              <a:rPr lang="en-US" dirty="0"/>
              <a:t> 2023 </a:t>
            </a:r>
            <a:r>
              <a:rPr lang="en-US" dirty="0" err="1"/>
              <a:t>ÁP</a:t>
            </a:r>
            <a:r>
              <a:rPr lang="en-US" dirty="0"/>
              <a:t> </a:t>
            </a:r>
            <a:r>
              <a:rPr lang="en-US" dirty="0" err="1"/>
              <a:t>DỤNG</a:t>
            </a:r>
            <a:r>
              <a:rPr lang="en-US" dirty="0"/>
              <a:t> </a:t>
            </a:r>
            <a:r>
              <a:rPr lang="en-US" dirty="0" err="1"/>
              <a:t>TRÊN</a:t>
            </a:r>
            <a:r>
              <a:rPr lang="en-US" dirty="0"/>
              <a:t> </a:t>
            </a:r>
            <a:r>
              <a:rPr lang="en-US" dirty="0" err="1"/>
              <a:t>BỆNH</a:t>
            </a:r>
            <a:r>
              <a:rPr lang="en-US" dirty="0"/>
              <a:t> </a:t>
            </a:r>
            <a:r>
              <a:rPr lang="en-US" dirty="0" err="1"/>
              <a:t>NHÂN</a:t>
            </a:r>
            <a:r>
              <a:rPr lang="en-US" dirty="0"/>
              <a:t> </a:t>
            </a:r>
          </a:p>
        </p:txBody>
      </p:sp>
      <p:sp>
        <p:nvSpPr>
          <p:cNvPr id="4" name="Slide Number Placeholder 3"/>
          <p:cNvSpPr>
            <a:spLocks noGrp="1"/>
          </p:cNvSpPr>
          <p:nvPr>
            <p:ph type="sldNum" sz="quarter" idx="5"/>
          </p:nvPr>
        </p:nvSpPr>
        <p:spPr/>
        <p:txBody>
          <a:bodyPr/>
          <a:lstStyle/>
          <a:p>
            <a:fld id="{DFB56898-EA8B-4FC0-B42E-DD4D950BF618}" type="slidenum">
              <a:rPr lang="en-MY" smtClean="0"/>
              <a:t>27</a:t>
            </a:fld>
            <a:endParaRPr lang="en-MY"/>
          </a:p>
        </p:txBody>
      </p:sp>
    </p:spTree>
    <p:extLst>
      <p:ext uri="{BB962C8B-B14F-4D97-AF65-F5344CB8AC3E}">
        <p14:creationId xmlns:p14="http://schemas.microsoft.com/office/powerpoint/2010/main" val="1315842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0900" y="300038"/>
            <a:ext cx="5156200" cy="29003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487F27-F4AC-478C-A07B-A71CA0B86259}" type="slidenum">
              <a:rPr kumimoji="0" lang="en-US" sz="10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655992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Chính vì có giá thành hết sức hợp lý, mà các nghiên cứu kinh tế y tế được thực hiện tại VN đều cho thấy Dapagliflozin rất đạt chi phí hiệu quả so với DPP4i trong điều trị ĐTĐ típ 2. Như vậy có thể khẳng định, Forxiga/ Xigduo XR chính là lựa chọn tối ưu cho các BN ĐTĐ típ 2 cho BN của BS.</a:t>
            </a:r>
          </a:p>
          <a:p>
            <a:pPr marL="0" indent="0">
              <a:buFont typeface="Wingdings" panose="05000000000000000000" pitchFamily="2" charset="2"/>
              <a:buNone/>
            </a:pP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D888FB-E66F-4132-9D45-1012BE7AD56B}"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7175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Endocrinol diabetes </a:t>
            </a:r>
            <a:r>
              <a:rPr lang="en-US" dirty="0" err="1"/>
              <a:t>metab</a:t>
            </a:r>
            <a:r>
              <a:rPr lang="en-US" dirty="0"/>
              <a:t> j.2018</a:t>
            </a:r>
          </a:p>
        </p:txBody>
      </p:sp>
      <p:sp>
        <p:nvSpPr>
          <p:cNvPr id="4" name="Slide Number Placeholder 3"/>
          <p:cNvSpPr>
            <a:spLocks noGrp="1"/>
          </p:cNvSpPr>
          <p:nvPr>
            <p:ph type="sldNum" sz="quarter" idx="5"/>
          </p:nvPr>
        </p:nvSpPr>
        <p:spPr/>
        <p:txBody>
          <a:bodyPr/>
          <a:lstStyle/>
          <a:p>
            <a:fld id="{A9E8D06C-9E77-4E7C-AF06-FDF53A7F7E8A}" type="slidenum">
              <a:rPr lang="en-US" smtClean="0"/>
              <a:t>32</a:t>
            </a:fld>
            <a:endParaRPr lang="en-US"/>
          </a:p>
        </p:txBody>
      </p:sp>
    </p:spTree>
    <p:extLst>
      <p:ext uri="{BB962C8B-B14F-4D97-AF65-F5344CB8AC3E}">
        <p14:creationId xmlns:p14="http://schemas.microsoft.com/office/powerpoint/2010/main" val="2134010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xfrm>
            <a:off x="-222250" y="809625"/>
            <a:ext cx="7188200" cy="40449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5750" indent="-285750">
              <a:spcBef>
                <a:spcPts val="600"/>
              </a:spcBef>
              <a:buFontTx/>
              <a:buChar char="•"/>
            </a:pPr>
            <a:r>
              <a:rPr lang="en-GB" altLang="en-US"/>
              <a:t>Dapagliflozin phối hợp sớm với Met XR giúp kiểm soát HbA1c tốt hơn cả 2 biện pháp đơn trị liệu trên các bệnh nhân ĐTĐ típ 2 không kiểm soát được với việc thay đổi chế độ ăn và lối sống..</a:t>
            </a:r>
          </a:p>
          <a:p>
            <a:pPr marL="285750" indent="-285750">
              <a:spcBef>
                <a:spcPts val="600"/>
              </a:spcBef>
              <a:buFontTx/>
              <a:buChar char="•"/>
            </a:pPr>
            <a:r>
              <a:rPr lang="en-GB" altLang="en-US"/>
              <a:t>Hiệu quả kiểm soát HbA1c của Dapa không kém hơn Metformin khi dung đơn trị liệu. </a:t>
            </a:r>
            <a:endParaRPr lang="en-US" altLang="en-US"/>
          </a:p>
          <a:p>
            <a:pPr marL="285750" indent="-285750">
              <a:spcBef>
                <a:spcPts val="600"/>
              </a:spcBef>
              <a:buFontTx/>
              <a:buChar char="•"/>
            </a:pPr>
            <a:r>
              <a:rPr lang="en-US" altLang="en-US"/>
              <a:t>Phối hợp sớm Dapa với Met XR giúp giảm tới 1,98% HbA1c so với ban đầu trên các bệnh nhân ĐTĐ không kểm soát được với chế độ ăn và thay đổi lối sống.</a:t>
            </a:r>
            <a:endParaRPr lang="en-GB" altLang="en-US"/>
          </a:p>
        </p:txBody>
      </p:sp>
      <p:sp>
        <p:nvSpPr>
          <p:cNvPr id="160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FCFBE616-68D8-42B9-907B-46A12EAC59C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ct val="0"/>
                </a:spcBef>
                <a:spcAft>
                  <a:spcPts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444325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xfrm>
            <a:off x="-222250" y="809625"/>
            <a:ext cx="7188200" cy="40449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5750" indent="-285750">
              <a:spcBef>
                <a:spcPts val="600"/>
              </a:spcBef>
              <a:buFontTx/>
              <a:buChar char="•"/>
            </a:pPr>
            <a:r>
              <a:rPr lang="en-US" altLang="en-US"/>
              <a:t>Phối hợp sớm Dapa với Met XR trên những bệnh nhân có HbA1c . 9%  giúp giảm tới 2.59% HbA1c so với ban đầu trên các bệnh nhân ĐTĐ không kểm soát được với chế độ ăn và thay đổi lối sống.</a:t>
            </a:r>
            <a:endParaRPr lang="en-GB" altLang="en-US"/>
          </a:p>
        </p:txBody>
      </p:sp>
      <p:sp>
        <p:nvSpPr>
          <p:cNvPr id="162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990F67F4-BEF9-41C0-A6F3-12BB039EF3D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ct val="0"/>
                </a:spcBef>
                <a:spcAft>
                  <a:spcPts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97691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a:ea typeface="Cambria" panose="02040503050406030204" pitchFamily="18" charset="0"/>
              </a:rPr>
              <a:t>ĐTĐ </a:t>
            </a:r>
            <a:r>
              <a:rPr lang="en-US" sz="1200" b="1" err="1">
                <a:latin typeface="Arial" panose="020B0604020202020204" pitchFamily="34" charset="0"/>
                <a:ea typeface="Cambria" panose="02040503050406030204" pitchFamily="18" charset="0"/>
                <a:cs typeface="Arial" panose="020B0604020202020204" pitchFamily="34" charset="0"/>
              </a:rPr>
              <a:t>có</a:t>
            </a:r>
            <a:r>
              <a:rPr lang="en-US" sz="1200" b="1">
                <a:latin typeface="Arial" panose="020B0604020202020204" pitchFamily="34" charset="0"/>
                <a:ea typeface="Cambria" panose="02040503050406030204" pitchFamily="18" charset="0"/>
                <a:cs typeface="Arial" panose="020B0604020202020204" pitchFamily="34" charset="0"/>
              </a:rPr>
              <a:t> </a:t>
            </a:r>
            <a:r>
              <a:rPr lang="en-US" sz="1200" b="1" err="1">
                <a:latin typeface="Arial" panose="020B0604020202020204" pitchFamily="34" charset="0"/>
                <a:ea typeface="Cambria" panose="02040503050406030204" pitchFamily="18" charset="0"/>
                <a:cs typeface="Arial" panose="020B0604020202020204" pitchFamily="34" charset="0"/>
              </a:rPr>
              <a:t>vai</a:t>
            </a:r>
            <a:r>
              <a:rPr lang="en-US" sz="1200" b="1">
                <a:latin typeface="Arial" panose="020B0604020202020204" pitchFamily="34" charset="0"/>
                <a:ea typeface="Cambria" panose="02040503050406030204" pitchFamily="18" charset="0"/>
                <a:cs typeface="Arial" panose="020B0604020202020204" pitchFamily="34" charset="0"/>
              </a:rPr>
              <a:t> </a:t>
            </a:r>
            <a:r>
              <a:rPr lang="en-US" sz="1200" b="1" err="1">
                <a:latin typeface="Arial" panose="020B0604020202020204" pitchFamily="34" charset="0"/>
                <a:ea typeface="Cambria" panose="02040503050406030204" pitchFamily="18" charset="0"/>
                <a:cs typeface="Arial" panose="020B0604020202020204" pitchFamily="34" charset="0"/>
              </a:rPr>
              <a:t>trò</a:t>
            </a:r>
            <a:r>
              <a:rPr lang="en-US" sz="1200" b="1">
                <a:latin typeface="Arial" panose="020B0604020202020204" pitchFamily="34" charset="0"/>
                <a:ea typeface="Cambria" panose="02040503050406030204" pitchFamily="18" charset="0"/>
                <a:cs typeface="Arial" panose="020B0604020202020204" pitchFamily="34" charset="0"/>
              </a:rPr>
              <a:t> </a:t>
            </a:r>
            <a:r>
              <a:rPr lang="en-US" sz="1200" b="1" err="1">
                <a:latin typeface="Arial" panose="020B0604020202020204" pitchFamily="34" charset="0"/>
                <a:ea typeface="Cambria" panose="02040503050406030204" pitchFamily="18" charset="0"/>
                <a:cs typeface="Arial" panose="020B0604020202020204" pitchFamily="34" charset="0"/>
              </a:rPr>
              <a:t>trung</a:t>
            </a:r>
            <a:r>
              <a:rPr lang="en-US" sz="1200" b="1">
                <a:latin typeface="Arial" panose="020B0604020202020204" pitchFamily="34" charset="0"/>
                <a:ea typeface="Cambria" panose="02040503050406030204" pitchFamily="18" charset="0"/>
                <a:cs typeface="Arial" panose="020B0604020202020204" pitchFamily="34" charset="0"/>
              </a:rPr>
              <a:t> </a:t>
            </a:r>
            <a:r>
              <a:rPr lang="en-US" sz="1200" b="1" err="1">
                <a:latin typeface="Arial" panose="020B0604020202020204" pitchFamily="34" charset="0"/>
                <a:ea typeface="Cambria" panose="02040503050406030204" pitchFamily="18" charset="0"/>
                <a:cs typeface="Arial" panose="020B0604020202020204" pitchFamily="34" charset="0"/>
              </a:rPr>
              <a:t>tâm</a:t>
            </a:r>
            <a:r>
              <a:rPr lang="en-US" sz="1200" b="1">
                <a:latin typeface="Arial" panose="020B0604020202020204" pitchFamily="34" charset="0"/>
                <a:ea typeface="Cambria" panose="02040503050406030204" pitchFamily="18" charset="0"/>
                <a:cs typeface="Arial" panose="020B0604020202020204" pitchFamily="34" charset="0"/>
              </a:rPr>
              <a:t> </a:t>
            </a:r>
            <a:r>
              <a:rPr lang="en-US" sz="1200" b="1" err="1">
                <a:latin typeface="Arial" panose="020B0604020202020204" pitchFamily="34" charset="0"/>
                <a:ea typeface="Cambria" panose="02040503050406030204" pitchFamily="18" charset="0"/>
                <a:cs typeface="Arial" panose="020B0604020202020204" pitchFamily="34" charset="0"/>
              </a:rPr>
              <a:t>trong</a:t>
            </a:r>
            <a:r>
              <a:rPr lang="en-US" sz="1200" b="1">
                <a:latin typeface="Arial" panose="020B0604020202020204" pitchFamily="34" charset="0"/>
                <a:ea typeface="Cambria" panose="02040503050406030204" pitchFamily="18" charset="0"/>
                <a:cs typeface="Arial" panose="020B0604020202020204" pitchFamily="34" charset="0"/>
              </a:rPr>
              <a:t> </a:t>
            </a:r>
            <a:r>
              <a:rPr lang="en-US" sz="1200" b="1" err="1">
                <a:latin typeface="Arial" panose="020B0604020202020204" pitchFamily="34" charset="0"/>
                <a:ea typeface="Cambria" panose="02040503050406030204" pitchFamily="18" charset="0"/>
                <a:cs typeface="Arial" panose="020B0604020202020204" pitchFamily="34" charset="0"/>
              </a:rPr>
              <a:t>tiến</a:t>
            </a:r>
            <a:r>
              <a:rPr lang="en-US" sz="1200" b="1">
                <a:latin typeface="Arial" panose="020B0604020202020204" pitchFamily="34" charset="0"/>
                <a:ea typeface="Cambria" panose="02040503050406030204" pitchFamily="18" charset="0"/>
                <a:cs typeface="Arial" panose="020B0604020202020204" pitchFamily="34" charset="0"/>
              </a:rPr>
              <a:t> </a:t>
            </a:r>
            <a:r>
              <a:rPr lang="en-US" sz="1200" b="1" err="1">
                <a:latin typeface="Arial" panose="020B0604020202020204" pitchFamily="34" charset="0"/>
                <a:ea typeface="Cambria" panose="02040503050406030204" pitchFamily="18" charset="0"/>
                <a:cs typeface="Arial" panose="020B0604020202020204" pitchFamily="34" charset="0"/>
              </a:rPr>
              <a:t>triển</a:t>
            </a:r>
            <a:r>
              <a:rPr lang="en-US" sz="1200" b="1">
                <a:latin typeface="Arial" panose="020B0604020202020204" pitchFamily="34" charset="0"/>
                <a:ea typeface="Cambria" panose="02040503050406030204" pitchFamily="18" charset="0"/>
                <a:cs typeface="Arial" panose="020B0604020202020204" pitchFamily="34" charset="0"/>
              </a:rPr>
              <a:t> </a:t>
            </a:r>
            <a:r>
              <a:rPr lang="en-US" sz="1200" b="1" err="1">
                <a:latin typeface="Arial" panose="020B0604020202020204" pitchFamily="34" charset="0"/>
                <a:ea typeface="Cambria" panose="02040503050406030204" pitchFamily="18" charset="0"/>
                <a:cs typeface="Arial" panose="020B0604020202020204" pitchFamily="34" charset="0"/>
              </a:rPr>
              <a:t>các</a:t>
            </a:r>
            <a:r>
              <a:rPr lang="en-US" sz="1200" b="1">
                <a:latin typeface="Arial" panose="020B0604020202020204" pitchFamily="34" charset="0"/>
                <a:ea typeface="Cambria" panose="02040503050406030204" pitchFamily="18" charset="0"/>
                <a:cs typeface="Arial" panose="020B0604020202020204" pitchFamily="34" charset="0"/>
              </a:rPr>
              <a:t> </a:t>
            </a:r>
            <a:r>
              <a:rPr lang="en-US" sz="1200" b="1" err="1">
                <a:latin typeface="Arial" panose="020B0604020202020204" pitchFamily="34" charset="0"/>
                <a:ea typeface="Cambria" panose="02040503050406030204" pitchFamily="18" charset="0"/>
                <a:cs typeface="Arial" panose="020B0604020202020204" pitchFamily="34" charset="0"/>
              </a:rPr>
              <a:t>bệnh</a:t>
            </a:r>
            <a:r>
              <a:rPr lang="en-US" sz="1200" b="1">
                <a:latin typeface="Arial" panose="020B0604020202020204" pitchFamily="34" charset="0"/>
                <a:ea typeface="Cambria" panose="02040503050406030204" pitchFamily="18" charset="0"/>
                <a:cs typeface="Arial" panose="020B0604020202020204" pitchFamily="34" charset="0"/>
              </a:rPr>
              <a:t> </a:t>
            </a:r>
            <a:r>
              <a:rPr lang="en-US" sz="1200" b="1" err="1">
                <a:latin typeface="Arial" panose="020B0604020202020204" pitchFamily="34" charset="0"/>
                <a:ea typeface="Cambria" panose="02040503050406030204" pitchFamily="18" charset="0"/>
                <a:cs typeface="Arial" panose="020B0604020202020204" pitchFamily="34" charset="0"/>
              </a:rPr>
              <a:t>lý</a:t>
            </a:r>
            <a:r>
              <a:rPr lang="en-US" sz="1200" b="1">
                <a:latin typeface="Arial" panose="020B0604020202020204" pitchFamily="34" charset="0"/>
                <a:ea typeface="Cambria" panose="02040503050406030204" pitchFamily="18" charset="0"/>
                <a:cs typeface="Arial" panose="020B0604020202020204" pitchFamily="34" charset="0"/>
              </a:rPr>
              <a:t> </a:t>
            </a:r>
            <a:r>
              <a:rPr lang="en-US" sz="1200">
                <a:ea typeface="Cambria" panose="02040503050406030204" pitchFamily="18" charset="0"/>
              </a:rPr>
              <a:t>T</a:t>
            </a:r>
            <a:r>
              <a:rPr lang="en-US" sz="1200" b="1">
                <a:latin typeface="Arial" panose="020B0604020202020204" pitchFamily="34" charset="0"/>
                <a:ea typeface="Cambria" panose="02040503050406030204" pitchFamily="18" charset="0"/>
                <a:cs typeface="Arial" panose="020B0604020202020204" pitchFamily="34" charset="0"/>
              </a:rPr>
              <a:t>im </a:t>
            </a:r>
            <a:r>
              <a:rPr lang="en-US" sz="1200" b="1" err="1">
                <a:latin typeface="Arial" panose="020B0604020202020204" pitchFamily="34" charset="0"/>
                <a:ea typeface="Cambria" panose="02040503050406030204" pitchFamily="18" charset="0"/>
                <a:cs typeface="Arial" panose="020B0604020202020204" pitchFamily="34" charset="0"/>
              </a:rPr>
              <a:t>mạch</a:t>
            </a:r>
            <a:r>
              <a:rPr lang="en-US" sz="1200" b="1">
                <a:latin typeface="Arial" panose="020B0604020202020204" pitchFamily="34" charset="0"/>
                <a:ea typeface="Cambria" panose="02040503050406030204" pitchFamily="18" charset="0"/>
                <a:cs typeface="Arial" panose="020B0604020202020204" pitchFamily="34" charset="0"/>
              </a:rPr>
              <a:t> – </a:t>
            </a:r>
            <a:r>
              <a:rPr lang="en-US" sz="1200" err="1">
                <a:ea typeface="Cambria" panose="02040503050406030204" pitchFamily="18" charset="0"/>
              </a:rPr>
              <a:t>T</a:t>
            </a:r>
            <a:r>
              <a:rPr lang="en-US" sz="1200" b="1" err="1">
                <a:latin typeface="Arial" panose="020B0604020202020204" pitchFamily="34" charset="0"/>
                <a:ea typeface="Cambria" panose="02040503050406030204" pitchFamily="18" charset="0"/>
                <a:cs typeface="Arial" panose="020B0604020202020204" pitchFamily="34" charset="0"/>
              </a:rPr>
              <a:t>hận</a:t>
            </a:r>
            <a:r>
              <a:rPr lang="en-US" sz="1200" b="1">
                <a:latin typeface="Arial" panose="020B0604020202020204" pitchFamily="34" charset="0"/>
                <a:ea typeface="Cambria" panose="02040503050406030204" pitchFamily="18" charset="0"/>
                <a:cs typeface="Arial" panose="020B0604020202020204" pitchFamily="34" charset="0"/>
              </a:rPr>
              <a:t>, </a:t>
            </a:r>
            <a:r>
              <a:rPr lang="en-US" sz="1200" b="1" err="1">
                <a:latin typeface="Arial" panose="020B0604020202020204" pitchFamily="34" charset="0"/>
                <a:ea typeface="Cambria" panose="02040503050406030204" pitchFamily="18" charset="0"/>
                <a:cs typeface="Arial" panose="020B0604020202020204" pitchFamily="34" charset="0"/>
              </a:rPr>
              <a:t>thông</a:t>
            </a:r>
            <a:r>
              <a:rPr lang="en-US" sz="1200" b="1">
                <a:latin typeface="Arial" panose="020B0604020202020204" pitchFamily="34" charset="0"/>
                <a:ea typeface="Cambria" panose="02040503050406030204" pitchFamily="18" charset="0"/>
                <a:cs typeface="Arial" panose="020B0604020202020204" pitchFamily="34" charset="0"/>
              </a:rPr>
              <a:t> qua </a:t>
            </a:r>
            <a:r>
              <a:rPr lang="en-US" sz="1200" b="1" err="1">
                <a:latin typeface="Arial" panose="020B0604020202020204" pitchFamily="34" charset="0"/>
                <a:ea typeface="Cambria" panose="02040503050406030204" pitchFamily="18" charset="0"/>
                <a:cs typeface="Arial" panose="020B0604020202020204" pitchFamily="34" charset="0"/>
              </a:rPr>
              <a:t>tác</a:t>
            </a:r>
            <a:r>
              <a:rPr lang="en-US" sz="1200" b="1">
                <a:latin typeface="Arial" panose="020B0604020202020204" pitchFamily="34" charset="0"/>
                <a:ea typeface="Cambria" panose="02040503050406030204" pitchFamily="18" charset="0"/>
                <a:cs typeface="Arial" panose="020B0604020202020204" pitchFamily="34" charset="0"/>
              </a:rPr>
              <a:t> </a:t>
            </a:r>
            <a:r>
              <a:rPr lang="en-US" sz="1200" b="1" err="1">
                <a:latin typeface="Arial" panose="020B0604020202020204" pitchFamily="34" charset="0"/>
                <a:ea typeface="Cambria" panose="02040503050406030204" pitchFamily="18" charset="0"/>
                <a:cs typeface="Arial" panose="020B0604020202020204" pitchFamily="34" charset="0"/>
              </a:rPr>
              <a:t>động</a:t>
            </a:r>
            <a:r>
              <a:rPr lang="en-US" sz="1200" b="1">
                <a:latin typeface="Arial" panose="020B0604020202020204" pitchFamily="34" charset="0"/>
                <a:ea typeface="Cambria" panose="02040503050406030204" pitchFamily="18" charset="0"/>
                <a:cs typeface="Arial" panose="020B0604020202020204" pitchFamily="34" charset="0"/>
              </a:rPr>
              <a:t> </a:t>
            </a:r>
            <a:r>
              <a:rPr lang="en-US" sz="1200" b="1" err="1">
                <a:latin typeface="Arial" panose="020B0604020202020204" pitchFamily="34" charset="0"/>
                <a:ea typeface="Cambria" panose="02040503050406030204" pitchFamily="18" charset="0"/>
                <a:cs typeface="Arial" panose="020B0604020202020204" pitchFamily="34" charset="0"/>
              </a:rPr>
              <a:t>lên</a:t>
            </a:r>
            <a:r>
              <a:rPr lang="en-US" sz="1200" b="1">
                <a:latin typeface="Arial" panose="020B0604020202020204" pitchFamily="34" charset="0"/>
                <a:ea typeface="Cambria" panose="02040503050406030204" pitchFamily="18" charset="0"/>
                <a:cs typeface="Arial" panose="020B0604020202020204" pitchFamily="34" charset="0"/>
              </a:rPr>
              <a:t> B</a:t>
            </a:r>
            <a:r>
              <a:rPr lang="vi-VN" sz="1200" b="1">
                <a:latin typeface="Arial" panose="020B0604020202020204" pitchFamily="34" charset="0"/>
                <a:ea typeface="Cambria" panose="02040503050406030204" pitchFamily="18" charset="0"/>
                <a:cs typeface="Arial" panose="020B0604020202020204" pitchFamily="34" charset="0"/>
              </a:rPr>
              <a:t>ơ</a:t>
            </a:r>
            <a:r>
              <a:rPr lang="en-US" sz="1200" b="1">
                <a:latin typeface="Arial" panose="020B0604020202020204" pitchFamily="34" charset="0"/>
                <a:ea typeface="Cambria" panose="02040503050406030204" pitchFamily="18" charset="0"/>
                <a:cs typeface="Arial" panose="020B0604020202020204" pitchFamily="34" charset="0"/>
              </a:rPr>
              <a:t>m </a:t>
            </a:r>
            <a:r>
              <a:rPr lang="en-US" sz="1200" b="1" err="1">
                <a:latin typeface="Arial" panose="020B0604020202020204" pitchFamily="34" charset="0"/>
                <a:ea typeface="Cambria" panose="02040503050406030204" pitchFamily="18" charset="0"/>
                <a:cs typeface="Arial" panose="020B0604020202020204" pitchFamily="34" charset="0"/>
              </a:rPr>
              <a:t>là</a:t>
            </a:r>
            <a:r>
              <a:rPr lang="en-US" sz="1200" b="1">
                <a:latin typeface="Arial" panose="020B0604020202020204" pitchFamily="34" charset="0"/>
                <a:ea typeface="Cambria" panose="02040503050406030204" pitchFamily="18" charset="0"/>
                <a:cs typeface="Arial" panose="020B0604020202020204" pitchFamily="34" charset="0"/>
              </a:rPr>
              <a:t> Tim, </a:t>
            </a:r>
            <a:r>
              <a:rPr lang="en-US" sz="1200" b="1" err="1">
                <a:latin typeface="Arial" panose="020B0604020202020204" pitchFamily="34" charset="0"/>
                <a:ea typeface="Cambria" panose="02040503050406030204" pitchFamily="18" charset="0"/>
                <a:cs typeface="Arial" panose="020B0604020202020204" pitchFamily="34" charset="0"/>
              </a:rPr>
              <a:t>lên</a:t>
            </a:r>
            <a:r>
              <a:rPr lang="en-US" sz="1200" b="1">
                <a:latin typeface="Arial" panose="020B0604020202020204" pitchFamily="34" charset="0"/>
                <a:ea typeface="Cambria" panose="02040503050406030204" pitchFamily="18" charset="0"/>
                <a:cs typeface="Arial" panose="020B0604020202020204" pitchFamily="34" charset="0"/>
              </a:rPr>
              <a:t> </a:t>
            </a:r>
            <a:r>
              <a:rPr lang="en-US" sz="1200" b="1" err="1">
                <a:latin typeface="Arial" panose="020B0604020202020204" pitchFamily="34" charset="0"/>
                <a:ea typeface="Cambria" panose="02040503050406030204" pitchFamily="18" charset="0"/>
                <a:cs typeface="Arial" panose="020B0604020202020204" pitchFamily="34" charset="0"/>
              </a:rPr>
              <a:t>hệ</a:t>
            </a:r>
            <a:r>
              <a:rPr lang="en-US" sz="1200" b="1">
                <a:latin typeface="Arial" panose="020B0604020202020204" pitchFamily="34" charset="0"/>
                <a:ea typeface="Cambria" panose="02040503050406030204" pitchFamily="18" charset="0"/>
                <a:cs typeface="Arial" panose="020B0604020202020204" pitchFamily="34" charset="0"/>
              </a:rPr>
              <a:t> </a:t>
            </a:r>
            <a:r>
              <a:rPr lang="en-US" sz="1200" b="1" err="1">
                <a:latin typeface="Arial" panose="020B0604020202020204" pitchFamily="34" charset="0"/>
                <a:ea typeface="Cambria" panose="02040503050406030204" pitchFamily="18" charset="0"/>
                <a:cs typeface="Arial" panose="020B0604020202020204" pitchFamily="34" charset="0"/>
              </a:rPr>
              <a:t>thống</a:t>
            </a:r>
            <a:r>
              <a:rPr lang="en-US" sz="1200" b="1">
                <a:latin typeface="Arial" panose="020B0604020202020204" pitchFamily="34" charset="0"/>
                <a:ea typeface="Cambria" panose="02040503050406030204" pitchFamily="18" charset="0"/>
                <a:cs typeface="Arial" panose="020B0604020202020204" pitchFamily="34" charset="0"/>
              </a:rPr>
              <a:t> </a:t>
            </a:r>
            <a:r>
              <a:rPr lang="en-US" sz="1200" b="1" err="1">
                <a:latin typeface="Arial" panose="020B0604020202020204" pitchFamily="34" charset="0"/>
                <a:ea typeface="Cambria" panose="02040503050406030204" pitchFamily="18" charset="0"/>
                <a:cs typeface="Arial" panose="020B0604020202020204" pitchFamily="34" charset="0"/>
              </a:rPr>
              <a:t>Mạch</a:t>
            </a:r>
            <a:r>
              <a:rPr lang="en-US" sz="1200" b="1">
                <a:latin typeface="Arial" panose="020B0604020202020204" pitchFamily="34" charset="0"/>
                <a:ea typeface="Cambria" panose="02040503050406030204" pitchFamily="18" charset="0"/>
                <a:cs typeface="Arial" panose="020B0604020202020204" pitchFamily="34" charset="0"/>
              </a:rPr>
              <a:t> </a:t>
            </a:r>
            <a:r>
              <a:rPr lang="en-US" sz="1200" b="1" err="1">
                <a:latin typeface="Arial" panose="020B0604020202020204" pitchFamily="34" charset="0"/>
                <a:ea typeface="Cambria" panose="02040503050406030204" pitchFamily="18" charset="0"/>
                <a:cs typeface="Arial" panose="020B0604020202020204" pitchFamily="34" charset="0"/>
              </a:rPr>
              <a:t>máu</a:t>
            </a:r>
            <a:r>
              <a:rPr lang="en-US" sz="1200" b="1">
                <a:latin typeface="Arial" panose="020B0604020202020204" pitchFamily="34" charset="0"/>
                <a:ea typeface="Cambria" panose="02040503050406030204" pitchFamily="18" charset="0"/>
                <a:cs typeface="Arial" panose="020B0604020202020204" pitchFamily="34" charset="0"/>
              </a:rPr>
              <a:t> </a:t>
            </a:r>
            <a:r>
              <a:rPr lang="en-US" sz="1200" b="1" err="1">
                <a:latin typeface="Arial" panose="020B0604020202020204" pitchFamily="34" charset="0"/>
                <a:ea typeface="Cambria" panose="02040503050406030204" pitchFamily="18" charset="0"/>
                <a:cs typeface="Arial" panose="020B0604020202020204" pitchFamily="34" charset="0"/>
              </a:rPr>
              <a:t>và</a:t>
            </a:r>
            <a:r>
              <a:rPr lang="en-US" sz="1200" b="1">
                <a:latin typeface="Arial" panose="020B0604020202020204" pitchFamily="34" charset="0"/>
                <a:ea typeface="Cambria" panose="02040503050406030204" pitchFamily="18" charset="0"/>
                <a:cs typeface="Arial" panose="020B0604020202020204" pitchFamily="34" charset="0"/>
              </a:rPr>
              <a:t> </a:t>
            </a:r>
            <a:r>
              <a:rPr lang="en-US" sz="1200" b="1" err="1">
                <a:latin typeface="Arial" panose="020B0604020202020204" pitchFamily="34" charset="0"/>
                <a:ea typeface="Cambria" panose="02040503050406030204" pitchFamily="18" charset="0"/>
                <a:cs typeface="Arial" panose="020B0604020202020204" pitchFamily="34" charset="0"/>
              </a:rPr>
              <a:t>lên</a:t>
            </a:r>
            <a:r>
              <a:rPr lang="en-US" sz="1200" b="1">
                <a:latin typeface="Arial" panose="020B0604020202020204" pitchFamily="34" charset="0"/>
                <a:ea typeface="Cambria" panose="02040503050406030204" pitchFamily="18" charset="0"/>
                <a:cs typeface="Arial" panose="020B0604020202020204" pitchFamily="34" charset="0"/>
              </a:rPr>
              <a:t> </a:t>
            </a:r>
            <a:r>
              <a:rPr lang="en-US" sz="1200" b="1" err="1">
                <a:latin typeface="Arial" panose="020B0604020202020204" pitchFamily="34" charset="0"/>
                <a:ea typeface="Cambria" panose="02040503050406030204" pitchFamily="18" charset="0"/>
                <a:cs typeface="Arial" panose="020B0604020202020204" pitchFamily="34" charset="0"/>
              </a:rPr>
              <a:t>hệ</a:t>
            </a:r>
            <a:r>
              <a:rPr lang="en-US" sz="1200" b="1">
                <a:latin typeface="Arial" panose="020B0604020202020204" pitchFamily="34" charset="0"/>
                <a:ea typeface="Cambria" panose="02040503050406030204" pitchFamily="18" charset="0"/>
                <a:cs typeface="Arial" panose="020B0604020202020204" pitchFamily="34" charset="0"/>
              </a:rPr>
              <a:t> </a:t>
            </a:r>
            <a:r>
              <a:rPr lang="en-US" sz="1200" b="1" err="1">
                <a:latin typeface="Arial" panose="020B0604020202020204" pitchFamily="34" charset="0"/>
                <a:ea typeface="Cambria" panose="02040503050406030204" pitchFamily="18" charset="0"/>
                <a:cs typeface="Arial" panose="020B0604020202020204" pitchFamily="34" charset="0"/>
              </a:rPr>
              <a:t>thống</a:t>
            </a:r>
            <a:r>
              <a:rPr lang="en-US" sz="1200" b="1">
                <a:latin typeface="Arial" panose="020B0604020202020204" pitchFamily="34" charset="0"/>
                <a:ea typeface="Cambria" panose="02040503050406030204" pitchFamily="18" charset="0"/>
                <a:cs typeface="Arial" panose="020B0604020202020204" pitchFamily="34" charset="0"/>
              </a:rPr>
              <a:t> </a:t>
            </a:r>
            <a:r>
              <a:rPr lang="en-US" sz="1200" b="1" err="1">
                <a:latin typeface="Arial" panose="020B0604020202020204" pitchFamily="34" charset="0"/>
                <a:ea typeface="Cambria" panose="02040503050406030204" pitchFamily="18" charset="0"/>
                <a:cs typeface="Arial" panose="020B0604020202020204" pitchFamily="34" charset="0"/>
              </a:rPr>
              <a:t>Lọc</a:t>
            </a:r>
            <a:r>
              <a:rPr lang="en-US" sz="1200" b="1">
                <a:latin typeface="Arial" panose="020B0604020202020204" pitchFamily="34" charset="0"/>
                <a:ea typeface="Cambria" panose="02040503050406030204" pitchFamily="18" charset="0"/>
                <a:cs typeface="Arial" panose="020B0604020202020204" pitchFamily="34" charset="0"/>
              </a:rPr>
              <a:t> </a:t>
            </a:r>
            <a:r>
              <a:rPr lang="en-US" sz="1200" b="1" err="1">
                <a:latin typeface="Arial" panose="020B0604020202020204" pitchFamily="34" charset="0"/>
                <a:ea typeface="Cambria" panose="02040503050406030204" pitchFamily="18" charset="0"/>
                <a:cs typeface="Arial" panose="020B0604020202020204" pitchFamily="34" charset="0"/>
              </a:rPr>
              <a:t>tại</a:t>
            </a:r>
            <a:r>
              <a:rPr lang="en-US" sz="1200" b="1">
                <a:latin typeface="Arial" panose="020B0604020202020204" pitchFamily="34" charset="0"/>
                <a:ea typeface="Cambria" panose="02040503050406030204" pitchFamily="18" charset="0"/>
                <a:cs typeface="Arial" panose="020B0604020202020204" pitchFamily="34" charset="0"/>
              </a:rPr>
              <a:t> </a:t>
            </a:r>
            <a:r>
              <a:rPr lang="en-US" sz="1200" b="1" err="1">
                <a:latin typeface="Arial" panose="020B0604020202020204" pitchFamily="34" charset="0"/>
                <a:ea typeface="Cambria" panose="02040503050406030204" pitchFamily="18" charset="0"/>
                <a:cs typeface="Arial" panose="020B0604020202020204" pitchFamily="34" charset="0"/>
              </a:rPr>
              <a:t>Thận</a:t>
            </a:r>
            <a:endParaRPr lang="en-US" sz="1200" b="1">
              <a:latin typeface="Arial" panose="020B0604020202020204" pitchFamily="34" charset="0"/>
              <a:ea typeface="Cambria" panose="02040503050406030204" pitchFamily="18" charset="0"/>
              <a:cs typeface="Arial" panose="020B0604020202020204" pitchFamily="34" charset="0"/>
            </a:endParaRPr>
          </a:p>
          <a:p>
            <a:pPr marL="0" indent="0">
              <a:buNone/>
            </a:pPr>
            <a:endParaRPr lang="en-US" b="1"/>
          </a:p>
          <a:p>
            <a:pPr marL="0" indent="0">
              <a:buNone/>
            </a:pPr>
            <a:r>
              <a:rPr lang="en-US" b="1"/>
              <a:t>Reference(s):</a:t>
            </a:r>
          </a:p>
          <a:p>
            <a:pPr marL="228897" indent="-228897">
              <a:buFont typeface="+mj-lt"/>
              <a:buAutoNum type="arabicPeriod"/>
            </a:pPr>
            <a:r>
              <a:rPr lang="en-US"/>
              <a:t>Verma S, Juni P, Mazer C. Pump, pipes, and filter: do SGLT2 inhibitors cover it all? </a:t>
            </a:r>
            <a:r>
              <a:rPr lang="en-US" i="1"/>
              <a:t>Lancet</a:t>
            </a:r>
            <a:r>
              <a:rPr lang="en-US"/>
              <a:t>. 2018;393:3–5.</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487F27-F4AC-478C-A07B-A71CA0B8625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86272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chemeClr val="accent4">
                    <a:lumMod val="60000"/>
                    <a:lumOff val="40000"/>
                  </a:schemeClr>
                </a:solidFill>
                <a:latin typeface="Calibri" panose="020F0502020204030204" pitchFamily="34" charset="0"/>
                <a:cs typeface="Calibri" panose="020F0502020204030204" pitchFamily="34" charset="0"/>
              </a:rPr>
              <a:t>Nguy</a:t>
            </a:r>
            <a:r>
              <a:rPr lang="en-US" sz="1200" b="1" dirty="0">
                <a:solidFill>
                  <a:schemeClr val="accent4">
                    <a:lumMod val="60000"/>
                    <a:lumOff val="40000"/>
                  </a:schemeClr>
                </a:solidFill>
                <a:latin typeface="Calibri" panose="020F0502020204030204" pitchFamily="34" charset="0"/>
                <a:cs typeface="Calibri" panose="020F0502020204030204" pitchFamily="34" charset="0"/>
              </a:rPr>
              <a:t> </a:t>
            </a:r>
            <a:r>
              <a:rPr lang="en-US" sz="1200" b="1" dirty="0" err="1">
                <a:solidFill>
                  <a:schemeClr val="accent4">
                    <a:lumMod val="60000"/>
                    <a:lumOff val="40000"/>
                  </a:schemeClr>
                </a:solidFill>
                <a:latin typeface="Calibri" panose="020F0502020204030204" pitchFamily="34" charset="0"/>
                <a:cs typeface="Calibri" panose="020F0502020204030204" pitchFamily="34" charset="0"/>
              </a:rPr>
              <a:t>cơ</a:t>
            </a:r>
            <a:r>
              <a:rPr lang="en-US" sz="1200" b="1" dirty="0">
                <a:solidFill>
                  <a:schemeClr val="accent4">
                    <a:lumMod val="60000"/>
                    <a:lumOff val="40000"/>
                  </a:schemeClr>
                </a:solidFill>
                <a:latin typeface="Calibri" panose="020F0502020204030204" pitchFamily="34" charset="0"/>
                <a:cs typeface="Calibri" panose="020F0502020204030204" pitchFamily="34" charset="0"/>
              </a:rPr>
              <a:t> </a:t>
            </a:r>
            <a:r>
              <a:rPr lang="en-US" sz="1200" b="1" dirty="0" err="1">
                <a:solidFill>
                  <a:schemeClr val="accent4">
                    <a:lumMod val="60000"/>
                    <a:lumOff val="40000"/>
                  </a:schemeClr>
                </a:solidFill>
                <a:latin typeface="Calibri" panose="020F0502020204030204" pitchFamily="34" charset="0"/>
                <a:cs typeface="Calibri" panose="020F0502020204030204" pitchFamily="34" charset="0"/>
              </a:rPr>
              <a:t>tồn</a:t>
            </a:r>
            <a:r>
              <a:rPr lang="en-US" sz="1200" b="1" dirty="0">
                <a:solidFill>
                  <a:schemeClr val="accent4">
                    <a:lumMod val="60000"/>
                    <a:lumOff val="40000"/>
                  </a:schemeClr>
                </a:solidFill>
                <a:latin typeface="Calibri" panose="020F0502020204030204" pitchFamily="34" charset="0"/>
                <a:cs typeface="Calibri" panose="020F0502020204030204" pitchFamily="34" charset="0"/>
              </a:rPr>
              <a:t> </a:t>
            </a:r>
            <a:r>
              <a:rPr lang="en-US" sz="1200" b="1" dirty="0" err="1">
                <a:solidFill>
                  <a:schemeClr val="accent4">
                    <a:lumMod val="60000"/>
                    <a:lumOff val="40000"/>
                  </a:schemeClr>
                </a:solidFill>
                <a:latin typeface="Calibri" panose="020F0502020204030204" pitchFamily="34" charset="0"/>
                <a:cs typeface="Calibri" panose="020F0502020204030204" pitchFamily="34" charset="0"/>
              </a:rPr>
              <a:t>dư</a:t>
            </a:r>
            <a:r>
              <a:rPr lang="en-US" sz="1200" b="1" dirty="0">
                <a:solidFill>
                  <a:schemeClr val="accent4">
                    <a:lumMod val="60000"/>
                    <a:lumOff val="40000"/>
                  </a:schemeClr>
                </a:solidFill>
                <a:latin typeface="Calibri" panose="020F0502020204030204" pitchFamily="34" charset="0"/>
                <a:cs typeface="Calibri" panose="020F0502020204030204" pitchFamily="34" charset="0"/>
              </a:rPr>
              <a:t> </a:t>
            </a:r>
            <a:r>
              <a:rPr lang="en-US" sz="1200" b="1" dirty="0" err="1">
                <a:solidFill>
                  <a:schemeClr val="accent4">
                    <a:lumMod val="60000"/>
                    <a:lumOff val="40000"/>
                  </a:schemeClr>
                </a:solidFill>
                <a:latin typeface="Calibri" panose="020F0502020204030204" pitchFamily="34" charset="0"/>
                <a:cs typeface="Calibri" panose="020F0502020204030204" pitchFamily="34" charset="0"/>
              </a:rPr>
              <a:t>biến</a:t>
            </a:r>
            <a:r>
              <a:rPr lang="en-US" sz="1200" b="1" dirty="0">
                <a:solidFill>
                  <a:schemeClr val="accent4">
                    <a:lumMod val="60000"/>
                    <a:lumOff val="40000"/>
                  </a:schemeClr>
                </a:solidFill>
                <a:latin typeface="Calibri" panose="020F0502020204030204" pitchFamily="34" charset="0"/>
                <a:cs typeface="Calibri" panose="020F0502020204030204" pitchFamily="34" charset="0"/>
              </a:rPr>
              <a:t> </a:t>
            </a:r>
            <a:r>
              <a:rPr lang="en-US" sz="1200" b="1" dirty="0" err="1">
                <a:solidFill>
                  <a:schemeClr val="accent4">
                    <a:lumMod val="60000"/>
                    <a:lumOff val="40000"/>
                  </a:schemeClr>
                </a:solidFill>
                <a:latin typeface="Calibri" panose="020F0502020204030204" pitchFamily="34" charset="0"/>
                <a:cs typeface="Calibri" panose="020F0502020204030204" pitchFamily="34" charset="0"/>
              </a:rPr>
              <a:t>cố</a:t>
            </a:r>
            <a:r>
              <a:rPr lang="en-US" sz="1200" b="1" dirty="0">
                <a:solidFill>
                  <a:schemeClr val="accent4">
                    <a:lumMod val="60000"/>
                    <a:lumOff val="40000"/>
                  </a:schemeClr>
                </a:solidFill>
                <a:latin typeface="Calibri" panose="020F0502020204030204" pitchFamily="34" charset="0"/>
                <a:cs typeface="Calibri" panose="020F0502020204030204" pitchFamily="34" charset="0"/>
              </a:rPr>
              <a:t> </a:t>
            </a:r>
            <a:r>
              <a:rPr lang="en-US" sz="1200" b="1" dirty="0" err="1">
                <a:solidFill>
                  <a:schemeClr val="accent4">
                    <a:lumMod val="60000"/>
                    <a:lumOff val="40000"/>
                  </a:schemeClr>
                </a:solidFill>
                <a:latin typeface="Calibri" panose="020F0502020204030204" pitchFamily="34" charset="0"/>
                <a:cs typeface="Calibri" panose="020F0502020204030204" pitchFamily="34" charset="0"/>
              </a:rPr>
              <a:t>thận</a:t>
            </a:r>
            <a:r>
              <a:rPr lang="en-US" sz="1200" b="1" dirty="0">
                <a:solidFill>
                  <a:schemeClr val="accent4">
                    <a:lumMod val="60000"/>
                    <a:lumOff val="40000"/>
                  </a:schemeClr>
                </a:solidFill>
                <a:latin typeface="Calibri" panose="020F0502020204030204" pitchFamily="34" charset="0"/>
                <a:cs typeface="Calibri" panose="020F0502020204030204" pitchFamily="34" charset="0"/>
              </a:rPr>
              <a:t> </a:t>
            </a:r>
            <a:r>
              <a:rPr lang="en-US" sz="1200" b="1" dirty="0" err="1">
                <a:solidFill>
                  <a:schemeClr val="accent4">
                    <a:lumMod val="60000"/>
                    <a:lumOff val="40000"/>
                  </a:schemeClr>
                </a:solidFill>
                <a:latin typeface="Calibri" panose="020F0502020204030204" pitchFamily="34" charset="0"/>
                <a:cs typeface="Calibri" panose="020F0502020204030204" pitchFamily="34" charset="0"/>
              </a:rPr>
              <a:t>cao</a:t>
            </a:r>
            <a:r>
              <a:rPr lang="en-US" sz="1200" b="1" dirty="0">
                <a:solidFill>
                  <a:schemeClr val="accent4">
                    <a:lumMod val="60000"/>
                    <a:lumOff val="40000"/>
                  </a:schemeClr>
                </a:solidFill>
                <a:latin typeface="Calibri" panose="020F0502020204030204" pitchFamily="34" charset="0"/>
                <a:cs typeface="Calibri" panose="020F0502020204030204" pitchFamily="34" charset="0"/>
              </a:rPr>
              <a:t> </a:t>
            </a:r>
            <a:r>
              <a:rPr lang="en-US" sz="1200" b="1" dirty="0" err="1">
                <a:solidFill>
                  <a:schemeClr val="accent4">
                    <a:lumMod val="60000"/>
                    <a:lumOff val="40000"/>
                  </a:schemeClr>
                </a:solidFill>
                <a:latin typeface="Calibri" panose="020F0502020204030204" pitchFamily="34" charset="0"/>
                <a:cs typeface="Calibri" panose="020F0502020204030204" pitchFamily="34" charset="0"/>
              </a:rPr>
              <a:t>ngay</a:t>
            </a:r>
            <a:r>
              <a:rPr lang="en-US" sz="1200" b="1" dirty="0">
                <a:solidFill>
                  <a:schemeClr val="accent4">
                    <a:lumMod val="60000"/>
                    <a:lumOff val="40000"/>
                  </a:schemeClr>
                </a:solidFill>
                <a:latin typeface="Calibri" panose="020F0502020204030204" pitchFamily="34" charset="0"/>
                <a:cs typeface="Calibri" panose="020F0502020204030204" pitchFamily="34" charset="0"/>
              </a:rPr>
              <a:t> </a:t>
            </a:r>
            <a:r>
              <a:rPr lang="en-US" sz="1200" b="1" dirty="0" err="1">
                <a:solidFill>
                  <a:schemeClr val="accent4">
                    <a:lumMod val="60000"/>
                    <a:lumOff val="40000"/>
                  </a:schemeClr>
                </a:solidFill>
                <a:latin typeface="Calibri" panose="020F0502020204030204" pitchFamily="34" charset="0"/>
                <a:cs typeface="Calibri" panose="020F0502020204030204" pitchFamily="34" charset="0"/>
              </a:rPr>
              <a:t>cả</a:t>
            </a:r>
            <a:r>
              <a:rPr lang="en-US" sz="1200" b="1" dirty="0">
                <a:solidFill>
                  <a:schemeClr val="accent4">
                    <a:lumMod val="60000"/>
                    <a:lumOff val="40000"/>
                  </a:schemeClr>
                </a:solidFill>
                <a:latin typeface="Calibri" panose="020F0502020204030204" pitchFamily="34" charset="0"/>
                <a:cs typeface="Calibri" panose="020F0502020204030204" pitchFamily="34" charset="0"/>
              </a:rPr>
              <a:t> </a:t>
            </a:r>
            <a:r>
              <a:rPr lang="en-US" sz="1200" b="1" dirty="0" err="1">
                <a:solidFill>
                  <a:schemeClr val="accent4">
                    <a:lumMod val="60000"/>
                    <a:lumOff val="40000"/>
                  </a:schemeClr>
                </a:solidFill>
                <a:latin typeface="Calibri" panose="020F0502020204030204" pitchFamily="34" charset="0"/>
                <a:cs typeface="Calibri" panose="020F0502020204030204" pitchFamily="34" charset="0"/>
              </a:rPr>
              <a:t>khi</a:t>
            </a:r>
            <a:r>
              <a:rPr lang="en-US" sz="1200" b="1" dirty="0">
                <a:solidFill>
                  <a:schemeClr val="accent4">
                    <a:lumMod val="60000"/>
                    <a:lumOff val="40000"/>
                  </a:schemeClr>
                </a:solidFill>
                <a:latin typeface="Calibri" panose="020F0502020204030204" pitchFamily="34" charset="0"/>
                <a:cs typeface="Calibri" panose="020F0502020204030204" pitchFamily="34" charset="0"/>
              </a:rPr>
              <a:t> </a:t>
            </a:r>
            <a:r>
              <a:rPr lang="en-US" sz="1200" b="1" dirty="0" err="1">
                <a:solidFill>
                  <a:schemeClr val="accent4">
                    <a:lumMod val="60000"/>
                    <a:lumOff val="40000"/>
                  </a:schemeClr>
                </a:solidFill>
                <a:latin typeface="Calibri" panose="020F0502020204030204" pitchFamily="34" charset="0"/>
                <a:cs typeface="Calibri" panose="020F0502020204030204" pitchFamily="34" charset="0"/>
              </a:rPr>
              <a:t>kiểm</a:t>
            </a:r>
            <a:r>
              <a:rPr lang="en-US" sz="1200" b="1" dirty="0">
                <a:solidFill>
                  <a:schemeClr val="accent4">
                    <a:lumMod val="60000"/>
                    <a:lumOff val="40000"/>
                  </a:schemeClr>
                </a:solidFill>
                <a:latin typeface="Calibri" panose="020F0502020204030204" pitchFamily="34" charset="0"/>
                <a:cs typeface="Calibri" panose="020F0502020204030204" pitchFamily="34" charset="0"/>
              </a:rPr>
              <a:t> </a:t>
            </a:r>
            <a:r>
              <a:rPr lang="en-US" sz="1200" b="1" dirty="0" err="1">
                <a:solidFill>
                  <a:schemeClr val="accent4">
                    <a:lumMod val="60000"/>
                    <a:lumOff val="40000"/>
                  </a:schemeClr>
                </a:solidFill>
                <a:latin typeface="Calibri" panose="020F0502020204030204" pitchFamily="34" charset="0"/>
                <a:cs typeface="Calibri" panose="020F0502020204030204" pitchFamily="34" charset="0"/>
              </a:rPr>
              <a:t>soát</a:t>
            </a:r>
            <a:r>
              <a:rPr lang="en-US" sz="1200" b="1" dirty="0">
                <a:solidFill>
                  <a:schemeClr val="accent4">
                    <a:lumMod val="60000"/>
                    <a:lumOff val="40000"/>
                  </a:schemeClr>
                </a:solidFill>
                <a:latin typeface="Calibri" panose="020F0502020204030204" pitchFamily="34" charset="0"/>
                <a:cs typeface="Calibri" panose="020F0502020204030204" pitchFamily="34" charset="0"/>
              </a:rPr>
              <a:t> </a:t>
            </a:r>
            <a:br>
              <a:rPr lang="en-US" sz="1200" b="1" dirty="0">
                <a:solidFill>
                  <a:schemeClr val="accent4">
                    <a:lumMod val="60000"/>
                    <a:lumOff val="40000"/>
                  </a:schemeClr>
                </a:solidFill>
                <a:latin typeface="Calibri" panose="020F0502020204030204" pitchFamily="34" charset="0"/>
                <a:cs typeface="Calibri" panose="020F0502020204030204" pitchFamily="34" charset="0"/>
              </a:rPr>
            </a:br>
            <a:r>
              <a:rPr lang="en-US" sz="1200" b="1" dirty="0" err="1">
                <a:solidFill>
                  <a:schemeClr val="accent4">
                    <a:lumMod val="60000"/>
                    <a:lumOff val="40000"/>
                  </a:schemeClr>
                </a:solidFill>
                <a:latin typeface="Calibri" panose="020F0502020204030204" pitchFamily="34" charset="0"/>
                <a:cs typeface="Calibri" panose="020F0502020204030204" pitchFamily="34" charset="0"/>
              </a:rPr>
              <a:t>đa</a:t>
            </a:r>
            <a:r>
              <a:rPr lang="en-US" sz="1200" b="1" dirty="0">
                <a:solidFill>
                  <a:schemeClr val="accent4">
                    <a:lumMod val="60000"/>
                    <a:lumOff val="40000"/>
                  </a:schemeClr>
                </a:solidFill>
                <a:latin typeface="Calibri" panose="020F0502020204030204" pitchFamily="34" charset="0"/>
                <a:cs typeface="Calibri" panose="020F0502020204030204" pitchFamily="34" charset="0"/>
              </a:rPr>
              <a:t> </a:t>
            </a:r>
            <a:r>
              <a:rPr lang="en-US" sz="1200" b="1" dirty="0" err="1">
                <a:solidFill>
                  <a:schemeClr val="accent4">
                    <a:lumMod val="60000"/>
                    <a:lumOff val="40000"/>
                  </a:schemeClr>
                </a:solidFill>
                <a:latin typeface="Calibri" panose="020F0502020204030204" pitchFamily="34" charset="0"/>
                <a:cs typeface="Calibri" panose="020F0502020204030204" pitchFamily="34" charset="0"/>
              </a:rPr>
              <a:t>yếu</a:t>
            </a:r>
            <a:r>
              <a:rPr lang="en-US" sz="1200" b="1" dirty="0">
                <a:solidFill>
                  <a:schemeClr val="accent4">
                    <a:lumMod val="60000"/>
                    <a:lumOff val="40000"/>
                  </a:schemeClr>
                </a:solidFill>
                <a:latin typeface="Calibri" panose="020F0502020204030204" pitchFamily="34" charset="0"/>
                <a:cs typeface="Calibri" panose="020F0502020204030204" pitchFamily="34" charset="0"/>
              </a:rPr>
              <a:t> </a:t>
            </a:r>
            <a:r>
              <a:rPr lang="en-US" sz="1200" b="1" dirty="0" err="1">
                <a:solidFill>
                  <a:schemeClr val="accent4">
                    <a:lumMod val="60000"/>
                    <a:lumOff val="40000"/>
                  </a:schemeClr>
                </a:solidFill>
                <a:latin typeface="Calibri" panose="020F0502020204030204" pitchFamily="34" charset="0"/>
                <a:cs typeface="Calibri" panose="020F0502020204030204" pitchFamily="34" charset="0"/>
              </a:rPr>
              <a:t>tố</a:t>
            </a:r>
            <a:r>
              <a:rPr lang="en-US" sz="1200" b="1" dirty="0">
                <a:solidFill>
                  <a:schemeClr val="accent4">
                    <a:lumMod val="60000"/>
                    <a:lumOff val="40000"/>
                  </a:schemeClr>
                </a:solidFill>
                <a:latin typeface="Calibri" panose="020F0502020204030204" pitchFamily="34" charset="0"/>
                <a:cs typeface="Calibri" panose="020F0502020204030204" pitchFamily="34" charset="0"/>
              </a:rPr>
              <a:t> </a:t>
            </a:r>
            <a:r>
              <a:rPr lang="en-US" sz="1200" b="1" dirty="0" err="1">
                <a:solidFill>
                  <a:schemeClr val="accent4">
                    <a:lumMod val="60000"/>
                    <a:lumOff val="40000"/>
                  </a:schemeClr>
                </a:solidFill>
                <a:latin typeface="Calibri" panose="020F0502020204030204" pitchFamily="34" charset="0"/>
                <a:cs typeface="Calibri" panose="020F0502020204030204" pitchFamily="34" charset="0"/>
              </a:rPr>
              <a:t>nguy</a:t>
            </a:r>
            <a:r>
              <a:rPr lang="en-US" sz="1200" b="1" dirty="0">
                <a:solidFill>
                  <a:schemeClr val="accent4">
                    <a:lumMod val="60000"/>
                    <a:lumOff val="40000"/>
                  </a:schemeClr>
                </a:solidFill>
                <a:latin typeface="Calibri" panose="020F0502020204030204" pitchFamily="34" charset="0"/>
                <a:cs typeface="Calibri" panose="020F0502020204030204" pitchFamily="34" charset="0"/>
              </a:rPr>
              <a:t> c</a:t>
            </a:r>
            <a:r>
              <a:rPr lang="vi-VN" sz="1200" b="1" dirty="0">
                <a:solidFill>
                  <a:schemeClr val="accent4">
                    <a:lumMod val="60000"/>
                    <a:lumOff val="40000"/>
                  </a:schemeClr>
                </a:solidFill>
                <a:latin typeface="Calibri" panose="020F0502020204030204" pitchFamily="34" charset="0"/>
                <a:cs typeface="Calibri" panose="020F0502020204030204" pitchFamily="34" charset="0"/>
              </a:rPr>
              <a:t>ơ</a:t>
            </a:r>
            <a:endParaRPr lang="en-US" dirty="0">
              <a:solidFill>
                <a:schemeClr val="accent4">
                  <a:lumMod val="60000"/>
                  <a:lumOff val="40000"/>
                </a:schemeClr>
              </a:solidFill>
            </a:endParaRPr>
          </a:p>
          <a:p>
            <a:r>
              <a:rPr lang="en-US" dirty="0" err="1"/>
              <a:t>Để</a:t>
            </a:r>
            <a:r>
              <a:rPr lang="en-US" dirty="0"/>
              <a:t> </a:t>
            </a:r>
            <a:r>
              <a:rPr lang="en-US" dirty="0" err="1"/>
              <a:t>ngăn</a:t>
            </a:r>
            <a:r>
              <a:rPr lang="en-US" dirty="0"/>
              <a:t> </a:t>
            </a:r>
            <a:r>
              <a:rPr lang="en-US" dirty="0" err="1"/>
              <a:t>ngừa</a:t>
            </a:r>
            <a:r>
              <a:rPr lang="en-US" dirty="0"/>
              <a:t> </a:t>
            </a:r>
            <a:r>
              <a:rPr lang="en-US" dirty="0" err="1"/>
              <a:t>biến</a:t>
            </a:r>
            <a:r>
              <a:rPr lang="en-US" dirty="0"/>
              <a:t> </a:t>
            </a:r>
            <a:r>
              <a:rPr lang="en-US" dirty="0" err="1"/>
              <a:t>chứng</a:t>
            </a:r>
            <a:r>
              <a:rPr lang="en-US" dirty="0"/>
              <a:t> </a:t>
            </a:r>
            <a:r>
              <a:rPr lang="en-US" dirty="0" err="1"/>
              <a:t>cho</a:t>
            </a:r>
            <a:r>
              <a:rPr lang="en-US" dirty="0"/>
              <a:t> </a:t>
            </a:r>
            <a:r>
              <a:rPr lang="en-US" dirty="0" err="1"/>
              <a:t>người</a:t>
            </a:r>
            <a:r>
              <a:rPr lang="en-US" dirty="0"/>
              <a:t> </a:t>
            </a:r>
            <a:r>
              <a:rPr lang="en-US" dirty="0" err="1"/>
              <a:t>bệnh</a:t>
            </a:r>
            <a:r>
              <a:rPr lang="en-US" dirty="0"/>
              <a:t> </a:t>
            </a:r>
            <a:r>
              <a:rPr lang="en-US" dirty="0" err="1"/>
              <a:t>ĐTĐ</a:t>
            </a:r>
            <a:r>
              <a:rPr lang="en-US" dirty="0"/>
              <a:t>, </a:t>
            </a:r>
            <a:r>
              <a:rPr lang="en-US" dirty="0" err="1"/>
              <a:t>đặc</a:t>
            </a:r>
            <a:r>
              <a:rPr lang="en-US" dirty="0"/>
              <a:t> </a:t>
            </a:r>
            <a:r>
              <a:rPr lang="en-US" dirty="0" err="1"/>
              <a:t>biệt</a:t>
            </a:r>
            <a:r>
              <a:rPr lang="en-US" dirty="0"/>
              <a:t> </a:t>
            </a:r>
            <a:r>
              <a:rPr lang="en-US" dirty="0" err="1"/>
              <a:t>là</a:t>
            </a:r>
            <a:r>
              <a:rPr lang="en-US" dirty="0"/>
              <a:t> </a:t>
            </a:r>
            <a:r>
              <a:rPr lang="en-US" dirty="0" err="1"/>
              <a:t>biến</a:t>
            </a:r>
            <a:r>
              <a:rPr lang="en-US" dirty="0"/>
              <a:t> </a:t>
            </a:r>
            <a:r>
              <a:rPr lang="en-US" dirty="0" err="1"/>
              <a:t>chứng</a:t>
            </a:r>
            <a:r>
              <a:rPr lang="en-US" dirty="0"/>
              <a:t> </a:t>
            </a:r>
            <a:r>
              <a:rPr lang="en-US" dirty="0" err="1"/>
              <a:t>thận</a:t>
            </a:r>
            <a:r>
              <a:rPr lang="en-US" dirty="0"/>
              <a:t> </a:t>
            </a:r>
            <a:r>
              <a:rPr lang="en-US" dirty="0" err="1"/>
              <a:t>ĐTĐ</a:t>
            </a:r>
            <a:r>
              <a:rPr lang="en-US" dirty="0"/>
              <a:t>, </a:t>
            </a:r>
            <a:r>
              <a:rPr lang="en-US" dirty="0" err="1"/>
              <a:t>cách</a:t>
            </a:r>
            <a:r>
              <a:rPr lang="en-US" dirty="0"/>
              <a:t> </a:t>
            </a:r>
            <a:r>
              <a:rPr lang="en-US" dirty="0" err="1"/>
              <a:t>tiếp</a:t>
            </a:r>
            <a:r>
              <a:rPr lang="en-US" dirty="0"/>
              <a:t> </a:t>
            </a:r>
            <a:r>
              <a:rPr lang="en-US" dirty="0" err="1"/>
              <a:t>cận</a:t>
            </a:r>
            <a:r>
              <a:rPr lang="en-US" dirty="0"/>
              <a:t> </a:t>
            </a:r>
            <a:r>
              <a:rPr lang="en-US" dirty="0" err="1"/>
              <a:t>trước</a:t>
            </a:r>
            <a:r>
              <a:rPr lang="en-US" dirty="0"/>
              <a:t> </a:t>
            </a:r>
            <a:r>
              <a:rPr lang="en-US" dirty="0" err="1"/>
              <a:t>đây</a:t>
            </a:r>
            <a:r>
              <a:rPr lang="en-US" dirty="0"/>
              <a:t> </a:t>
            </a:r>
            <a:r>
              <a:rPr lang="en-US" dirty="0" err="1"/>
              <a:t>là</a:t>
            </a:r>
            <a:r>
              <a:rPr lang="en-US" dirty="0"/>
              <a:t> </a:t>
            </a:r>
            <a:r>
              <a:rPr lang="en-US" dirty="0" err="1"/>
              <a:t>chúng</a:t>
            </a:r>
            <a:r>
              <a:rPr lang="en-US" dirty="0"/>
              <a:t> ta </a:t>
            </a:r>
            <a:r>
              <a:rPr lang="en-US" dirty="0" err="1"/>
              <a:t>sẽ</a:t>
            </a:r>
            <a:r>
              <a:rPr lang="en-US" dirty="0"/>
              <a:t> </a:t>
            </a:r>
            <a:r>
              <a:rPr lang="en-US" dirty="0" err="1"/>
              <a:t>tập</a:t>
            </a:r>
            <a:r>
              <a:rPr lang="en-US" dirty="0"/>
              <a:t> </a:t>
            </a:r>
            <a:r>
              <a:rPr lang="en-US" dirty="0" err="1"/>
              <a:t>chung</a:t>
            </a:r>
            <a:r>
              <a:rPr lang="en-US" dirty="0"/>
              <a:t> </a:t>
            </a:r>
            <a:r>
              <a:rPr lang="en-US" dirty="0" err="1"/>
              <a:t>kiểm</a:t>
            </a:r>
            <a:r>
              <a:rPr lang="en-US" dirty="0"/>
              <a:t> </a:t>
            </a:r>
            <a:r>
              <a:rPr lang="en-US" dirty="0" err="1"/>
              <a:t>soát</a:t>
            </a:r>
            <a:r>
              <a:rPr lang="en-US" dirty="0"/>
              <a:t> </a:t>
            </a:r>
            <a:r>
              <a:rPr lang="en-US" dirty="0" err="1"/>
              <a:t>đa</a:t>
            </a:r>
            <a:r>
              <a:rPr lang="en-US" dirty="0"/>
              <a:t> </a:t>
            </a:r>
            <a:r>
              <a:rPr lang="en-US" dirty="0" err="1"/>
              <a:t>yếu</a:t>
            </a:r>
            <a:r>
              <a:rPr lang="en-US" dirty="0"/>
              <a:t> </a:t>
            </a:r>
            <a:r>
              <a:rPr lang="en-US" dirty="0" err="1"/>
              <a:t>tố</a:t>
            </a:r>
            <a:r>
              <a:rPr lang="en-US" dirty="0"/>
              <a:t> </a:t>
            </a:r>
            <a:r>
              <a:rPr lang="en-US" dirty="0" err="1"/>
              <a:t>nguy</a:t>
            </a:r>
            <a:r>
              <a:rPr lang="en-US" dirty="0"/>
              <a:t> </a:t>
            </a:r>
            <a:r>
              <a:rPr lang="en-US" dirty="0" err="1"/>
              <a:t>cơ</a:t>
            </a:r>
            <a:r>
              <a:rPr lang="en-US" dirty="0"/>
              <a:t> bao </a:t>
            </a:r>
            <a:r>
              <a:rPr lang="en-US" dirty="0" err="1"/>
              <a:t>gồm</a:t>
            </a:r>
            <a:r>
              <a:rPr lang="en-US" dirty="0"/>
              <a:t> </a:t>
            </a:r>
            <a:r>
              <a:rPr lang="en-US" dirty="0" err="1"/>
              <a:t>đường</a:t>
            </a:r>
            <a:r>
              <a:rPr lang="en-US" dirty="0"/>
              <a:t> </a:t>
            </a:r>
            <a:r>
              <a:rPr lang="en-US" dirty="0" err="1"/>
              <a:t>máu</a:t>
            </a:r>
            <a:r>
              <a:rPr lang="en-US" dirty="0"/>
              <a:t>, </a:t>
            </a:r>
            <a:r>
              <a:rPr lang="en-US" dirty="0" err="1"/>
              <a:t>huyết</a:t>
            </a:r>
            <a:r>
              <a:rPr lang="en-US" dirty="0"/>
              <a:t> </a:t>
            </a:r>
            <a:r>
              <a:rPr lang="en-US" dirty="0" err="1"/>
              <a:t>áp</a:t>
            </a:r>
            <a:r>
              <a:rPr lang="en-US" dirty="0"/>
              <a:t>, </a:t>
            </a:r>
            <a:r>
              <a:rPr lang="en-US" dirty="0" err="1"/>
              <a:t>mỡ</a:t>
            </a:r>
            <a:r>
              <a:rPr lang="en-US" dirty="0"/>
              <a:t> </a:t>
            </a:r>
            <a:r>
              <a:rPr lang="en-US" dirty="0" err="1"/>
              <a:t>máu</a:t>
            </a:r>
            <a:r>
              <a:rPr lang="en-US" dirty="0"/>
              <a:t>, </a:t>
            </a:r>
            <a:r>
              <a:rPr lang="en-US" dirty="0" err="1"/>
              <a:t>thay</a:t>
            </a:r>
            <a:r>
              <a:rPr lang="en-US" dirty="0"/>
              <a:t> </a:t>
            </a:r>
            <a:r>
              <a:rPr lang="en-US" dirty="0" err="1"/>
              <a:t>đổi</a:t>
            </a:r>
            <a:r>
              <a:rPr lang="en-US" dirty="0"/>
              <a:t> </a:t>
            </a:r>
            <a:r>
              <a:rPr lang="en-US" dirty="0" err="1"/>
              <a:t>lối</a:t>
            </a:r>
            <a:r>
              <a:rPr lang="en-US" dirty="0"/>
              <a:t> </a:t>
            </a:r>
            <a:r>
              <a:rPr lang="en-US" dirty="0" err="1"/>
              <a:t>sống</a:t>
            </a:r>
            <a:r>
              <a:rPr lang="en-US" dirty="0"/>
              <a:t>, </a:t>
            </a:r>
            <a:r>
              <a:rPr lang="en-US" dirty="0" err="1"/>
              <a:t>đặc</a:t>
            </a:r>
            <a:r>
              <a:rPr lang="en-US" dirty="0"/>
              <a:t> </a:t>
            </a:r>
            <a:r>
              <a:rPr lang="en-US" dirty="0" err="1"/>
              <a:t>biệt</a:t>
            </a:r>
            <a:r>
              <a:rPr lang="en-US" dirty="0"/>
              <a:t> </a:t>
            </a:r>
            <a:r>
              <a:rPr lang="en-US" dirty="0" err="1"/>
              <a:t>khởi</a:t>
            </a:r>
            <a:r>
              <a:rPr lang="en-US" dirty="0"/>
              <a:t> </a:t>
            </a:r>
            <a:r>
              <a:rPr lang="en-US" dirty="0" err="1"/>
              <a:t>trị</a:t>
            </a:r>
            <a:r>
              <a:rPr lang="en-US" dirty="0"/>
              <a:t> ACE or ARB </a:t>
            </a:r>
            <a:r>
              <a:rPr lang="en-US" dirty="0" err="1"/>
              <a:t>khi</a:t>
            </a:r>
            <a:r>
              <a:rPr lang="en-US" dirty="0"/>
              <a:t> albumin </a:t>
            </a:r>
            <a:r>
              <a:rPr lang="en-US" dirty="0" err="1"/>
              <a:t>niệu</a:t>
            </a:r>
            <a:r>
              <a:rPr lang="en-US" dirty="0"/>
              <a:t> vi </a:t>
            </a:r>
            <a:r>
              <a:rPr lang="en-US" dirty="0" err="1"/>
              <a:t>thể</a:t>
            </a:r>
            <a:endParaRPr lang="en-US" dirty="0"/>
          </a:p>
        </p:txBody>
      </p:sp>
      <p:sp>
        <p:nvSpPr>
          <p:cNvPr id="4" name="Slide Number Placeholder 3"/>
          <p:cNvSpPr>
            <a:spLocks noGrp="1"/>
          </p:cNvSpPr>
          <p:nvPr>
            <p:ph type="sldNum" sz="quarter" idx="5"/>
          </p:nvPr>
        </p:nvSpPr>
        <p:spPr/>
        <p:txBody>
          <a:bodyPr/>
          <a:lstStyle/>
          <a:p>
            <a:fld id="{811EECCD-9522-46F2-B055-866EDDAE7544}" type="slidenum">
              <a:rPr lang="vi-VN" smtClean="0"/>
              <a:t>11</a:t>
            </a:fld>
            <a:endParaRPr lang="vi-VN"/>
          </a:p>
        </p:txBody>
      </p:sp>
    </p:spTree>
    <p:extLst>
      <p:ext uri="{BB962C8B-B14F-4D97-AF65-F5344CB8AC3E}">
        <p14:creationId xmlns:p14="http://schemas.microsoft.com/office/powerpoint/2010/main" val="3075839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trial included greater than 10,000 patients without evident </a:t>
            </a:r>
            <a:r>
              <a:rPr lang="en-US" err="1"/>
              <a:t>ASCVD</a:t>
            </a:r>
            <a:r>
              <a:rPr lang="en-US"/>
              <a:t>, a population that has not been previously studied with enough patients to have definitive estimates of the effects of this class of agents.</a:t>
            </a:r>
          </a:p>
          <a:p>
            <a:endParaRPr lang="en-US"/>
          </a:p>
          <a:p>
            <a:r>
              <a:rPr lang="en-US"/>
              <a:t>CANVAS </a:t>
            </a:r>
            <a:r>
              <a:rPr lang="en-US" err="1"/>
              <a:t>MRF</a:t>
            </a:r>
            <a:r>
              <a:rPr lang="en-US"/>
              <a:t> inclusion criteria:</a:t>
            </a:r>
          </a:p>
          <a:p>
            <a:r>
              <a:rPr lang="en-US"/>
              <a:t>Age ≥50 years with 2 or more of the following risk factors determined at the screening visit: duration of type 2 diabetes of 10 years or more, systolic blood pressure &gt;140 mmHg (average of 3 readings) recorded at the screening visit, while the subject is on at least one blood pressure–lowering treatment, current daily cigarette smoker, documented microalbuminuria or macroalbuminuria, or documented high-density lipoprotein (HDL) cholesterol of &lt;1 mmol/l (&lt;39 mg/dl).</a:t>
            </a:r>
          </a:p>
          <a:p>
            <a:r>
              <a:rPr lang="en-US"/>
              <a:t>Ref: </a:t>
            </a:r>
            <a:r>
              <a:rPr lang="da-DK"/>
              <a:t>Neal B, et al. N </a:t>
            </a:r>
            <a:r>
              <a:rPr lang="da-DK" err="1"/>
              <a:t>Engl</a:t>
            </a:r>
            <a:r>
              <a:rPr lang="da-DK"/>
              <a:t> J Med 2017;377:644–</a:t>
            </a:r>
            <a:r>
              <a:rPr lang="da-DK" err="1"/>
              <a:t>657_appendix</a:t>
            </a:r>
            <a:endParaRPr lang="da-DK"/>
          </a:p>
          <a:p>
            <a:endParaRPr lang="da-DK"/>
          </a:p>
          <a:p>
            <a:r>
              <a:rPr lang="da-DK" err="1"/>
              <a:t>DECLARE</a:t>
            </a:r>
            <a:r>
              <a:rPr lang="da-DK"/>
              <a:t> </a:t>
            </a:r>
            <a:r>
              <a:rPr lang="da-DK" err="1"/>
              <a:t>MRF</a:t>
            </a:r>
            <a:r>
              <a:rPr lang="da-DK"/>
              <a:t> </a:t>
            </a:r>
            <a:r>
              <a:rPr lang="da-DK" err="1"/>
              <a:t>inclusion</a:t>
            </a:r>
            <a:r>
              <a:rPr lang="da-DK"/>
              <a:t> </a:t>
            </a:r>
            <a:r>
              <a:rPr lang="da-DK" err="1"/>
              <a:t>criteria</a:t>
            </a:r>
            <a:endParaRPr lang="da-DK"/>
          </a:p>
          <a:p>
            <a:r>
              <a:rPr lang="en-US"/>
              <a:t>No known cardiovascular disease AND at least two cardiovascular risk factors in addition to</a:t>
            </a:r>
          </a:p>
          <a:p>
            <a:r>
              <a:rPr lang="en-US" err="1"/>
              <a:t>T2DM</a:t>
            </a:r>
            <a:r>
              <a:rPr lang="en-US"/>
              <a:t>, defined as:</a:t>
            </a:r>
          </a:p>
          <a:p>
            <a:r>
              <a:rPr lang="en-US"/>
              <a:t>- Age &gt; 55 years in men and &gt; 60 in women</a:t>
            </a:r>
          </a:p>
          <a:p>
            <a:r>
              <a:rPr lang="en-US"/>
              <a:t>AND presence of at least 1 of the following additional risk factors </a:t>
            </a:r>
          </a:p>
          <a:p>
            <a:r>
              <a:rPr lang="en-US"/>
              <a:t>- Dyslipidemia</a:t>
            </a:r>
          </a:p>
          <a:p>
            <a:r>
              <a:rPr lang="en-US"/>
              <a:t>- Hypertension</a:t>
            </a:r>
          </a:p>
          <a:p>
            <a:pPr marL="0" indent="0">
              <a:buFontTx/>
              <a:buNone/>
            </a:pPr>
            <a:r>
              <a:rPr lang="en-US"/>
              <a:t>- Current Tobacco use</a:t>
            </a:r>
          </a:p>
          <a:p>
            <a:pPr marL="0" indent="0">
              <a:buFontTx/>
              <a:buNone/>
            </a:pPr>
            <a:r>
              <a:rPr lang="en-US"/>
              <a:t>Ref: </a:t>
            </a:r>
            <a:r>
              <a:rPr lang="en-US" err="1"/>
              <a:t>Wiviott</a:t>
            </a:r>
            <a:r>
              <a:rPr lang="en-US"/>
              <a:t> SD, et al. Am Heart J 2018;200:83–89</a:t>
            </a:r>
          </a:p>
          <a:p>
            <a:pPr marL="0" indent="0">
              <a:buNone/>
            </a:pP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69881A-9FBD-4A5D-9740-14BE705CBCCF}"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547010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97DC4A-8AA3-FB44-B389-9D01370FBAED}" type="slidenum">
              <a:rPr lang="en-US" smtClean="0"/>
              <a:t>13</a:t>
            </a:fld>
            <a:endParaRPr lang="en-US"/>
          </a:p>
        </p:txBody>
      </p:sp>
    </p:spTree>
    <p:extLst>
      <p:ext uri="{BB962C8B-B14F-4D97-AF65-F5344CB8AC3E}">
        <p14:creationId xmlns:p14="http://schemas.microsoft.com/office/powerpoint/2010/main" val="3331780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Speaker Notes:</a:t>
            </a:r>
          </a:p>
          <a:p>
            <a:pPr marL="0" lvl="1" indent="0">
              <a:buNone/>
            </a:pPr>
            <a:r>
              <a:rPr lang="en-US" dirty="0"/>
              <a:t>Patients treated with dapagliflozin had higher rates of improvement in categorical UACR compared to placebo. </a:t>
            </a:r>
            <a:endParaRPr lang="en-US" baseline="30000" dirty="0"/>
          </a:p>
          <a:p>
            <a:pPr marL="0" lvl="1" indent="0">
              <a:buNone/>
            </a:pPr>
            <a:endParaRPr lang="en-US" dirty="0"/>
          </a:p>
          <a:p>
            <a:pPr marL="0" lvl="1" indent="0">
              <a:buNone/>
            </a:pPr>
            <a:r>
              <a:rPr lang="en-US" b="1" dirty="0"/>
              <a:t>Reference:</a:t>
            </a:r>
          </a:p>
          <a:p>
            <a:pPr marL="0" marR="0" lvl="1" indent="0" algn="l" defTabSz="914400" rtl="0" eaLnBrk="1" fontAlgn="auto" latinLnBrk="0" hangingPunct="1">
              <a:lnSpc>
                <a:spcPct val="90000"/>
              </a:lnSpc>
              <a:spcBef>
                <a:spcPts val="300"/>
              </a:spcBef>
              <a:spcAft>
                <a:spcPts val="0"/>
              </a:spcAft>
              <a:buClr>
                <a:schemeClr val="accent1"/>
              </a:buClr>
              <a:buSzTx/>
              <a:buFont typeface="Arial" panose="020B0604020202020204" pitchFamily="34" charset="0"/>
              <a:buNone/>
              <a:tabLst/>
              <a:defRPr/>
            </a:pPr>
            <a:r>
              <a:rPr lang="en-GB" sz="1000" b="0" kern="1200" dirty="0" err="1">
                <a:solidFill>
                  <a:schemeClr val="tx1"/>
                </a:solidFill>
                <a:effectLst/>
                <a:latin typeface="+mn-lt"/>
                <a:ea typeface="+mn-ea"/>
                <a:cs typeface="+mn-cs"/>
              </a:rPr>
              <a:t>Raz</a:t>
            </a:r>
            <a:r>
              <a:rPr lang="en-GB" sz="1000" b="0" kern="1200" dirty="0">
                <a:solidFill>
                  <a:schemeClr val="tx1"/>
                </a:solidFill>
                <a:effectLst/>
                <a:latin typeface="+mn-lt"/>
                <a:ea typeface="+mn-ea"/>
                <a:cs typeface="+mn-cs"/>
              </a:rPr>
              <a:t> I, </a:t>
            </a:r>
            <a:r>
              <a:rPr lang="en-GB" sz="1000" b="0" kern="1200" dirty="0" err="1">
                <a:solidFill>
                  <a:schemeClr val="tx1"/>
                </a:solidFill>
                <a:effectLst/>
                <a:latin typeface="+mn-lt"/>
                <a:ea typeface="+mn-ea"/>
                <a:cs typeface="+mn-cs"/>
              </a:rPr>
              <a:t>Wiviott</a:t>
            </a:r>
            <a:r>
              <a:rPr lang="en-GB" sz="1000" b="0" kern="1200" dirty="0">
                <a:solidFill>
                  <a:schemeClr val="tx1"/>
                </a:solidFill>
                <a:effectLst/>
                <a:latin typeface="+mn-lt"/>
                <a:ea typeface="+mn-ea"/>
                <a:cs typeface="+mn-cs"/>
              </a:rPr>
              <a:t> SD, </a:t>
            </a:r>
            <a:r>
              <a:rPr lang="en-GB" sz="1000" b="0" kern="1200" dirty="0" err="1">
                <a:solidFill>
                  <a:schemeClr val="tx1"/>
                </a:solidFill>
                <a:effectLst/>
                <a:latin typeface="+mn-lt"/>
                <a:ea typeface="+mn-ea"/>
                <a:cs typeface="+mn-cs"/>
              </a:rPr>
              <a:t>Yanuv</a:t>
            </a:r>
            <a:r>
              <a:rPr lang="en-GB" sz="1000" b="0" kern="1200" dirty="0">
                <a:solidFill>
                  <a:schemeClr val="tx1"/>
                </a:solidFill>
                <a:effectLst/>
                <a:latin typeface="+mn-lt"/>
                <a:ea typeface="+mn-ea"/>
                <a:cs typeface="+mn-cs"/>
              </a:rPr>
              <a:t> I ,et al. </a:t>
            </a:r>
            <a:r>
              <a:rPr lang="en-US" sz="1000" b="0" kern="1200" dirty="0">
                <a:solidFill>
                  <a:schemeClr val="tx1"/>
                </a:solidFill>
                <a:effectLst/>
                <a:latin typeface="+mn-lt"/>
                <a:ea typeface="+mn-ea"/>
                <a:cs typeface="+mn-cs"/>
              </a:rPr>
              <a:t>Effects of dapagliflozin on the urinary albumin-to-creatinine ratio in patients with type 2 diabetes: a predefined analysis from the DECLARE-TIMI 58 </a:t>
            </a:r>
            <a:r>
              <a:rPr lang="en-US" sz="1000" b="0" kern="1200" dirty="0" err="1">
                <a:solidFill>
                  <a:schemeClr val="tx1"/>
                </a:solidFill>
                <a:effectLst/>
                <a:latin typeface="+mn-lt"/>
                <a:ea typeface="+mn-ea"/>
                <a:cs typeface="+mn-cs"/>
              </a:rPr>
              <a:t>randomised</a:t>
            </a:r>
            <a:r>
              <a:rPr lang="en-US" sz="1000" b="0" kern="1200" dirty="0">
                <a:solidFill>
                  <a:schemeClr val="tx1"/>
                </a:solidFill>
                <a:effectLst/>
                <a:latin typeface="+mn-lt"/>
                <a:ea typeface="+mn-ea"/>
                <a:cs typeface="+mn-cs"/>
              </a:rPr>
              <a:t>, placebo-controlled trial [presentation]. </a:t>
            </a:r>
            <a:r>
              <a:rPr lang="en-GB" sz="1000" b="0" kern="1200" dirty="0">
                <a:solidFill>
                  <a:schemeClr val="tx1"/>
                </a:solidFill>
                <a:effectLst/>
                <a:latin typeface="+mn-lt"/>
                <a:ea typeface="+mn-ea"/>
                <a:cs typeface="+mn-cs"/>
              </a:rPr>
              <a:t>Presented at: American Diabetes Association 79</a:t>
            </a:r>
            <a:r>
              <a:rPr lang="en-GB" sz="1000" b="0" kern="1200" baseline="30000" dirty="0">
                <a:solidFill>
                  <a:schemeClr val="tx1"/>
                </a:solidFill>
                <a:effectLst/>
                <a:latin typeface="+mn-lt"/>
                <a:ea typeface="+mn-ea"/>
                <a:cs typeface="+mn-cs"/>
              </a:rPr>
              <a:t>th</a:t>
            </a:r>
            <a:r>
              <a:rPr lang="en-GB" sz="1000" b="0" kern="1200" dirty="0">
                <a:solidFill>
                  <a:schemeClr val="tx1"/>
                </a:solidFill>
                <a:effectLst/>
                <a:latin typeface="+mn-lt"/>
                <a:ea typeface="+mn-ea"/>
                <a:cs typeface="+mn-cs"/>
              </a:rPr>
              <a:t> Scientific Sessions; June 7-11, 2019; San Francisco, CA. 244-OR.</a:t>
            </a:r>
            <a:endParaRPr lang="en-US" sz="1000" b="0" kern="1200" dirty="0">
              <a:solidFill>
                <a:schemeClr val="tx1"/>
              </a:solidFill>
              <a:effectLst/>
              <a:latin typeface="+mn-lt"/>
              <a:ea typeface="+mn-ea"/>
              <a:cs typeface="+mn-cs"/>
            </a:endParaRPr>
          </a:p>
          <a:p>
            <a:pPr marL="0" lvl="1" indent="0">
              <a:buNone/>
            </a:pPr>
            <a:endParaRPr lang="en-US" b="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487F27-F4AC-478C-A07B-A71CA0B862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042028E-426E-400A-A89E-C01E6CEF4058}"/>
              </a:ext>
            </a:extLst>
          </p:cNvPr>
          <p:cNvSpPr txBox="1"/>
          <p:nvPr/>
        </p:nvSpPr>
        <p:spPr>
          <a:xfrm>
            <a:off x="549910" y="728331"/>
            <a:ext cx="6001192" cy="230832"/>
          </a:xfrm>
          <a:prstGeom prst="rect">
            <a:avLst/>
          </a:prstGeom>
          <a:noFill/>
          <a:ln>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0000"/>
                </a:solidFill>
                <a:effectLst/>
                <a:uLnTx/>
                <a:uFillTx/>
                <a:latin typeface="Calibri" panose="020F0502020204030204"/>
                <a:ea typeface="+mn-ea"/>
                <a:cs typeface="+mn-cs"/>
              </a:rPr>
              <a:t>Figure 1 in the </a:t>
            </a:r>
            <a:r>
              <a:rPr kumimoji="0" lang="en-US" sz="900" b="0" i="0" u="none" strike="noStrike" kern="1200" cap="none" spc="0" normalizeH="0" baseline="0" noProof="0" dirty="0" err="1">
                <a:ln>
                  <a:noFill/>
                </a:ln>
                <a:solidFill>
                  <a:srgbClr val="FF0000"/>
                </a:solidFill>
                <a:effectLst/>
                <a:uLnTx/>
                <a:uFillTx/>
                <a:latin typeface="Calibri" panose="020F0502020204030204"/>
                <a:ea typeface="+mn-ea"/>
                <a:cs typeface="+mn-cs"/>
              </a:rPr>
              <a:t>Mosenzon</a:t>
            </a:r>
            <a:r>
              <a:rPr kumimoji="0" lang="en-US" sz="900" b="0" i="0" u="none" strike="noStrike" kern="1200" cap="none" spc="0" normalizeH="0" baseline="0" noProof="0" dirty="0">
                <a:ln>
                  <a:noFill/>
                </a:ln>
                <a:solidFill>
                  <a:srgbClr val="FF0000"/>
                </a:solidFill>
                <a:effectLst/>
                <a:uLnTx/>
                <a:uFillTx/>
                <a:latin typeface="Calibri" panose="020F0502020204030204"/>
                <a:ea typeface="+mn-ea"/>
                <a:cs typeface="+mn-cs"/>
              </a:rPr>
              <a:t> publication</a:t>
            </a:r>
          </a:p>
        </p:txBody>
      </p:sp>
    </p:spTree>
    <p:extLst>
      <p:ext uri="{BB962C8B-B14F-4D97-AF65-F5344CB8AC3E}">
        <p14:creationId xmlns:p14="http://schemas.microsoft.com/office/powerpoint/2010/main" val="1826734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Bookerly" panose="02020602040305020204" pitchFamily="18" charset="0"/>
                <a:ea typeface="Times New Roman" panose="02020603050405020304" pitchFamily="18" charset="0"/>
              </a:rPr>
              <a:t>So I'd like to share with you data on 3 aspects of </a:t>
            </a:r>
            <a:r>
              <a:rPr lang="en-US" sz="1800" dirty="0" err="1">
                <a:solidFill>
                  <a:srgbClr val="000000"/>
                </a:solidFill>
                <a:effectLst/>
                <a:latin typeface="Bookerly" panose="02020602040305020204" pitchFamily="18" charset="0"/>
                <a:ea typeface="Times New Roman" panose="02020603050405020304" pitchFamily="18" charset="0"/>
              </a:rPr>
              <a:t>SGLT2</a:t>
            </a:r>
            <a:r>
              <a:rPr lang="en-US" sz="1800" dirty="0">
                <a:solidFill>
                  <a:srgbClr val="000000"/>
                </a:solidFill>
                <a:effectLst/>
                <a:latin typeface="Bookerly" panose="02020602040305020204" pitchFamily="18" charset="0"/>
                <a:ea typeface="Times New Roman" panose="02020603050405020304" pitchFamily="18" charset="0"/>
              </a:rPr>
              <a:t> inhibitors in patients with type 2 diabetes. And here, the most robust and consistent findings show that all of these agents in the large trials reduce hospitalization for heart failure. Some of the trials -- for example, VERTIS -- reduce 3-point MACE, but the reduction of heart failure hospitalization is very consistent. And since this has first been seen in the </a:t>
            </a:r>
            <a:r>
              <a:rPr lang="en-US" sz="1800" dirty="0" err="1">
                <a:solidFill>
                  <a:srgbClr val="000000"/>
                </a:solidFill>
                <a:effectLst/>
                <a:latin typeface="Bookerly" panose="02020602040305020204" pitchFamily="18" charset="0"/>
                <a:ea typeface="Times New Roman" panose="02020603050405020304" pitchFamily="18" charset="0"/>
              </a:rPr>
              <a:t>EMPA</a:t>
            </a:r>
            <a:r>
              <a:rPr lang="en-US" sz="1800" dirty="0">
                <a:solidFill>
                  <a:srgbClr val="000000"/>
                </a:solidFill>
                <a:effectLst/>
                <a:latin typeface="Bookerly" panose="02020602040305020204" pitchFamily="18" charset="0"/>
                <a:ea typeface="Times New Roman" panose="02020603050405020304" pitchFamily="18" charset="0"/>
              </a:rPr>
              <a:t>-REG OUTCOME trial, dedicated trials in heart failure patients were designed. So let's look at the effect of these drugs in heart failure with reduced ejection fraction.</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D92F1BB-4BA9-4D34-8B08-7F9237E8A25A}" type="slidenum">
              <a:rPr lang="en-US" smtClean="0"/>
              <a:t>16</a:t>
            </a:fld>
            <a:endParaRPr lang="en-US"/>
          </a:p>
        </p:txBody>
      </p:sp>
    </p:spTree>
    <p:extLst>
      <p:ext uri="{BB962C8B-B14F-4D97-AF65-F5344CB8AC3E}">
        <p14:creationId xmlns:p14="http://schemas.microsoft.com/office/powerpoint/2010/main" val="2473527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a:solidFill>
                  <a:srgbClr val="000000"/>
                </a:solidFill>
                <a:effectLst/>
                <a:latin typeface="AdvTT0d8bc80f.B"/>
              </a:rPr>
              <a:t>A delay in reaching HbA1c targets in patients with newly-diagnosed type 2 diabetes (T2D) is associated with an increased long-term risk of developing cardiovascular diseases (CVD), a phenomenon referred to as legacy effect. Whether an early introduction of glucose-lowering drugs with proven bene</a:t>
            </a:r>
            <a:r>
              <a:rPr lang="en-US" sz="1800" b="0" i="0">
                <a:solidFill>
                  <a:srgbClr val="000000"/>
                </a:solidFill>
                <a:effectLst/>
                <a:latin typeface="AdvTT0d8bc80f.B+fb"/>
              </a:rPr>
              <a:t>fi</a:t>
            </a:r>
            <a:r>
              <a:rPr lang="en-US" sz="1800" b="0" i="0">
                <a:solidFill>
                  <a:srgbClr val="000000"/>
                </a:solidFill>
                <a:effectLst/>
                <a:latin typeface="AdvTT0d8bc80f.B"/>
              </a:rPr>
              <a:t>t on CVD can attenuate this phenomenon is unknown.</a:t>
            </a:r>
            <a:r>
              <a:rPr lang="en-US"/>
              <a:t> </a:t>
            </a:r>
            <a:br>
              <a:rPr lang="en-US"/>
            </a:br>
            <a:endParaRPr lang="en-US"/>
          </a:p>
          <a:p>
            <a:r>
              <a:rPr lang="en-US"/>
              <a:t>Using data derived from a large Italian clinical registry, i.e. the AMD Annals, we identified 251,339 subjects</a:t>
            </a:r>
          </a:p>
          <a:p>
            <a:r>
              <a:rPr lang="en-US"/>
              <a:t>with newly-diagnosed T2D and without CVD at baseline. Through Cox regressions adjusted for multiple risk factors, we examined the association between having a mean HbA1c between 7.1 and 8% or &gt;8%, compared with ≤7%, for various periods of early exposure (0–1, 0–2, 0–3 years) and the development of later (mean subsequent follow-up 4.6 ± 2.9 years) CVD, evaluated as a composite of myocardial infarction, stroke, coronary or peripheral revascularization, and coronary or peripheral bypass. We performed this analysis in the overall cohort and then splitting the population in two groups of patients: those that introduced sodium-glucose transport protein 2 inhibitors (SGLT-2i) during the exposure phase and those not treated with these drugs.</a:t>
            </a:r>
          </a:p>
          <a:p>
            <a:endParaRPr lang="en-US"/>
          </a:p>
          <a:p>
            <a:r>
              <a:rPr lang="en-US"/>
              <a:t>Considering the whole cohort, subjects with both a mean HbA1c between 7.1 and 8% and &gt;8%, compared with patients attaining a mean HbA1c ≤ 7%, showed an increased risk of developing the outcome in all the three early exposure periods assessed, with the highest risk observed in patients with mean HbA1c &gt; 8% in the 3 years</a:t>
            </a:r>
          </a:p>
          <a:p>
            <a:r>
              <a:rPr lang="en-US"/>
              <a:t>exposure period (hazard ratio [HR]1.33; 95% confidence interval [CI] 1.063–1.365). The introduction of SGLT-2i</a:t>
            </a:r>
          </a:p>
          <a:p>
            <a:r>
              <a:rPr lang="en-US"/>
              <a:t>during the exposure periods of 0–1 and 0–2 years eliminated the association between poor glycemic control and the outcome (p for interaction 0.006 and 0.003, respectively, vs. patients with the same degree of glycemic control but not treated with these drugs).</a:t>
            </a:r>
          </a:p>
          <a:p>
            <a:r>
              <a:rPr lang="en-US"/>
              <a:t>Interpretation Among patients with newly diagnosed T2D and free of CVD at baseline, a poor glycemic control in the first three years after diagnosis is associated with an increased subsequent risk of CVD. This association is no longer evident when SGLT-2i are introduced in the first two years, suggesting that these drugs attenuate the phenomenon of legacy effect. An early treatment with these drugs might thus promote a long-lasting benefit in patients not attaining</a:t>
            </a:r>
          </a:p>
          <a:p>
            <a:endParaRPr lang="en-US"/>
          </a:p>
          <a:p>
            <a:r>
              <a:rPr lang="en-US"/>
              <a:t>In summary, among patients with newly-diagnosed T2D and without CVD at baseline, we evidenced that mean HbA1c levels &gt;7% or &gt;8% during the 0–1, 0–2, or 0–3 years after diagnosis are associated with a greater risk of subsequent CVD compared with an</a:t>
            </a:r>
          </a:p>
          <a:p>
            <a:r>
              <a:rPr lang="en-US"/>
              <a:t>HbA1c ≤ 7%. These associations are no longer visible</a:t>
            </a:r>
          </a:p>
          <a:p>
            <a:r>
              <a:rPr lang="en-US"/>
              <a:t>when patients are treated with SGLT-2i in the 0–1- and 0–2-years’ time ranges. These results suggest that the legacy effect phenomenon is still observable in contemporary cohorts and that an early introduction of SGLT-2i might be able to ameliorate or even suppress the noxious long-term consequence of early, poor </a:t>
            </a:r>
            <a:r>
              <a:rPr lang="en-US" err="1"/>
              <a:t>gly</a:t>
            </a:r>
            <a:r>
              <a:rPr lang="en-US"/>
              <a:t>-</a:t>
            </a:r>
          </a:p>
          <a:p>
            <a:r>
              <a:rPr lang="en-US" err="1"/>
              <a:t>cemic</a:t>
            </a:r>
            <a:r>
              <a:rPr lang="en-US"/>
              <a:t> control on the vasculature. If confirmed in pro-</a:t>
            </a:r>
          </a:p>
          <a:p>
            <a:r>
              <a:rPr lang="en-US" err="1"/>
              <a:t>spective</a:t>
            </a:r>
            <a:r>
              <a:rPr lang="en-US"/>
              <a:t> studies with fully-matched populations, these</a:t>
            </a:r>
          </a:p>
          <a:p>
            <a:r>
              <a:rPr lang="en-US"/>
              <a:t>findings might suggest that SGLT-2i act as disease-</a:t>
            </a:r>
          </a:p>
          <a:p>
            <a:r>
              <a:rPr lang="en-US"/>
              <a:t>modifying drugs, thus advocating a wider and earlier usage for them</a:t>
            </a:r>
          </a:p>
          <a:p>
            <a:r>
              <a:rPr lang="en-US"/>
              <a:t>proper glycemic control after T2D diagnosis.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C88186-4602-42BC-8AC2-47D47B4976E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9974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GillSansNova-Book"/>
              </a:rPr>
              <a:t>In patients aged </a:t>
            </a:r>
            <a:r>
              <a:rPr lang="en-US" sz="1800" b="0" i="0" dirty="0">
                <a:solidFill>
                  <a:srgbClr val="000000"/>
                </a:solidFill>
                <a:effectLst/>
                <a:latin typeface="STIXGeneral-Regular"/>
              </a:rPr>
              <a:t>≥</a:t>
            </a:r>
            <a:r>
              <a:rPr lang="en-US" sz="1800" b="0" i="0" dirty="0">
                <a:solidFill>
                  <a:srgbClr val="000000"/>
                </a:solidFill>
                <a:effectLst/>
                <a:latin typeface="GillSansNova-Book"/>
              </a:rPr>
              <a:t>40 years with </a:t>
            </a:r>
            <a:r>
              <a:rPr lang="en-US" sz="1800" b="0" i="0" dirty="0" err="1">
                <a:solidFill>
                  <a:srgbClr val="000000"/>
                </a:solidFill>
                <a:effectLst/>
                <a:latin typeface="GillSansNova-Book"/>
              </a:rPr>
              <a:t>T2DM</a:t>
            </a:r>
            <a:r>
              <a:rPr lang="en-US" sz="1800" b="0" i="0" dirty="0">
                <a:solidFill>
                  <a:srgbClr val="000000"/>
                </a:solidFill>
                <a:effectLst/>
                <a:latin typeface="GillSansNova-Book"/>
              </a:rPr>
              <a:t> without </a:t>
            </a:r>
            <a:r>
              <a:rPr lang="en-US" sz="1800" b="0" i="0" dirty="0" err="1">
                <a:solidFill>
                  <a:srgbClr val="000000"/>
                </a:solidFill>
                <a:effectLst/>
                <a:latin typeface="GillSansNova-Book"/>
              </a:rPr>
              <a:t>ASCVD</a:t>
            </a:r>
            <a:r>
              <a:rPr lang="en-US" sz="1800" b="0" i="0" dirty="0">
                <a:solidFill>
                  <a:srgbClr val="000000"/>
                </a:solidFill>
                <a:effectLst/>
                <a:latin typeface="GillSansNova-Book"/>
              </a:rPr>
              <a:t> or severe TOD, it is recommended to estimate 10-year CVD risk using </a:t>
            </a:r>
            <a:r>
              <a:rPr lang="en-US" sz="1800" b="0" i="0" dirty="0" err="1">
                <a:solidFill>
                  <a:srgbClr val="000000"/>
                </a:solidFill>
                <a:effectLst/>
                <a:latin typeface="GillSansNova-Book"/>
              </a:rPr>
              <a:t>theSCORE2</a:t>
            </a:r>
            <a:r>
              <a:rPr lang="en-US" sz="1800" b="0" i="0" dirty="0">
                <a:solidFill>
                  <a:srgbClr val="000000"/>
                </a:solidFill>
                <a:effectLst/>
                <a:latin typeface="GillSansNova-Book"/>
              </a:rPr>
              <a:t>-Diabetes algorithm (</a:t>
            </a:r>
            <a:r>
              <a:rPr lang="en-US" sz="1800" b="0" i="1" dirty="0">
                <a:solidFill>
                  <a:srgbClr val="0000FF"/>
                </a:solidFill>
                <a:effectLst/>
                <a:latin typeface="GillSansNova-BookItalic"/>
              </a:rPr>
              <a:t>Figure 3</a:t>
            </a:r>
            <a:r>
              <a:rPr lang="en-US" sz="1800" b="0" i="0" dirty="0">
                <a:solidFill>
                  <a:srgbClr val="000000"/>
                </a:solidFill>
                <a:effectLst/>
                <a:latin typeface="GillSansNova-Book"/>
              </a:rPr>
              <a:t>)</a:t>
            </a:r>
            <a:r>
              <a:rPr lang="en-US" dirty="0"/>
              <a:t> </a:t>
            </a:r>
            <a:br>
              <a:rPr lang="en-US" dirty="0"/>
            </a:br>
            <a:r>
              <a:rPr lang="vi-VN" dirty="0"/>
              <a:t>Để giải quyết những hạn chế này, Hướng dẫn hiện tại khuyến nghị sử dụng mô hình </a:t>
            </a:r>
            <a:r>
              <a:rPr lang="vi-VN" dirty="0" err="1"/>
              <a:t>SCORE2-Diabetes</a:t>
            </a:r>
            <a:r>
              <a:rPr lang="vi-VN" dirty="0"/>
              <a:t>, mở rộng mô hình rủi ro 10 năm </a:t>
            </a:r>
            <a:r>
              <a:rPr lang="vi-VN" dirty="0" err="1"/>
              <a:t>SCORE2</a:t>
            </a:r>
            <a:r>
              <a:rPr lang="vi-VN" dirty="0"/>
              <a:t> của Châu Âu đã được hiệu chỉnh lại theo khu vực để cho phép sử dụng ở những người mắc bệnh </a:t>
            </a:r>
            <a:r>
              <a:rPr lang="vi-VN" dirty="0" err="1"/>
              <a:t>T2DM</a:t>
            </a:r>
            <a:r>
              <a:rPr lang="vi-VN" dirty="0"/>
              <a:t> ở độ tuổi 40–69 không có bệnh xơ vữa động mạch hoặc </a:t>
            </a:r>
            <a:r>
              <a:rPr lang="vi-VN" dirty="0" err="1"/>
              <a:t>TOD</a:t>
            </a:r>
            <a:r>
              <a:rPr lang="vi-VN" dirty="0"/>
              <a:t> nặng và để ước tính nguy cơ 10 năm của một cá nhân về các biến cố tim mạch gây tử vong và không gây tử vong (MI, đột quỵ).49</a:t>
            </a:r>
            <a:endParaRPr lang="en-US" dirty="0"/>
          </a:p>
          <a:p>
            <a:r>
              <a:rPr lang="vi-VN" dirty="0"/>
              <a:t>và các ngưỡng rủi ro được đề xuất trong Hướng dẫn sử dụng với </a:t>
            </a:r>
            <a:r>
              <a:rPr lang="vi-VN" dirty="0" err="1"/>
              <a:t>SCORE2-Diabetes</a:t>
            </a:r>
            <a:r>
              <a:rPr lang="vi-VN" dirty="0"/>
              <a:t> này nên được sử dụng để giúp hướng dẫn bác sĩ lâm sàng và bệnh nhân thúc đẩy các cuộc trao đổi cùng nhau đưa ra quyết định nhằm xem xét cường độ điều trị và các biện pháp can thiệp bổ sung để ngăn ngừa bệnh xơ vữa động mạch (chẳng hạn như các liệu pháp hạ </a:t>
            </a:r>
            <a:r>
              <a:rPr lang="vi-VN" dirty="0" err="1"/>
              <a:t>lipid</a:t>
            </a:r>
            <a:r>
              <a:rPr lang="vi-VN" dirty="0"/>
              <a:t> máu [ Mục 5.5] hoặc chất ức chế </a:t>
            </a:r>
            <a:r>
              <a:rPr lang="vi-VN" dirty="0" err="1"/>
              <a:t>SGLT2</a:t>
            </a:r>
            <a:r>
              <a:rPr lang="vi-VN" dirty="0"/>
              <a:t> và/hoặc </a:t>
            </a:r>
            <a:r>
              <a:rPr lang="vi-VN" dirty="0" err="1"/>
              <a:t>GLP</a:t>
            </a:r>
            <a:r>
              <a:rPr lang="vi-VN" dirty="0"/>
              <a:t>-1 RA [Phần 5.3]).Tuy nhiên, ngưỡng rủi ro 10 năm chỉ mang tính hướng dẫn và các đặc điểm khác của bệnh nhân có thể dẫn đến quyết định điều trị hoặc không điều trị bất kể các ngưỡng đó.</a:t>
            </a:r>
            <a:endParaRPr lang="en-US" dirty="0"/>
          </a:p>
          <a:p>
            <a:endParaRPr lang="en-US" dirty="0"/>
          </a:p>
          <a:p>
            <a:endParaRPr lang="en-US" dirty="0"/>
          </a:p>
          <a:p>
            <a:r>
              <a:rPr lang="en-US" sz="1800" b="0" i="0" dirty="0">
                <a:solidFill>
                  <a:srgbClr val="000000"/>
                </a:solidFill>
                <a:effectLst/>
                <a:latin typeface="GillSansNova-Book"/>
              </a:rPr>
              <a:t>and the</a:t>
            </a:r>
            <a:br>
              <a:rPr lang="en-US" sz="1800" b="0" i="0" dirty="0">
                <a:solidFill>
                  <a:srgbClr val="000000"/>
                </a:solidFill>
                <a:effectLst/>
                <a:latin typeface="GillSansNova-Book"/>
              </a:rPr>
            </a:br>
            <a:r>
              <a:rPr lang="en-US" sz="1800" b="0" i="0" dirty="0">
                <a:solidFill>
                  <a:srgbClr val="000000"/>
                </a:solidFill>
                <a:effectLst/>
                <a:latin typeface="GillSansNova-Book"/>
              </a:rPr>
              <a:t>risk thresholds suggested in these Guidelines for use with</a:t>
            </a:r>
            <a:br>
              <a:rPr lang="en-US" sz="1800" b="0" i="0" dirty="0">
                <a:solidFill>
                  <a:srgbClr val="000000"/>
                </a:solidFill>
                <a:effectLst/>
                <a:latin typeface="GillSansNova-Book"/>
              </a:rPr>
            </a:br>
            <a:r>
              <a:rPr lang="en-US" sz="1800" b="0" i="0" dirty="0" err="1">
                <a:solidFill>
                  <a:srgbClr val="000000"/>
                </a:solidFill>
                <a:effectLst/>
                <a:latin typeface="GillSansNova-Book"/>
              </a:rPr>
              <a:t>SCORE2</a:t>
            </a:r>
            <a:r>
              <a:rPr lang="en-US" sz="1800" b="0" i="0" dirty="0">
                <a:solidFill>
                  <a:srgbClr val="000000"/>
                </a:solidFill>
                <a:effectLst/>
                <a:latin typeface="GillSansNova-Book"/>
              </a:rPr>
              <a:t>-Diabetes should be used to help guide clinicians and patients</a:t>
            </a:r>
            <a:br>
              <a:rPr lang="en-US" sz="1800" b="0" i="0" dirty="0">
                <a:solidFill>
                  <a:srgbClr val="000000"/>
                </a:solidFill>
                <a:effectLst/>
                <a:latin typeface="GillSansNova-Book"/>
              </a:rPr>
            </a:br>
            <a:r>
              <a:rPr lang="en-US" sz="1800" b="0" i="0" dirty="0">
                <a:solidFill>
                  <a:srgbClr val="000000"/>
                </a:solidFill>
                <a:effectLst/>
                <a:latin typeface="GillSansNova-Book"/>
              </a:rPr>
              <a:t>to prompt joint decision-making conversations for considering the intensity of treatment and additional interventions to prevent </a:t>
            </a:r>
            <a:r>
              <a:rPr lang="en-US" sz="1800" b="0" i="0" dirty="0" err="1">
                <a:solidFill>
                  <a:srgbClr val="000000"/>
                </a:solidFill>
                <a:effectLst/>
                <a:latin typeface="GillSansNova-Book"/>
              </a:rPr>
              <a:t>ASCVD</a:t>
            </a:r>
            <a:br>
              <a:rPr lang="en-US" sz="1800" b="0" i="0" dirty="0">
                <a:solidFill>
                  <a:srgbClr val="000000"/>
                </a:solidFill>
                <a:effectLst/>
                <a:latin typeface="GillSansNova-Book"/>
              </a:rPr>
            </a:br>
            <a:r>
              <a:rPr lang="en-US" sz="1800" b="0" i="0" dirty="0">
                <a:solidFill>
                  <a:srgbClr val="000000"/>
                </a:solidFill>
                <a:effectLst/>
                <a:latin typeface="GillSansNova-Book"/>
              </a:rPr>
              <a:t>(such as lipid-lowering therapies [</a:t>
            </a:r>
            <a:r>
              <a:rPr lang="en-US" sz="1800" b="0" i="1" dirty="0">
                <a:solidFill>
                  <a:srgbClr val="0000FF"/>
                </a:solidFill>
                <a:effectLst/>
                <a:latin typeface="GillSansNova-BookItalic"/>
              </a:rPr>
              <a:t>Section 5.5</a:t>
            </a:r>
            <a:r>
              <a:rPr lang="en-US" sz="1800" b="0" i="0" dirty="0">
                <a:solidFill>
                  <a:srgbClr val="000000"/>
                </a:solidFill>
                <a:effectLst/>
                <a:latin typeface="GillSansNova-Book"/>
              </a:rPr>
              <a:t>] or </a:t>
            </a:r>
            <a:r>
              <a:rPr lang="en-US" sz="1800" b="0" i="0" dirty="0" err="1">
                <a:solidFill>
                  <a:srgbClr val="000000"/>
                </a:solidFill>
                <a:effectLst/>
                <a:latin typeface="GillSansNova-Book"/>
              </a:rPr>
              <a:t>SGLT2</a:t>
            </a:r>
            <a:r>
              <a:rPr lang="en-US" sz="1800" b="0" i="0" dirty="0">
                <a:solidFill>
                  <a:srgbClr val="000000"/>
                </a:solidFill>
                <a:effectLst/>
                <a:latin typeface="GillSansNova-Book"/>
              </a:rPr>
              <a:t> inhibitors</a:t>
            </a:r>
            <a:br>
              <a:rPr lang="en-US" sz="1800" b="0" i="0" dirty="0">
                <a:solidFill>
                  <a:srgbClr val="000000"/>
                </a:solidFill>
                <a:effectLst/>
                <a:latin typeface="GillSansNova-Book"/>
              </a:rPr>
            </a:br>
            <a:r>
              <a:rPr lang="en-US" sz="1800" b="0" i="0" dirty="0">
                <a:solidFill>
                  <a:srgbClr val="000000"/>
                </a:solidFill>
                <a:effectLst/>
                <a:latin typeface="GillSansNova-Book"/>
              </a:rPr>
              <a:t>and/or GLP-1 RAs [</a:t>
            </a:r>
            <a:r>
              <a:rPr lang="en-US" sz="1800" b="0" i="1" dirty="0">
                <a:solidFill>
                  <a:srgbClr val="0000FF"/>
                </a:solidFill>
                <a:effectLst/>
                <a:latin typeface="GillSansNova-BookItalic"/>
              </a:rPr>
              <a:t>Section 5.3</a:t>
            </a:r>
            <a:r>
              <a:rPr lang="en-US" sz="1800" b="0" i="0" dirty="0">
                <a:solidFill>
                  <a:srgbClr val="000000"/>
                </a:solidFill>
                <a:effectLst/>
                <a:latin typeface="GillSansNova-Book"/>
              </a:rPr>
              <a:t>]). However, 10-year risk thresholds</a:t>
            </a:r>
            <a:br>
              <a:rPr lang="en-US" sz="1800" b="0" i="0" dirty="0">
                <a:solidFill>
                  <a:srgbClr val="000000"/>
                </a:solidFill>
                <a:effectLst/>
                <a:latin typeface="GillSansNova-Book"/>
              </a:rPr>
            </a:br>
            <a:r>
              <a:rPr lang="en-US" sz="1800" b="0" i="0" dirty="0">
                <a:solidFill>
                  <a:srgbClr val="000000"/>
                </a:solidFill>
                <a:effectLst/>
                <a:latin typeface="GillSansNova-Book"/>
              </a:rPr>
              <a:t>are for guidance only and other patient characteristics may lead to decisions to treat or not treat irrespective of such thresholds</a:t>
            </a:r>
            <a:r>
              <a:rPr lang="en-US" dirty="0"/>
              <a:t> </a:t>
            </a:r>
            <a:br>
              <a:rPr lang="en-US" dirty="0"/>
            </a:br>
            <a:endParaRPr lang="en-US" dirty="0"/>
          </a:p>
        </p:txBody>
      </p:sp>
      <p:sp>
        <p:nvSpPr>
          <p:cNvPr id="4" name="Slide Number Placeholder 3"/>
          <p:cNvSpPr>
            <a:spLocks noGrp="1"/>
          </p:cNvSpPr>
          <p:nvPr>
            <p:ph type="sldNum" sz="quarter" idx="5"/>
          </p:nvPr>
        </p:nvSpPr>
        <p:spPr/>
        <p:txBody>
          <a:bodyPr/>
          <a:lstStyle/>
          <a:p>
            <a:fld id="{A9E8D06C-9E77-4E7C-AF06-FDF53A7F7E8A}" type="slidenum">
              <a:rPr lang="en-US" smtClean="0"/>
              <a:t>19</a:t>
            </a:fld>
            <a:endParaRPr lang="en-US"/>
          </a:p>
        </p:txBody>
      </p:sp>
    </p:spTree>
    <p:extLst>
      <p:ext uri="{BB962C8B-B14F-4D97-AF65-F5344CB8AC3E}">
        <p14:creationId xmlns:p14="http://schemas.microsoft.com/office/powerpoint/2010/main" val="1234892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3.xml"/><Relationship Id="rId1" Type="http://schemas.openxmlformats.org/officeDocument/2006/relationships/tags" Target="../tags/tag3.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3.xml"/><Relationship Id="rId1" Type="http://schemas.openxmlformats.org/officeDocument/2006/relationships/tags" Target="../tags/tag6.xml"/><Relationship Id="rId4" Type="http://schemas.openxmlformats.org/officeDocument/2006/relationships/image" Target="../media/image4.svg"/></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xml"/></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xml"/><Relationship Id="rId1" Type="http://schemas.openxmlformats.org/officeDocument/2006/relationships/customXml" Target="../../customXml/item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FF0F2-7002-F642-8920-0A760B92CA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2E0CFD-E912-1F84-8963-A85609EC35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4010F1F-3E6E-C710-00CB-9428915949BB}"/>
              </a:ext>
            </a:extLst>
          </p:cNvPr>
          <p:cNvSpPr>
            <a:spLocks noGrp="1"/>
          </p:cNvSpPr>
          <p:nvPr>
            <p:ph type="dt" sz="half" idx="10"/>
          </p:nvPr>
        </p:nvSpPr>
        <p:spPr/>
        <p:txBody>
          <a:bodyPr/>
          <a:lstStyle/>
          <a:p>
            <a:fld id="{CC6116E7-6013-4F0C-8819-C589ED9E8E8A}" type="datetimeFigureOut">
              <a:rPr lang="en-US" smtClean="0"/>
              <a:t>5/22/2025</a:t>
            </a:fld>
            <a:endParaRPr lang="en-US"/>
          </a:p>
        </p:txBody>
      </p:sp>
      <p:sp>
        <p:nvSpPr>
          <p:cNvPr id="5" name="Footer Placeholder 4">
            <a:extLst>
              <a:ext uri="{FF2B5EF4-FFF2-40B4-BE49-F238E27FC236}">
                <a16:creationId xmlns:a16="http://schemas.microsoft.com/office/drawing/2014/main" id="{ECA91D87-25E0-36B8-1699-E3341D45BD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F90CC4-89F4-499B-9537-DD5670B1712A}"/>
              </a:ext>
            </a:extLst>
          </p:cNvPr>
          <p:cNvSpPr>
            <a:spLocks noGrp="1"/>
          </p:cNvSpPr>
          <p:nvPr>
            <p:ph type="sldNum" sz="quarter" idx="12"/>
          </p:nvPr>
        </p:nvSpPr>
        <p:spPr/>
        <p:txBody>
          <a:bodyPr/>
          <a:lstStyle/>
          <a:p>
            <a:fld id="{6428EB91-6D28-4D47-A8A1-1769FE7E9879}" type="slidenum">
              <a:rPr lang="en-US" smtClean="0"/>
              <a:t>‹#›</a:t>
            </a:fld>
            <a:endParaRPr lang="en-US"/>
          </a:p>
        </p:txBody>
      </p:sp>
    </p:spTree>
    <p:extLst>
      <p:ext uri="{BB962C8B-B14F-4D97-AF65-F5344CB8AC3E}">
        <p14:creationId xmlns:p14="http://schemas.microsoft.com/office/powerpoint/2010/main" val="1631840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E9D1E-17D9-BFDA-54C1-2F8F26BAE4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005366-9DC1-184A-6196-BD3470D25B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6248B8-0F43-67E0-54E9-9E01943D5BA1}"/>
              </a:ext>
            </a:extLst>
          </p:cNvPr>
          <p:cNvSpPr>
            <a:spLocks noGrp="1"/>
          </p:cNvSpPr>
          <p:nvPr>
            <p:ph type="dt" sz="half" idx="10"/>
          </p:nvPr>
        </p:nvSpPr>
        <p:spPr/>
        <p:txBody>
          <a:bodyPr/>
          <a:lstStyle/>
          <a:p>
            <a:fld id="{CC6116E7-6013-4F0C-8819-C589ED9E8E8A}" type="datetimeFigureOut">
              <a:rPr lang="en-US" smtClean="0"/>
              <a:t>5/22/2025</a:t>
            </a:fld>
            <a:endParaRPr lang="en-US"/>
          </a:p>
        </p:txBody>
      </p:sp>
      <p:sp>
        <p:nvSpPr>
          <p:cNvPr id="5" name="Footer Placeholder 4">
            <a:extLst>
              <a:ext uri="{FF2B5EF4-FFF2-40B4-BE49-F238E27FC236}">
                <a16:creationId xmlns:a16="http://schemas.microsoft.com/office/drawing/2014/main" id="{A57B6E25-34B8-1549-83E6-7691A486A7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57592A-4D99-087E-24DA-5EAE4430484F}"/>
              </a:ext>
            </a:extLst>
          </p:cNvPr>
          <p:cNvSpPr>
            <a:spLocks noGrp="1"/>
          </p:cNvSpPr>
          <p:nvPr>
            <p:ph type="sldNum" sz="quarter" idx="12"/>
          </p:nvPr>
        </p:nvSpPr>
        <p:spPr/>
        <p:txBody>
          <a:bodyPr/>
          <a:lstStyle/>
          <a:p>
            <a:fld id="{6428EB91-6D28-4D47-A8A1-1769FE7E9879}" type="slidenum">
              <a:rPr lang="en-US" smtClean="0"/>
              <a:t>‹#›</a:t>
            </a:fld>
            <a:endParaRPr lang="en-US"/>
          </a:p>
        </p:txBody>
      </p:sp>
    </p:spTree>
    <p:extLst>
      <p:ext uri="{BB962C8B-B14F-4D97-AF65-F5344CB8AC3E}">
        <p14:creationId xmlns:p14="http://schemas.microsoft.com/office/powerpoint/2010/main" val="3872546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B7EABF-BB39-4F37-AD98-14B320A334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B08601-56F1-7E04-E231-5AC317FDD4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920316-71BD-67DE-3D91-7E2C07D302C3}"/>
              </a:ext>
            </a:extLst>
          </p:cNvPr>
          <p:cNvSpPr>
            <a:spLocks noGrp="1"/>
          </p:cNvSpPr>
          <p:nvPr>
            <p:ph type="dt" sz="half" idx="10"/>
          </p:nvPr>
        </p:nvSpPr>
        <p:spPr/>
        <p:txBody>
          <a:bodyPr/>
          <a:lstStyle/>
          <a:p>
            <a:fld id="{CC6116E7-6013-4F0C-8819-C589ED9E8E8A}" type="datetimeFigureOut">
              <a:rPr lang="en-US" smtClean="0"/>
              <a:t>5/22/2025</a:t>
            </a:fld>
            <a:endParaRPr lang="en-US"/>
          </a:p>
        </p:txBody>
      </p:sp>
      <p:sp>
        <p:nvSpPr>
          <p:cNvPr id="5" name="Footer Placeholder 4">
            <a:extLst>
              <a:ext uri="{FF2B5EF4-FFF2-40B4-BE49-F238E27FC236}">
                <a16:creationId xmlns:a16="http://schemas.microsoft.com/office/drawing/2014/main" id="{5A4C15AF-4268-2F44-FF5E-F8EA916CDD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7AC23F-0A59-7ED2-730C-DDBF8A26BB0E}"/>
              </a:ext>
            </a:extLst>
          </p:cNvPr>
          <p:cNvSpPr>
            <a:spLocks noGrp="1"/>
          </p:cNvSpPr>
          <p:nvPr>
            <p:ph type="sldNum" sz="quarter" idx="12"/>
          </p:nvPr>
        </p:nvSpPr>
        <p:spPr/>
        <p:txBody>
          <a:bodyPr/>
          <a:lstStyle/>
          <a:p>
            <a:fld id="{6428EB91-6D28-4D47-A8A1-1769FE7E9879}" type="slidenum">
              <a:rPr lang="en-US" smtClean="0"/>
              <a:t>‹#›</a:t>
            </a:fld>
            <a:endParaRPr lang="en-US"/>
          </a:p>
        </p:txBody>
      </p:sp>
    </p:spTree>
    <p:extLst>
      <p:ext uri="{BB962C8B-B14F-4D97-AF65-F5344CB8AC3E}">
        <p14:creationId xmlns:p14="http://schemas.microsoft.com/office/powerpoint/2010/main" val="3433956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F7818-6CEF-E10D-1666-85E86828FE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0561869-C410-ABE5-61FF-525B5C978D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7F9F13-E37E-15D6-E9E4-F7B903D4EE65}"/>
              </a:ext>
            </a:extLst>
          </p:cNvPr>
          <p:cNvSpPr>
            <a:spLocks noGrp="1"/>
          </p:cNvSpPr>
          <p:nvPr>
            <p:ph type="dt" sz="half" idx="10"/>
          </p:nvPr>
        </p:nvSpPr>
        <p:spPr/>
        <p:txBody>
          <a:bodyPr/>
          <a:lstStyle/>
          <a:p>
            <a:fld id="{D7F7BA37-65E6-4B7F-AA53-F32E37C81074}" type="datetimeFigureOut">
              <a:rPr lang="en-US" smtClean="0"/>
              <a:t>5/22/2025</a:t>
            </a:fld>
            <a:endParaRPr lang="en-US"/>
          </a:p>
        </p:txBody>
      </p:sp>
      <p:sp>
        <p:nvSpPr>
          <p:cNvPr id="5" name="Footer Placeholder 4">
            <a:extLst>
              <a:ext uri="{FF2B5EF4-FFF2-40B4-BE49-F238E27FC236}">
                <a16:creationId xmlns:a16="http://schemas.microsoft.com/office/drawing/2014/main" id="{617F0262-E50A-5E90-4FA9-B35A24F698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8FAA08-52F8-E043-E1A4-67986E6703A4}"/>
              </a:ext>
            </a:extLst>
          </p:cNvPr>
          <p:cNvSpPr>
            <a:spLocks noGrp="1"/>
          </p:cNvSpPr>
          <p:nvPr>
            <p:ph type="sldNum" sz="quarter" idx="12"/>
          </p:nvPr>
        </p:nvSpPr>
        <p:spPr/>
        <p:txBody>
          <a:bodyPr/>
          <a:lstStyle/>
          <a:p>
            <a:fld id="{8E3E2717-A9DB-4871-8308-4B2CA1DFF763}" type="slidenum">
              <a:rPr lang="en-US" smtClean="0"/>
              <a:t>‹#›</a:t>
            </a:fld>
            <a:endParaRPr lang="en-US"/>
          </a:p>
        </p:txBody>
      </p:sp>
    </p:spTree>
    <p:extLst>
      <p:ext uri="{BB962C8B-B14F-4D97-AF65-F5344CB8AC3E}">
        <p14:creationId xmlns:p14="http://schemas.microsoft.com/office/powerpoint/2010/main" val="761980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42CDD-1D37-5D80-7E18-E217FAB0F9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53C452-9CB0-8DE2-E69D-CD3A862135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B3D766-050D-DB39-7662-A28CEE4DF18F}"/>
              </a:ext>
            </a:extLst>
          </p:cNvPr>
          <p:cNvSpPr>
            <a:spLocks noGrp="1"/>
          </p:cNvSpPr>
          <p:nvPr>
            <p:ph type="dt" sz="half" idx="10"/>
          </p:nvPr>
        </p:nvSpPr>
        <p:spPr/>
        <p:txBody>
          <a:bodyPr/>
          <a:lstStyle/>
          <a:p>
            <a:fld id="{D7F7BA37-65E6-4B7F-AA53-F32E37C81074}" type="datetimeFigureOut">
              <a:rPr lang="en-US" smtClean="0"/>
              <a:t>5/22/2025</a:t>
            </a:fld>
            <a:endParaRPr lang="en-US"/>
          </a:p>
        </p:txBody>
      </p:sp>
      <p:sp>
        <p:nvSpPr>
          <p:cNvPr id="5" name="Footer Placeholder 4">
            <a:extLst>
              <a:ext uri="{FF2B5EF4-FFF2-40B4-BE49-F238E27FC236}">
                <a16:creationId xmlns:a16="http://schemas.microsoft.com/office/drawing/2014/main" id="{3465EAC7-A9CB-C730-5958-F3D363DA09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3A40FB-1055-CC24-532C-2100495FA2B4}"/>
              </a:ext>
            </a:extLst>
          </p:cNvPr>
          <p:cNvSpPr>
            <a:spLocks noGrp="1"/>
          </p:cNvSpPr>
          <p:nvPr>
            <p:ph type="sldNum" sz="quarter" idx="12"/>
          </p:nvPr>
        </p:nvSpPr>
        <p:spPr/>
        <p:txBody>
          <a:bodyPr/>
          <a:lstStyle/>
          <a:p>
            <a:fld id="{8E3E2717-A9DB-4871-8308-4B2CA1DFF763}" type="slidenum">
              <a:rPr lang="en-US" smtClean="0"/>
              <a:t>‹#›</a:t>
            </a:fld>
            <a:endParaRPr lang="en-US"/>
          </a:p>
        </p:txBody>
      </p:sp>
    </p:spTree>
    <p:extLst>
      <p:ext uri="{BB962C8B-B14F-4D97-AF65-F5344CB8AC3E}">
        <p14:creationId xmlns:p14="http://schemas.microsoft.com/office/powerpoint/2010/main" val="2586513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C947D-061E-9FDE-E15C-1A3F67E427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EB8459-51FE-E319-D1E3-7995880AAB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3180CC-89D7-9E74-AB1B-BB99B65F713C}"/>
              </a:ext>
            </a:extLst>
          </p:cNvPr>
          <p:cNvSpPr>
            <a:spLocks noGrp="1"/>
          </p:cNvSpPr>
          <p:nvPr>
            <p:ph type="dt" sz="half" idx="10"/>
          </p:nvPr>
        </p:nvSpPr>
        <p:spPr/>
        <p:txBody>
          <a:bodyPr/>
          <a:lstStyle/>
          <a:p>
            <a:fld id="{D7F7BA37-65E6-4B7F-AA53-F32E37C81074}" type="datetimeFigureOut">
              <a:rPr lang="en-US" smtClean="0"/>
              <a:t>5/22/2025</a:t>
            </a:fld>
            <a:endParaRPr lang="en-US"/>
          </a:p>
        </p:txBody>
      </p:sp>
      <p:sp>
        <p:nvSpPr>
          <p:cNvPr id="5" name="Footer Placeholder 4">
            <a:extLst>
              <a:ext uri="{FF2B5EF4-FFF2-40B4-BE49-F238E27FC236}">
                <a16:creationId xmlns:a16="http://schemas.microsoft.com/office/drawing/2014/main" id="{87C41A01-855E-4FF5-AB9D-CEC7CF83CA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555BD0-07DC-4960-40D4-4A77FD469D54}"/>
              </a:ext>
            </a:extLst>
          </p:cNvPr>
          <p:cNvSpPr>
            <a:spLocks noGrp="1"/>
          </p:cNvSpPr>
          <p:nvPr>
            <p:ph type="sldNum" sz="quarter" idx="12"/>
          </p:nvPr>
        </p:nvSpPr>
        <p:spPr/>
        <p:txBody>
          <a:bodyPr/>
          <a:lstStyle/>
          <a:p>
            <a:fld id="{8E3E2717-A9DB-4871-8308-4B2CA1DFF763}" type="slidenum">
              <a:rPr lang="en-US" smtClean="0"/>
              <a:t>‹#›</a:t>
            </a:fld>
            <a:endParaRPr lang="en-US"/>
          </a:p>
        </p:txBody>
      </p:sp>
    </p:spTree>
    <p:extLst>
      <p:ext uri="{BB962C8B-B14F-4D97-AF65-F5344CB8AC3E}">
        <p14:creationId xmlns:p14="http://schemas.microsoft.com/office/powerpoint/2010/main" val="34283099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2D674-2175-2892-727F-5D182070AB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81386A-4321-7857-C31B-0900A0CD20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D11D4E-9435-63EE-6D95-8C75C003DB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003BAD-F534-718A-6ED8-0A477127A3BC}"/>
              </a:ext>
            </a:extLst>
          </p:cNvPr>
          <p:cNvSpPr>
            <a:spLocks noGrp="1"/>
          </p:cNvSpPr>
          <p:nvPr>
            <p:ph type="dt" sz="half" idx="10"/>
          </p:nvPr>
        </p:nvSpPr>
        <p:spPr/>
        <p:txBody>
          <a:bodyPr/>
          <a:lstStyle/>
          <a:p>
            <a:fld id="{D7F7BA37-65E6-4B7F-AA53-F32E37C81074}" type="datetimeFigureOut">
              <a:rPr lang="en-US" smtClean="0"/>
              <a:t>5/22/2025</a:t>
            </a:fld>
            <a:endParaRPr lang="en-US"/>
          </a:p>
        </p:txBody>
      </p:sp>
      <p:sp>
        <p:nvSpPr>
          <p:cNvPr id="6" name="Footer Placeholder 5">
            <a:extLst>
              <a:ext uri="{FF2B5EF4-FFF2-40B4-BE49-F238E27FC236}">
                <a16:creationId xmlns:a16="http://schemas.microsoft.com/office/drawing/2014/main" id="{2ED8DDCA-CB49-9E0D-34D5-49DFFF8302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BE0D54-2538-88C3-91FD-1B2DF0293D35}"/>
              </a:ext>
            </a:extLst>
          </p:cNvPr>
          <p:cNvSpPr>
            <a:spLocks noGrp="1"/>
          </p:cNvSpPr>
          <p:nvPr>
            <p:ph type="sldNum" sz="quarter" idx="12"/>
          </p:nvPr>
        </p:nvSpPr>
        <p:spPr/>
        <p:txBody>
          <a:bodyPr/>
          <a:lstStyle/>
          <a:p>
            <a:fld id="{8E3E2717-A9DB-4871-8308-4B2CA1DFF763}" type="slidenum">
              <a:rPr lang="en-US" smtClean="0"/>
              <a:t>‹#›</a:t>
            </a:fld>
            <a:endParaRPr lang="en-US"/>
          </a:p>
        </p:txBody>
      </p:sp>
    </p:spTree>
    <p:extLst>
      <p:ext uri="{BB962C8B-B14F-4D97-AF65-F5344CB8AC3E}">
        <p14:creationId xmlns:p14="http://schemas.microsoft.com/office/powerpoint/2010/main" val="24785080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EE561-2A62-846E-8D94-F1E9C41A935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5EFC42-17D6-95E3-CC49-8A3B703793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6C1633-8506-A36D-4678-8AC43404FC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0F667F-44CF-A8FB-1DD9-8FC0556C5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F7FD3D-1421-EEBC-304A-DFA20D10CA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B4108E-8587-D925-D893-A7A06E68F252}"/>
              </a:ext>
            </a:extLst>
          </p:cNvPr>
          <p:cNvSpPr>
            <a:spLocks noGrp="1"/>
          </p:cNvSpPr>
          <p:nvPr>
            <p:ph type="dt" sz="half" idx="10"/>
          </p:nvPr>
        </p:nvSpPr>
        <p:spPr/>
        <p:txBody>
          <a:bodyPr/>
          <a:lstStyle/>
          <a:p>
            <a:fld id="{D7F7BA37-65E6-4B7F-AA53-F32E37C81074}" type="datetimeFigureOut">
              <a:rPr lang="en-US" smtClean="0"/>
              <a:t>5/22/2025</a:t>
            </a:fld>
            <a:endParaRPr lang="en-US"/>
          </a:p>
        </p:txBody>
      </p:sp>
      <p:sp>
        <p:nvSpPr>
          <p:cNvPr id="8" name="Footer Placeholder 7">
            <a:extLst>
              <a:ext uri="{FF2B5EF4-FFF2-40B4-BE49-F238E27FC236}">
                <a16:creationId xmlns:a16="http://schemas.microsoft.com/office/drawing/2014/main" id="{564AC727-37FC-6828-4604-A7EF95A08A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5AE312-3191-7CC6-CC08-174CFCB650A1}"/>
              </a:ext>
            </a:extLst>
          </p:cNvPr>
          <p:cNvSpPr>
            <a:spLocks noGrp="1"/>
          </p:cNvSpPr>
          <p:nvPr>
            <p:ph type="sldNum" sz="quarter" idx="12"/>
          </p:nvPr>
        </p:nvSpPr>
        <p:spPr/>
        <p:txBody>
          <a:bodyPr/>
          <a:lstStyle/>
          <a:p>
            <a:fld id="{8E3E2717-A9DB-4871-8308-4B2CA1DFF763}" type="slidenum">
              <a:rPr lang="en-US" smtClean="0"/>
              <a:t>‹#›</a:t>
            </a:fld>
            <a:endParaRPr lang="en-US"/>
          </a:p>
        </p:txBody>
      </p:sp>
    </p:spTree>
    <p:extLst>
      <p:ext uri="{BB962C8B-B14F-4D97-AF65-F5344CB8AC3E}">
        <p14:creationId xmlns:p14="http://schemas.microsoft.com/office/powerpoint/2010/main" val="37698161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952B1780-9678-0FAC-7A80-FCA9D4D39D2C}"/>
              </a:ext>
            </a:extLst>
          </p:cNvPr>
          <p:cNvSpPr txBox="1">
            <a:spLocks/>
          </p:cNvSpPr>
          <p:nvPr userDrawn="1"/>
        </p:nvSpPr>
        <p:spPr>
          <a:xfrm>
            <a:off x="0" y="0"/>
            <a:ext cx="12192000" cy="1029459"/>
          </a:xfrm>
          <a:prstGeom prst="rect">
            <a:avLst/>
          </a:prstGeom>
          <a:solidFill>
            <a:schemeClr val="accent1">
              <a:lumMod val="20000"/>
              <a:lumOff val="80000"/>
            </a:schemeClr>
          </a:solidFill>
        </p:spPr>
        <p:txBody>
          <a:bodyPr anchor="ctr">
            <a:noAutofit/>
          </a:bodyPr>
          <a:lstStyle>
            <a:lvl1pPr algn="ctr"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endParaRPr lang="en-GB">
              <a:solidFill>
                <a:srgbClr val="2F5597"/>
              </a:solidFill>
              <a:ea typeface="Roboto" panose="02000000000000000000" pitchFamily="2" charset="0"/>
            </a:endParaRPr>
          </a:p>
        </p:txBody>
      </p:sp>
      <p:sp>
        <p:nvSpPr>
          <p:cNvPr id="2" name="Title 1">
            <a:extLst>
              <a:ext uri="{FF2B5EF4-FFF2-40B4-BE49-F238E27FC236}">
                <a16:creationId xmlns:a16="http://schemas.microsoft.com/office/drawing/2014/main" id="{E614C9E4-AB39-F85D-4FC3-D4DBE3D1F3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2E7941-0287-344F-7980-36CA10B9DFF7}"/>
              </a:ext>
            </a:extLst>
          </p:cNvPr>
          <p:cNvSpPr>
            <a:spLocks noGrp="1"/>
          </p:cNvSpPr>
          <p:nvPr>
            <p:ph type="dt" sz="half" idx="10"/>
          </p:nvPr>
        </p:nvSpPr>
        <p:spPr/>
        <p:txBody>
          <a:bodyPr/>
          <a:lstStyle/>
          <a:p>
            <a:fld id="{D7F7BA37-65E6-4B7F-AA53-F32E37C81074}" type="datetimeFigureOut">
              <a:rPr lang="en-US" smtClean="0"/>
              <a:t>5/22/2025</a:t>
            </a:fld>
            <a:endParaRPr lang="en-US"/>
          </a:p>
        </p:txBody>
      </p:sp>
      <p:sp>
        <p:nvSpPr>
          <p:cNvPr id="4" name="Footer Placeholder 3">
            <a:extLst>
              <a:ext uri="{FF2B5EF4-FFF2-40B4-BE49-F238E27FC236}">
                <a16:creationId xmlns:a16="http://schemas.microsoft.com/office/drawing/2014/main" id="{74DDB577-DD2D-7177-9974-ABA88F4F0D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6844FCB-F844-F1D3-98FC-C9FF38487644}"/>
              </a:ext>
            </a:extLst>
          </p:cNvPr>
          <p:cNvSpPr>
            <a:spLocks noGrp="1"/>
          </p:cNvSpPr>
          <p:nvPr>
            <p:ph type="sldNum" sz="quarter" idx="12"/>
          </p:nvPr>
        </p:nvSpPr>
        <p:spPr/>
        <p:txBody>
          <a:bodyPr/>
          <a:lstStyle/>
          <a:p>
            <a:fld id="{8E3E2717-A9DB-4871-8308-4B2CA1DFF763}" type="slidenum">
              <a:rPr lang="en-US" smtClean="0"/>
              <a:t>‹#›</a:t>
            </a:fld>
            <a:endParaRPr lang="en-US"/>
          </a:p>
        </p:txBody>
      </p:sp>
    </p:spTree>
    <p:extLst>
      <p:ext uri="{BB962C8B-B14F-4D97-AF65-F5344CB8AC3E}">
        <p14:creationId xmlns:p14="http://schemas.microsoft.com/office/powerpoint/2010/main" val="3250101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3140B7-36FD-C4C7-6845-D71888EBA80C}"/>
              </a:ext>
            </a:extLst>
          </p:cNvPr>
          <p:cNvSpPr>
            <a:spLocks noGrp="1"/>
          </p:cNvSpPr>
          <p:nvPr>
            <p:ph type="dt" sz="half" idx="10"/>
          </p:nvPr>
        </p:nvSpPr>
        <p:spPr/>
        <p:txBody>
          <a:bodyPr/>
          <a:lstStyle/>
          <a:p>
            <a:fld id="{D7F7BA37-65E6-4B7F-AA53-F32E37C81074}" type="datetimeFigureOut">
              <a:rPr lang="en-US" smtClean="0"/>
              <a:t>5/22/2025</a:t>
            </a:fld>
            <a:endParaRPr lang="en-US"/>
          </a:p>
        </p:txBody>
      </p:sp>
      <p:sp>
        <p:nvSpPr>
          <p:cNvPr id="3" name="Footer Placeholder 2">
            <a:extLst>
              <a:ext uri="{FF2B5EF4-FFF2-40B4-BE49-F238E27FC236}">
                <a16:creationId xmlns:a16="http://schemas.microsoft.com/office/drawing/2014/main" id="{BED224E8-86D0-D1A2-29D0-8C29C67FA9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2193F16-C4AC-549B-7444-3A99BDDD77ED}"/>
              </a:ext>
            </a:extLst>
          </p:cNvPr>
          <p:cNvSpPr>
            <a:spLocks noGrp="1"/>
          </p:cNvSpPr>
          <p:nvPr>
            <p:ph type="sldNum" sz="quarter" idx="12"/>
          </p:nvPr>
        </p:nvSpPr>
        <p:spPr/>
        <p:txBody>
          <a:bodyPr/>
          <a:lstStyle/>
          <a:p>
            <a:fld id="{8E3E2717-A9DB-4871-8308-4B2CA1DFF763}" type="slidenum">
              <a:rPr lang="en-US" smtClean="0"/>
              <a:t>‹#›</a:t>
            </a:fld>
            <a:endParaRPr lang="en-US"/>
          </a:p>
        </p:txBody>
      </p:sp>
    </p:spTree>
    <p:extLst>
      <p:ext uri="{BB962C8B-B14F-4D97-AF65-F5344CB8AC3E}">
        <p14:creationId xmlns:p14="http://schemas.microsoft.com/office/powerpoint/2010/main" val="27681974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4F2F6-CA15-F702-DAFC-5F76D0E911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20BA0F-A689-31C5-531B-1A1653615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B6F74D-3598-DA4D-95A5-68F153A998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3F2527-5E29-03A8-3868-0F9724B6EF22}"/>
              </a:ext>
            </a:extLst>
          </p:cNvPr>
          <p:cNvSpPr>
            <a:spLocks noGrp="1"/>
          </p:cNvSpPr>
          <p:nvPr>
            <p:ph type="dt" sz="half" idx="10"/>
          </p:nvPr>
        </p:nvSpPr>
        <p:spPr/>
        <p:txBody>
          <a:bodyPr/>
          <a:lstStyle/>
          <a:p>
            <a:fld id="{D7F7BA37-65E6-4B7F-AA53-F32E37C81074}" type="datetimeFigureOut">
              <a:rPr lang="en-US" smtClean="0"/>
              <a:t>5/22/2025</a:t>
            </a:fld>
            <a:endParaRPr lang="en-US"/>
          </a:p>
        </p:txBody>
      </p:sp>
      <p:sp>
        <p:nvSpPr>
          <p:cNvPr id="6" name="Footer Placeholder 5">
            <a:extLst>
              <a:ext uri="{FF2B5EF4-FFF2-40B4-BE49-F238E27FC236}">
                <a16:creationId xmlns:a16="http://schemas.microsoft.com/office/drawing/2014/main" id="{19E8F39D-5A5F-DB1C-9CB4-95671F1896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83F849-8496-B326-057D-A9843C02CADF}"/>
              </a:ext>
            </a:extLst>
          </p:cNvPr>
          <p:cNvSpPr>
            <a:spLocks noGrp="1"/>
          </p:cNvSpPr>
          <p:nvPr>
            <p:ph type="sldNum" sz="quarter" idx="12"/>
          </p:nvPr>
        </p:nvSpPr>
        <p:spPr/>
        <p:txBody>
          <a:bodyPr/>
          <a:lstStyle/>
          <a:p>
            <a:fld id="{8E3E2717-A9DB-4871-8308-4B2CA1DFF763}" type="slidenum">
              <a:rPr lang="en-US" smtClean="0"/>
              <a:t>‹#›</a:t>
            </a:fld>
            <a:endParaRPr lang="en-US"/>
          </a:p>
        </p:txBody>
      </p:sp>
    </p:spTree>
    <p:extLst>
      <p:ext uri="{BB962C8B-B14F-4D97-AF65-F5344CB8AC3E}">
        <p14:creationId xmlns:p14="http://schemas.microsoft.com/office/powerpoint/2010/main" val="1900028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7564B-5664-4072-1E32-7A820148E2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F3DC96-A01B-CBEE-2B25-E5642AFEA1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BEE222-F1AE-17F0-4DAD-CC958258D9D5}"/>
              </a:ext>
            </a:extLst>
          </p:cNvPr>
          <p:cNvSpPr>
            <a:spLocks noGrp="1"/>
          </p:cNvSpPr>
          <p:nvPr>
            <p:ph type="dt" sz="half" idx="10"/>
          </p:nvPr>
        </p:nvSpPr>
        <p:spPr/>
        <p:txBody>
          <a:bodyPr/>
          <a:lstStyle/>
          <a:p>
            <a:fld id="{CC6116E7-6013-4F0C-8819-C589ED9E8E8A}" type="datetimeFigureOut">
              <a:rPr lang="en-US" smtClean="0"/>
              <a:t>5/22/2025</a:t>
            </a:fld>
            <a:endParaRPr lang="en-US"/>
          </a:p>
        </p:txBody>
      </p:sp>
      <p:sp>
        <p:nvSpPr>
          <p:cNvPr id="5" name="Footer Placeholder 4">
            <a:extLst>
              <a:ext uri="{FF2B5EF4-FFF2-40B4-BE49-F238E27FC236}">
                <a16:creationId xmlns:a16="http://schemas.microsoft.com/office/drawing/2014/main" id="{2622A781-7813-619C-D3A1-62DD6EF9A9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7AAB3A-FDE3-7D59-997D-7479DD9E767A}"/>
              </a:ext>
            </a:extLst>
          </p:cNvPr>
          <p:cNvSpPr>
            <a:spLocks noGrp="1"/>
          </p:cNvSpPr>
          <p:nvPr>
            <p:ph type="sldNum" sz="quarter" idx="12"/>
          </p:nvPr>
        </p:nvSpPr>
        <p:spPr/>
        <p:txBody>
          <a:bodyPr/>
          <a:lstStyle/>
          <a:p>
            <a:fld id="{6428EB91-6D28-4D47-A8A1-1769FE7E9879}" type="slidenum">
              <a:rPr lang="en-US" smtClean="0"/>
              <a:t>‹#›</a:t>
            </a:fld>
            <a:endParaRPr lang="en-US"/>
          </a:p>
        </p:txBody>
      </p:sp>
    </p:spTree>
    <p:extLst>
      <p:ext uri="{BB962C8B-B14F-4D97-AF65-F5344CB8AC3E}">
        <p14:creationId xmlns:p14="http://schemas.microsoft.com/office/powerpoint/2010/main" val="1605363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2FD18-7E57-FF91-034E-7159BB4F81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9ADC43-9F11-F202-EC42-A190DDAF9D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7F292EF-0D84-F21E-9659-8789FAA748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D746EB-00BF-CA99-E390-0D2050F15C6D}"/>
              </a:ext>
            </a:extLst>
          </p:cNvPr>
          <p:cNvSpPr>
            <a:spLocks noGrp="1"/>
          </p:cNvSpPr>
          <p:nvPr>
            <p:ph type="dt" sz="half" idx="10"/>
          </p:nvPr>
        </p:nvSpPr>
        <p:spPr/>
        <p:txBody>
          <a:bodyPr/>
          <a:lstStyle/>
          <a:p>
            <a:fld id="{D7F7BA37-65E6-4B7F-AA53-F32E37C81074}" type="datetimeFigureOut">
              <a:rPr lang="en-US" smtClean="0"/>
              <a:t>5/22/2025</a:t>
            </a:fld>
            <a:endParaRPr lang="en-US"/>
          </a:p>
        </p:txBody>
      </p:sp>
      <p:sp>
        <p:nvSpPr>
          <p:cNvPr id="6" name="Footer Placeholder 5">
            <a:extLst>
              <a:ext uri="{FF2B5EF4-FFF2-40B4-BE49-F238E27FC236}">
                <a16:creationId xmlns:a16="http://schemas.microsoft.com/office/drawing/2014/main" id="{1BC08FCE-C0DA-C0C9-48C2-04DBB9224D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6C131E-2E7D-21F3-43C7-409C72FCFD0B}"/>
              </a:ext>
            </a:extLst>
          </p:cNvPr>
          <p:cNvSpPr>
            <a:spLocks noGrp="1"/>
          </p:cNvSpPr>
          <p:nvPr>
            <p:ph type="sldNum" sz="quarter" idx="12"/>
          </p:nvPr>
        </p:nvSpPr>
        <p:spPr/>
        <p:txBody>
          <a:bodyPr/>
          <a:lstStyle/>
          <a:p>
            <a:fld id="{8E3E2717-A9DB-4871-8308-4B2CA1DFF763}" type="slidenum">
              <a:rPr lang="en-US" smtClean="0"/>
              <a:t>‹#›</a:t>
            </a:fld>
            <a:endParaRPr lang="en-US"/>
          </a:p>
        </p:txBody>
      </p:sp>
    </p:spTree>
    <p:extLst>
      <p:ext uri="{BB962C8B-B14F-4D97-AF65-F5344CB8AC3E}">
        <p14:creationId xmlns:p14="http://schemas.microsoft.com/office/powerpoint/2010/main" val="17400524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2153C-0186-C349-410B-A8B00FFD77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6F7971-F17B-4B08-DCEE-D3D6842C4E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21BF5D-B9ED-6EBF-448F-7105E37318DE}"/>
              </a:ext>
            </a:extLst>
          </p:cNvPr>
          <p:cNvSpPr>
            <a:spLocks noGrp="1"/>
          </p:cNvSpPr>
          <p:nvPr>
            <p:ph type="dt" sz="half" idx="10"/>
          </p:nvPr>
        </p:nvSpPr>
        <p:spPr/>
        <p:txBody>
          <a:bodyPr/>
          <a:lstStyle/>
          <a:p>
            <a:fld id="{D7F7BA37-65E6-4B7F-AA53-F32E37C81074}" type="datetimeFigureOut">
              <a:rPr lang="en-US" smtClean="0"/>
              <a:t>5/22/2025</a:t>
            </a:fld>
            <a:endParaRPr lang="en-US"/>
          </a:p>
        </p:txBody>
      </p:sp>
      <p:sp>
        <p:nvSpPr>
          <p:cNvPr id="5" name="Footer Placeholder 4">
            <a:extLst>
              <a:ext uri="{FF2B5EF4-FFF2-40B4-BE49-F238E27FC236}">
                <a16:creationId xmlns:a16="http://schemas.microsoft.com/office/drawing/2014/main" id="{BEA5B71B-8C1C-C347-F8F2-3F5CC6A2DE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CFFA80-8BBE-644F-F3FE-CA9E6C19B943}"/>
              </a:ext>
            </a:extLst>
          </p:cNvPr>
          <p:cNvSpPr>
            <a:spLocks noGrp="1"/>
          </p:cNvSpPr>
          <p:nvPr>
            <p:ph type="sldNum" sz="quarter" idx="12"/>
          </p:nvPr>
        </p:nvSpPr>
        <p:spPr/>
        <p:txBody>
          <a:bodyPr/>
          <a:lstStyle/>
          <a:p>
            <a:fld id="{8E3E2717-A9DB-4871-8308-4B2CA1DFF763}" type="slidenum">
              <a:rPr lang="en-US" smtClean="0"/>
              <a:t>‹#›</a:t>
            </a:fld>
            <a:endParaRPr lang="en-US"/>
          </a:p>
        </p:txBody>
      </p:sp>
    </p:spTree>
    <p:extLst>
      <p:ext uri="{BB962C8B-B14F-4D97-AF65-F5344CB8AC3E}">
        <p14:creationId xmlns:p14="http://schemas.microsoft.com/office/powerpoint/2010/main" val="2846781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D17CD7-E152-E560-7EC3-2B43E2E06F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1A6F52-3DA1-CC1C-2C67-28AA307898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4CF2F4-4128-57D9-EDD1-7322640D3357}"/>
              </a:ext>
            </a:extLst>
          </p:cNvPr>
          <p:cNvSpPr>
            <a:spLocks noGrp="1"/>
          </p:cNvSpPr>
          <p:nvPr>
            <p:ph type="dt" sz="half" idx="10"/>
          </p:nvPr>
        </p:nvSpPr>
        <p:spPr/>
        <p:txBody>
          <a:bodyPr/>
          <a:lstStyle/>
          <a:p>
            <a:fld id="{D7F7BA37-65E6-4B7F-AA53-F32E37C81074}" type="datetimeFigureOut">
              <a:rPr lang="en-US" smtClean="0"/>
              <a:t>5/22/2025</a:t>
            </a:fld>
            <a:endParaRPr lang="en-US"/>
          </a:p>
        </p:txBody>
      </p:sp>
      <p:sp>
        <p:nvSpPr>
          <p:cNvPr id="5" name="Footer Placeholder 4">
            <a:extLst>
              <a:ext uri="{FF2B5EF4-FFF2-40B4-BE49-F238E27FC236}">
                <a16:creationId xmlns:a16="http://schemas.microsoft.com/office/drawing/2014/main" id="{E490457F-DA2A-3D55-EAE9-FFBA572B00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CAA25E-7212-68C0-CCA0-04C905438CFB}"/>
              </a:ext>
            </a:extLst>
          </p:cNvPr>
          <p:cNvSpPr>
            <a:spLocks noGrp="1"/>
          </p:cNvSpPr>
          <p:nvPr>
            <p:ph type="sldNum" sz="quarter" idx="12"/>
          </p:nvPr>
        </p:nvSpPr>
        <p:spPr/>
        <p:txBody>
          <a:bodyPr/>
          <a:lstStyle/>
          <a:p>
            <a:fld id="{8E3E2717-A9DB-4871-8308-4B2CA1DFF763}" type="slidenum">
              <a:rPr lang="en-US" smtClean="0"/>
              <a:t>‹#›</a:t>
            </a:fld>
            <a:endParaRPr lang="en-US"/>
          </a:p>
        </p:txBody>
      </p:sp>
    </p:spTree>
    <p:extLst>
      <p:ext uri="{BB962C8B-B14F-4D97-AF65-F5344CB8AC3E}">
        <p14:creationId xmlns:p14="http://schemas.microsoft.com/office/powerpoint/2010/main" val="38252454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2.7 Red Header &amp; Contents / Bonus">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CDCDD400-CED2-5B49-F829-5554EFF2A542}"/>
              </a:ext>
            </a:extLst>
          </p:cNvPr>
          <p:cNvSpPr/>
          <p:nvPr/>
        </p:nvSpPr>
        <p:spPr>
          <a:xfrm>
            <a:off x="323850" y="95675"/>
            <a:ext cx="11542929" cy="1062239"/>
          </a:xfrm>
          <a:custGeom>
            <a:avLst/>
            <a:gdLst>
              <a:gd name="connsiteX0" fmla="*/ 17071920 w 17314394"/>
              <a:gd name="connsiteY0" fmla="*/ 0 h 1593358"/>
              <a:gd name="connsiteX1" fmla="*/ 0 w 17314394"/>
              <a:gd name="connsiteY1" fmla="*/ 0 h 1593358"/>
              <a:gd name="connsiteX2" fmla="*/ 0 w 17314394"/>
              <a:gd name="connsiteY2" fmla="*/ 1379541 h 1593358"/>
              <a:gd name="connsiteX3" fmla="*/ 213818 w 17314394"/>
              <a:gd name="connsiteY3" fmla="*/ 1593359 h 1593358"/>
              <a:gd name="connsiteX4" fmla="*/ 17314394 w 17314394"/>
              <a:gd name="connsiteY4" fmla="*/ 1593359 h 1593358"/>
              <a:gd name="connsiteX5" fmla="*/ 17314394 w 17314394"/>
              <a:gd name="connsiteY5" fmla="*/ 242530 h 1593358"/>
              <a:gd name="connsiteX6" fmla="*/ 17071864 w 17314394"/>
              <a:gd name="connsiteY6" fmla="*/ 0 h 159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14394" h="1593358">
                <a:moveTo>
                  <a:pt x="17071920" y="0"/>
                </a:moveTo>
                <a:lnTo>
                  <a:pt x="0" y="0"/>
                </a:lnTo>
                <a:lnTo>
                  <a:pt x="0" y="1379541"/>
                </a:lnTo>
                <a:cubicBezTo>
                  <a:pt x="0" y="1497613"/>
                  <a:pt x="95746" y="1593359"/>
                  <a:pt x="213818" y="1593359"/>
                </a:cubicBezTo>
                <a:lnTo>
                  <a:pt x="17314394" y="1593359"/>
                </a:lnTo>
                <a:lnTo>
                  <a:pt x="17314394" y="242530"/>
                </a:lnTo>
                <a:cubicBezTo>
                  <a:pt x="17314394" y="108575"/>
                  <a:pt x="17205820" y="0"/>
                  <a:pt x="17071864" y="0"/>
                </a:cubicBezTo>
                <a:close/>
              </a:path>
            </a:pathLst>
          </a:custGeom>
          <a:solidFill>
            <a:srgbClr val="F04031"/>
          </a:solidFill>
          <a:ln w="0" cap="flat">
            <a:noFill/>
            <a:prstDash val="solid"/>
            <a:miter/>
          </a:ln>
        </p:spPr>
        <p:txBody>
          <a:bodyPr rtlCol="0" anchor="ctr"/>
          <a:lstStyle/>
          <a:p>
            <a:endParaRPr lang="en-US" sz="1200"/>
          </a:p>
        </p:txBody>
      </p:sp>
      <p:sp>
        <p:nvSpPr>
          <p:cNvPr id="27" name="Freeform: Shape 26">
            <a:extLst>
              <a:ext uri="{FF2B5EF4-FFF2-40B4-BE49-F238E27FC236}">
                <a16:creationId xmlns:a16="http://schemas.microsoft.com/office/drawing/2014/main" id="{74A65B6C-6439-170E-CD35-71B710207610}"/>
              </a:ext>
            </a:extLst>
          </p:cNvPr>
          <p:cNvSpPr/>
          <p:nvPr/>
        </p:nvSpPr>
        <p:spPr>
          <a:xfrm>
            <a:off x="10750461" y="457264"/>
            <a:ext cx="245868" cy="357103"/>
          </a:xfrm>
          <a:custGeom>
            <a:avLst/>
            <a:gdLst>
              <a:gd name="connsiteX0" fmla="*/ 140878 w 368802"/>
              <a:gd name="connsiteY0" fmla="*/ 5554 h 535655"/>
              <a:gd name="connsiteX1" fmla="*/ 207134 w 368802"/>
              <a:gd name="connsiteY1" fmla="*/ 18994 h 535655"/>
              <a:gd name="connsiteX2" fmla="*/ 352586 w 368802"/>
              <a:gd name="connsiteY2" fmla="*/ 186105 h 535655"/>
              <a:gd name="connsiteX3" fmla="*/ 363249 w 368802"/>
              <a:gd name="connsiteY3" fmla="*/ 248306 h 535655"/>
              <a:gd name="connsiteX4" fmla="*/ 227793 w 368802"/>
              <a:gd name="connsiteY4" fmla="*/ 501389 h 535655"/>
              <a:gd name="connsiteX5" fmla="*/ 159150 w 368802"/>
              <a:gd name="connsiteY5" fmla="*/ 527935 h 535655"/>
              <a:gd name="connsiteX6" fmla="*/ 133881 w 368802"/>
              <a:gd name="connsiteY6" fmla="*/ 530157 h 535655"/>
              <a:gd name="connsiteX7" fmla="*/ 34025 w 368802"/>
              <a:gd name="connsiteY7" fmla="*/ 479007 h 535655"/>
              <a:gd name="connsiteX8" fmla="*/ 6423 w 368802"/>
              <a:gd name="connsiteY8" fmla="*/ 393314 h 535655"/>
              <a:gd name="connsiteX9" fmla="*/ 39690 w 368802"/>
              <a:gd name="connsiteY9" fmla="*/ 324947 h 535655"/>
              <a:gd name="connsiteX10" fmla="*/ 58739 w 368802"/>
              <a:gd name="connsiteY10" fmla="*/ 305732 h 535655"/>
              <a:gd name="connsiteX11" fmla="*/ 61017 w 368802"/>
              <a:gd name="connsiteY11" fmla="*/ 295735 h 535655"/>
              <a:gd name="connsiteX12" fmla="*/ 66903 w 368802"/>
              <a:gd name="connsiteY12" fmla="*/ 240142 h 535655"/>
              <a:gd name="connsiteX13" fmla="*/ 65238 w 368802"/>
              <a:gd name="connsiteY13" fmla="*/ 224925 h 535655"/>
              <a:gd name="connsiteX14" fmla="*/ 16198 w 368802"/>
              <a:gd name="connsiteY14" fmla="*/ 112351 h 535655"/>
              <a:gd name="connsiteX15" fmla="*/ 83176 w 368802"/>
              <a:gd name="connsiteY15" fmla="*/ 16939 h 535655"/>
              <a:gd name="connsiteX16" fmla="*/ 140934 w 368802"/>
              <a:gd name="connsiteY16" fmla="*/ 5554 h 535655"/>
              <a:gd name="connsiteX17" fmla="*/ 140878 w 368802"/>
              <a:gd name="connsiteY17" fmla="*/ 0 h 535655"/>
              <a:gd name="connsiteX18" fmla="*/ 81065 w 368802"/>
              <a:gd name="connsiteY18" fmla="*/ 11774 h 535655"/>
              <a:gd name="connsiteX19" fmla="*/ 10589 w 368802"/>
              <a:gd name="connsiteY19" fmla="*/ 112018 h 535655"/>
              <a:gd name="connsiteX20" fmla="*/ 61349 w 368802"/>
              <a:gd name="connsiteY20" fmla="*/ 228868 h 535655"/>
              <a:gd name="connsiteX21" fmla="*/ 62238 w 368802"/>
              <a:gd name="connsiteY21" fmla="*/ 237032 h 535655"/>
              <a:gd name="connsiteX22" fmla="*/ 55851 w 368802"/>
              <a:gd name="connsiteY22" fmla="*/ 297956 h 535655"/>
              <a:gd name="connsiteX23" fmla="*/ 54518 w 368802"/>
              <a:gd name="connsiteY23" fmla="*/ 302066 h 535655"/>
              <a:gd name="connsiteX24" fmla="*/ 45244 w 368802"/>
              <a:gd name="connsiteY24" fmla="*/ 311396 h 535655"/>
              <a:gd name="connsiteX25" fmla="*/ 35469 w 368802"/>
              <a:gd name="connsiteY25" fmla="*/ 321282 h 535655"/>
              <a:gd name="connsiteX26" fmla="*/ 870 w 368802"/>
              <a:gd name="connsiteY26" fmla="*/ 392592 h 535655"/>
              <a:gd name="connsiteX27" fmla="*/ 29693 w 368802"/>
              <a:gd name="connsiteY27" fmla="*/ 482451 h 535655"/>
              <a:gd name="connsiteX28" fmla="*/ 133881 w 368802"/>
              <a:gd name="connsiteY28" fmla="*/ 535655 h 535655"/>
              <a:gd name="connsiteX29" fmla="*/ 160094 w 368802"/>
              <a:gd name="connsiteY29" fmla="*/ 533378 h 535655"/>
              <a:gd name="connsiteX30" fmla="*/ 230792 w 368802"/>
              <a:gd name="connsiteY30" fmla="*/ 506054 h 535655"/>
              <a:gd name="connsiteX31" fmla="*/ 368803 w 368802"/>
              <a:gd name="connsiteY31" fmla="*/ 248584 h 535655"/>
              <a:gd name="connsiteX32" fmla="*/ 368803 w 368802"/>
              <a:gd name="connsiteY32" fmla="*/ 247973 h 535655"/>
              <a:gd name="connsiteX33" fmla="*/ 368747 w 368802"/>
              <a:gd name="connsiteY33" fmla="*/ 247418 h 535655"/>
              <a:gd name="connsiteX34" fmla="*/ 366580 w 368802"/>
              <a:gd name="connsiteY34" fmla="*/ 232034 h 535655"/>
              <a:gd name="connsiteX35" fmla="*/ 357917 w 368802"/>
              <a:gd name="connsiteY35" fmla="*/ 184605 h 535655"/>
              <a:gd name="connsiteX36" fmla="*/ 209134 w 368802"/>
              <a:gd name="connsiteY36" fmla="*/ 13884 h 535655"/>
              <a:gd name="connsiteX37" fmla="*/ 140878 w 368802"/>
              <a:gd name="connsiteY37" fmla="*/ 56 h 535655"/>
              <a:gd name="connsiteX38" fmla="*/ 140878 w 368802"/>
              <a:gd name="connsiteY38" fmla="*/ 56 h 53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68802" h="535655">
                <a:moveTo>
                  <a:pt x="140878" y="5554"/>
                </a:moveTo>
                <a:cubicBezTo>
                  <a:pt x="163204" y="5554"/>
                  <a:pt x="185308" y="10385"/>
                  <a:pt x="207134" y="18994"/>
                </a:cubicBezTo>
                <a:cubicBezTo>
                  <a:pt x="282442" y="48706"/>
                  <a:pt x="329927" y="106409"/>
                  <a:pt x="352586" y="186105"/>
                </a:cubicBezTo>
                <a:cubicBezTo>
                  <a:pt x="358917" y="208431"/>
                  <a:pt x="360583" y="232200"/>
                  <a:pt x="363249" y="248306"/>
                </a:cubicBezTo>
                <a:cubicBezTo>
                  <a:pt x="357917" y="361713"/>
                  <a:pt x="316209" y="445352"/>
                  <a:pt x="227793" y="501389"/>
                </a:cubicBezTo>
                <a:cubicBezTo>
                  <a:pt x="206523" y="514829"/>
                  <a:pt x="183808" y="523715"/>
                  <a:pt x="159150" y="527935"/>
                </a:cubicBezTo>
                <a:cubicBezTo>
                  <a:pt x="150430" y="529435"/>
                  <a:pt x="142044" y="530157"/>
                  <a:pt x="133881" y="530157"/>
                </a:cubicBezTo>
                <a:cubicBezTo>
                  <a:pt x="94394" y="530157"/>
                  <a:pt x="61238" y="512829"/>
                  <a:pt x="34025" y="479007"/>
                </a:cubicBezTo>
                <a:cubicBezTo>
                  <a:pt x="14087" y="454238"/>
                  <a:pt x="2258" y="426469"/>
                  <a:pt x="6423" y="393314"/>
                </a:cubicBezTo>
                <a:cubicBezTo>
                  <a:pt x="9755" y="366545"/>
                  <a:pt x="22640" y="344496"/>
                  <a:pt x="39690" y="324947"/>
                </a:cubicBezTo>
                <a:cubicBezTo>
                  <a:pt x="45633" y="318172"/>
                  <a:pt x="52852" y="312563"/>
                  <a:pt x="58739" y="305732"/>
                </a:cubicBezTo>
                <a:cubicBezTo>
                  <a:pt x="60739" y="303455"/>
                  <a:pt x="62238" y="297956"/>
                  <a:pt x="61017" y="295735"/>
                </a:cubicBezTo>
                <a:cubicBezTo>
                  <a:pt x="49909" y="275519"/>
                  <a:pt x="55628" y="257248"/>
                  <a:pt x="66903" y="240142"/>
                </a:cubicBezTo>
                <a:cubicBezTo>
                  <a:pt x="71290" y="233478"/>
                  <a:pt x="70736" y="230312"/>
                  <a:pt x="65238" y="224925"/>
                </a:cubicBezTo>
                <a:cubicBezTo>
                  <a:pt x="34081" y="194546"/>
                  <a:pt x="13810" y="158947"/>
                  <a:pt x="16198" y="112351"/>
                </a:cubicBezTo>
                <a:cubicBezTo>
                  <a:pt x="18308" y="70588"/>
                  <a:pt x="45800" y="32100"/>
                  <a:pt x="83176" y="16939"/>
                </a:cubicBezTo>
                <a:cubicBezTo>
                  <a:pt x="102503" y="9108"/>
                  <a:pt x="121774" y="5554"/>
                  <a:pt x="140934" y="5554"/>
                </a:cubicBezTo>
                <a:moveTo>
                  <a:pt x="140878" y="0"/>
                </a:moveTo>
                <a:cubicBezTo>
                  <a:pt x="120497" y="0"/>
                  <a:pt x="100392" y="3943"/>
                  <a:pt x="81065" y="11774"/>
                </a:cubicBezTo>
                <a:cubicBezTo>
                  <a:pt x="41134" y="27935"/>
                  <a:pt x="12865" y="68200"/>
                  <a:pt x="10589" y="112018"/>
                </a:cubicBezTo>
                <a:cubicBezTo>
                  <a:pt x="8422" y="155171"/>
                  <a:pt x="24973" y="193380"/>
                  <a:pt x="61349" y="228868"/>
                </a:cubicBezTo>
                <a:cubicBezTo>
                  <a:pt x="65071" y="232478"/>
                  <a:pt x="65071" y="232756"/>
                  <a:pt x="62238" y="237032"/>
                </a:cubicBezTo>
                <a:cubicBezTo>
                  <a:pt x="52963" y="251083"/>
                  <a:pt x="42244" y="272631"/>
                  <a:pt x="55851" y="297956"/>
                </a:cubicBezTo>
                <a:cubicBezTo>
                  <a:pt x="55851" y="299067"/>
                  <a:pt x="55129" y="301344"/>
                  <a:pt x="54518" y="302066"/>
                </a:cubicBezTo>
                <a:cubicBezTo>
                  <a:pt x="51685" y="305343"/>
                  <a:pt x="48576" y="308286"/>
                  <a:pt x="45244" y="311396"/>
                </a:cubicBezTo>
                <a:cubicBezTo>
                  <a:pt x="41966" y="314506"/>
                  <a:pt x="38579" y="317728"/>
                  <a:pt x="35469" y="321282"/>
                </a:cubicBezTo>
                <a:cubicBezTo>
                  <a:pt x="15308" y="344385"/>
                  <a:pt x="3980" y="367711"/>
                  <a:pt x="870" y="392592"/>
                </a:cubicBezTo>
                <a:cubicBezTo>
                  <a:pt x="-3073" y="424081"/>
                  <a:pt x="6368" y="453516"/>
                  <a:pt x="29693" y="482451"/>
                </a:cubicBezTo>
                <a:cubicBezTo>
                  <a:pt x="58129" y="517772"/>
                  <a:pt x="93171" y="535655"/>
                  <a:pt x="133881" y="535655"/>
                </a:cubicBezTo>
                <a:cubicBezTo>
                  <a:pt x="142322" y="535655"/>
                  <a:pt x="151153" y="534878"/>
                  <a:pt x="160094" y="533378"/>
                </a:cubicBezTo>
                <a:cubicBezTo>
                  <a:pt x="185141" y="529102"/>
                  <a:pt x="208911" y="519883"/>
                  <a:pt x="230792" y="506054"/>
                </a:cubicBezTo>
                <a:cubicBezTo>
                  <a:pt x="318096" y="450739"/>
                  <a:pt x="363249" y="366489"/>
                  <a:pt x="368803" y="248584"/>
                </a:cubicBezTo>
                <a:lnTo>
                  <a:pt x="368803" y="247973"/>
                </a:lnTo>
                <a:cubicBezTo>
                  <a:pt x="368803" y="247973"/>
                  <a:pt x="368747" y="247418"/>
                  <a:pt x="368747" y="247418"/>
                </a:cubicBezTo>
                <a:cubicBezTo>
                  <a:pt x="368024" y="242864"/>
                  <a:pt x="367303" y="237588"/>
                  <a:pt x="366580" y="232034"/>
                </a:cubicBezTo>
                <a:cubicBezTo>
                  <a:pt x="364804" y="218150"/>
                  <a:pt x="362582" y="200933"/>
                  <a:pt x="357917" y="184605"/>
                </a:cubicBezTo>
                <a:cubicBezTo>
                  <a:pt x="334092" y="100855"/>
                  <a:pt x="284053" y="43430"/>
                  <a:pt x="209134" y="13884"/>
                </a:cubicBezTo>
                <a:cubicBezTo>
                  <a:pt x="185864" y="4721"/>
                  <a:pt x="162871" y="56"/>
                  <a:pt x="140878" y="56"/>
                </a:cubicBezTo>
                <a:lnTo>
                  <a:pt x="140878" y="56"/>
                </a:lnTo>
                <a:close/>
              </a:path>
            </a:pathLst>
          </a:custGeom>
          <a:solidFill>
            <a:srgbClr val="FFFFFF"/>
          </a:solidFill>
          <a:ln w="0" cap="flat">
            <a:solidFill>
              <a:schemeClr val="bg1"/>
            </a:solidFill>
            <a:prstDash val="solid"/>
            <a:miter/>
          </a:ln>
        </p:spPr>
        <p:txBody>
          <a:bodyPr rtlCol="0" anchor="ctr"/>
          <a:lstStyle/>
          <a:p>
            <a:endParaRPr lang="en-US" sz="1200"/>
          </a:p>
        </p:txBody>
      </p:sp>
      <p:sp>
        <p:nvSpPr>
          <p:cNvPr id="28" name="Freeform: Shape 27">
            <a:extLst>
              <a:ext uri="{FF2B5EF4-FFF2-40B4-BE49-F238E27FC236}">
                <a16:creationId xmlns:a16="http://schemas.microsoft.com/office/drawing/2014/main" id="{B9C03A57-961A-4661-0394-80211482452D}"/>
              </a:ext>
            </a:extLst>
          </p:cNvPr>
          <p:cNvSpPr/>
          <p:nvPr/>
        </p:nvSpPr>
        <p:spPr>
          <a:xfrm>
            <a:off x="11402074" y="457245"/>
            <a:ext cx="245963" cy="357140"/>
          </a:xfrm>
          <a:custGeom>
            <a:avLst/>
            <a:gdLst>
              <a:gd name="connsiteX0" fmla="*/ 185952 w 368944"/>
              <a:gd name="connsiteY0" fmla="*/ 5554 h 535710"/>
              <a:gd name="connsiteX1" fmla="*/ 193393 w 368944"/>
              <a:gd name="connsiteY1" fmla="*/ 14106 h 535710"/>
              <a:gd name="connsiteX2" fmla="*/ 288417 w 368944"/>
              <a:gd name="connsiteY2" fmla="*/ 152394 h 535710"/>
              <a:gd name="connsiteX3" fmla="*/ 346286 w 368944"/>
              <a:gd name="connsiteY3" fmla="*/ 237976 h 535710"/>
              <a:gd name="connsiteX4" fmla="*/ 354172 w 368944"/>
              <a:gd name="connsiteY4" fmla="*/ 389315 h 535710"/>
              <a:gd name="connsiteX5" fmla="*/ 283142 w 368944"/>
              <a:gd name="connsiteY5" fmla="*/ 496224 h 535710"/>
              <a:gd name="connsiteX6" fmla="*/ 184784 w 368944"/>
              <a:gd name="connsiteY6" fmla="*/ 530101 h 535710"/>
              <a:gd name="connsiteX7" fmla="*/ 184452 w 368944"/>
              <a:gd name="connsiteY7" fmla="*/ 530101 h 535710"/>
              <a:gd name="connsiteX8" fmla="*/ 33501 w 368944"/>
              <a:gd name="connsiteY8" fmla="*/ 434467 h 535710"/>
              <a:gd name="connsiteX9" fmla="*/ 6622 w 368944"/>
              <a:gd name="connsiteY9" fmla="*/ 305787 h 535710"/>
              <a:gd name="connsiteX10" fmla="*/ 62603 w 368944"/>
              <a:gd name="connsiteY10" fmla="*/ 174609 h 535710"/>
              <a:gd name="connsiteX11" fmla="*/ 178732 w 368944"/>
              <a:gd name="connsiteY11" fmla="*/ 13884 h 535710"/>
              <a:gd name="connsiteX12" fmla="*/ 186063 w 368944"/>
              <a:gd name="connsiteY12" fmla="*/ 5498 h 535710"/>
              <a:gd name="connsiteX13" fmla="*/ 185952 w 368944"/>
              <a:gd name="connsiteY13" fmla="*/ 0 h 535710"/>
              <a:gd name="connsiteX14" fmla="*/ 185952 w 368944"/>
              <a:gd name="connsiteY14" fmla="*/ 0 h 535710"/>
              <a:gd name="connsiteX15" fmla="*/ 173788 w 368944"/>
              <a:gd name="connsiteY15" fmla="*/ 11163 h 535710"/>
              <a:gd name="connsiteX16" fmla="*/ 58328 w 368944"/>
              <a:gd name="connsiteY16" fmla="*/ 170999 h 535710"/>
              <a:gd name="connsiteX17" fmla="*/ 1013 w 368944"/>
              <a:gd name="connsiteY17" fmla="*/ 305343 h 535710"/>
              <a:gd name="connsiteX18" fmla="*/ 28615 w 368944"/>
              <a:gd name="connsiteY18" fmla="*/ 437243 h 535710"/>
              <a:gd name="connsiteX19" fmla="*/ 184230 w 368944"/>
              <a:gd name="connsiteY19" fmla="*/ 535711 h 535710"/>
              <a:gd name="connsiteX20" fmla="*/ 184729 w 368944"/>
              <a:gd name="connsiteY20" fmla="*/ 535711 h 535710"/>
              <a:gd name="connsiteX21" fmla="*/ 286529 w 368944"/>
              <a:gd name="connsiteY21" fmla="*/ 500667 h 535710"/>
              <a:gd name="connsiteX22" fmla="*/ 359505 w 368944"/>
              <a:gd name="connsiteY22" fmla="*/ 390870 h 535710"/>
              <a:gd name="connsiteX23" fmla="*/ 351451 w 368944"/>
              <a:gd name="connsiteY23" fmla="*/ 236033 h 535710"/>
              <a:gd name="connsiteX24" fmla="*/ 302190 w 368944"/>
              <a:gd name="connsiteY24" fmla="*/ 160558 h 535710"/>
              <a:gd name="connsiteX25" fmla="*/ 292749 w 368944"/>
              <a:gd name="connsiteY25" fmla="*/ 148950 h 535710"/>
              <a:gd name="connsiteX26" fmla="*/ 198225 w 368944"/>
              <a:gd name="connsiteY26" fmla="*/ 11385 h 535710"/>
              <a:gd name="connsiteX27" fmla="*/ 185952 w 368944"/>
              <a:gd name="connsiteY27" fmla="*/ 0 h 535710"/>
              <a:gd name="connsiteX28" fmla="*/ 185952 w 368944"/>
              <a:gd name="connsiteY28" fmla="*/ 0 h 535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8944" h="535710">
                <a:moveTo>
                  <a:pt x="185952" y="5554"/>
                </a:moveTo>
                <a:cubicBezTo>
                  <a:pt x="188006" y="5554"/>
                  <a:pt x="190117" y="8442"/>
                  <a:pt x="193393" y="14106"/>
                </a:cubicBezTo>
                <a:cubicBezTo>
                  <a:pt x="221717" y="63201"/>
                  <a:pt x="253540" y="109130"/>
                  <a:pt x="288417" y="152394"/>
                </a:cubicBezTo>
                <a:cubicBezTo>
                  <a:pt x="309798" y="178940"/>
                  <a:pt x="332958" y="204043"/>
                  <a:pt x="346286" y="237976"/>
                </a:cubicBezTo>
                <a:cubicBezTo>
                  <a:pt x="365669" y="287404"/>
                  <a:pt x="368779" y="337388"/>
                  <a:pt x="354172" y="389315"/>
                </a:cubicBezTo>
                <a:cubicBezTo>
                  <a:pt x="341344" y="434800"/>
                  <a:pt x="317130" y="469733"/>
                  <a:pt x="283142" y="496224"/>
                </a:cubicBezTo>
                <a:cubicBezTo>
                  <a:pt x="253595" y="519272"/>
                  <a:pt x="220662" y="530101"/>
                  <a:pt x="184784" y="530101"/>
                </a:cubicBezTo>
                <a:cubicBezTo>
                  <a:pt x="184674" y="530101"/>
                  <a:pt x="184563" y="530101"/>
                  <a:pt x="184452" y="530101"/>
                </a:cubicBezTo>
                <a:cubicBezTo>
                  <a:pt x="119806" y="528047"/>
                  <a:pt x="68935" y="497168"/>
                  <a:pt x="33501" y="434467"/>
                </a:cubicBezTo>
                <a:cubicBezTo>
                  <a:pt x="11342" y="395257"/>
                  <a:pt x="2513" y="351605"/>
                  <a:pt x="6622" y="305787"/>
                </a:cubicBezTo>
                <a:cubicBezTo>
                  <a:pt x="11175" y="254860"/>
                  <a:pt x="30504" y="211207"/>
                  <a:pt x="62603" y="174609"/>
                </a:cubicBezTo>
                <a:cubicBezTo>
                  <a:pt x="105755" y="125403"/>
                  <a:pt x="145020" y="72198"/>
                  <a:pt x="178732" y="13884"/>
                </a:cubicBezTo>
                <a:cubicBezTo>
                  <a:pt x="181952" y="8275"/>
                  <a:pt x="184007" y="5498"/>
                  <a:pt x="186063" y="5498"/>
                </a:cubicBezTo>
                <a:moveTo>
                  <a:pt x="185952" y="0"/>
                </a:moveTo>
                <a:lnTo>
                  <a:pt x="185952" y="0"/>
                </a:lnTo>
                <a:cubicBezTo>
                  <a:pt x="180675" y="0"/>
                  <a:pt x="177566" y="4610"/>
                  <a:pt x="173788" y="11163"/>
                </a:cubicBezTo>
                <a:cubicBezTo>
                  <a:pt x="141687" y="66700"/>
                  <a:pt x="103923" y="119016"/>
                  <a:pt x="58328" y="170999"/>
                </a:cubicBezTo>
                <a:cubicBezTo>
                  <a:pt x="24839" y="209153"/>
                  <a:pt x="5567" y="254360"/>
                  <a:pt x="1013" y="305343"/>
                </a:cubicBezTo>
                <a:cubicBezTo>
                  <a:pt x="-3263" y="352938"/>
                  <a:pt x="6011" y="397312"/>
                  <a:pt x="28615" y="437243"/>
                </a:cubicBezTo>
                <a:cubicBezTo>
                  <a:pt x="64325" y="500445"/>
                  <a:pt x="116642" y="533545"/>
                  <a:pt x="184230" y="535711"/>
                </a:cubicBezTo>
                <a:lnTo>
                  <a:pt x="184729" y="535711"/>
                </a:lnTo>
                <a:cubicBezTo>
                  <a:pt x="222439" y="535711"/>
                  <a:pt x="256706" y="523937"/>
                  <a:pt x="286529" y="500667"/>
                </a:cubicBezTo>
                <a:cubicBezTo>
                  <a:pt x="322238" y="472787"/>
                  <a:pt x="346787" y="435855"/>
                  <a:pt x="359505" y="390870"/>
                </a:cubicBezTo>
                <a:cubicBezTo>
                  <a:pt x="374333" y="338276"/>
                  <a:pt x="371723" y="287626"/>
                  <a:pt x="351451" y="236033"/>
                </a:cubicBezTo>
                <a:cubicBezTo>
                  <a:pt x="339733" y="206265"/>
                  <a:pt x="320685" y="183050"/>
                  <a:pt x="302190" y="160558"/>
                </a:cubicBezTo>
                <a:cubicBezTo>
                  <a:pt x="299024" y="156726"/>
                  <a:pt x="295858" y="152838"/>
                  <a:pt x="292749" y="148950"/>
                </a:cubicBezTo>
                <a:cubicBezTo>
                  <a:pt x="257372" y="105076"/>
                  <a:pt x="225605" y="58814"/>
                  <a:pt x="198225" y="11385"/>
                </a:cubicBezTo>
                <a:cubicBezTo>
                  <a:pt x="195004" y="5776"/>
                  <a:pt x="191671" y="0"/>
                  <a:pt x="185952" y="0"/>
                </a:cubicBezTo>
                <a:lnTo>
                  <a:pt x="185952" y="0"/>
                </a:lnTo>
                <a:close/>
              </a:path>
            </a:pathLst>
          </a:custGeom>
          <a:solidFill>
            <a:srgbClr val="FFFFFF"/>
          </a:solidFill>
          <a:ln w="0" cap="flat">
            <a:solidFill>
              <a:schemeClr val="bg1"/>
            </a:solidFill>
            <a:prstDash val="solid"/>
            <a:miter/>
          </a:ln>
        </p:spPr>
        <p:txBody>
          <a:bodyPr rtlCol="0" anchor="ctr"/>
          <a:lstStyle/>
          <a:p>
            <a:endParaRPr lang="en-US" sz="1200"/>
          </a:p>
        </p:txBody>
      </p:sp>
      <p:sp>
        <p:nvSpPr>
          <p:cNvPr id="29" name="Freeform: Shape 28">
            <a:extLst>
              <a:ext uri="{FF2B5EF4-FFF2-40B4-BE49-F238E27FC236}">
                <a16:creationId xmlns:a16="http://schemas.microsoft.com/office/drawing/2014/main" id="{C996AD56-644B-D6C9-71C4-846E6CAE650E}"/>
              </a:ext>
            </a:extLst>
          </p:cNvPr>
          <p:cNvSpPr/>
          <p:nvPr/>
        </p:nvSpPr>
        <p:spPr>
          <a:xfrm>
            <a:off x="11210850" y="246662"/>
            <a:ext cx="3702" cy="760265"/>
          </a:xfrm>
          <a:custGeom>
            <a:avLst/>
            <a:gdLst>
              <a:gd name="connsiteX0" fmla="*/ 0 w 5553"/>
              <a:gd name="connsiteY0" fmla="*/ 0 h 1140398"/>
              <a:gd name="connsiteX1" fmla="*/ 0 w 5553"/>
              <a:gd name="connsiteY1" fmla="*/ 1140398 h 1140398"/>
            </a:gdLst>
            <a:ahLst/>
            <a:cxnLst>
              <a:cxn ang="0">
                <a:pos x="connsiteX0" y="connsiteY0"/>
              </a:cxn>
              <a:cxn ang="0">
                <a:pos x="connsiteX1" y="connsiteY1"/>
              </a:cxn>
            </a:cxnLst>
            <a:rect l="l" t="t" r="r" b="b"/>
            <a:pathLst>
              <a:path w="5553" h="1140398">
                <a:moveTo>
                  <a:pt x="0" y="0"/>
                </a:moveTo>
                <a:lnTo>
                  <a:pt x="0" y="1140398"/>
                </a:lnTo>
              </a:path>
            </a:pathLst>
          </a:custGeom>
          <a:ln w="5554" cap="flat">
            <a:solidFill>
              <a:srgbClr val="FFFFFF"/>
            </a:solidFill>
            <a:prstDash val="solid"/>
            <a:miter/>
          </a:ln>
        </p:spPr>
        <p:txBody>
          <a:bodyPr rtlCol="0" anchor="ctr"/>
          <a:lstStyle/>
          <a:p>
            <a:endParaRPr lang="en-US" sz="1200"/>
          </a:p>
        </p:txBody>
      </p:sp>
      <p:sp>
        <p:nvSpPr>
          <p:cNvPr id="30" name="Freeform: Shape 29">
            <a:extLst>
              <a:ext uri="{FF2B5EF4-FFF2-40B4-BE49-F238E27FC236}">
                <a16:creationId xmlns:a16="http://schemas.microsoft.com/office/drawing/2014/main" id="{DE74E73E-42F2-27CE-FB3B-F9CA9BA51747}"/>
              </a:ext>
            </a:extLst>
          </p:cNvPr>
          <p:cNvSpPr/>
          <p:nvPr/>
        </p:nvSpPr>
        <p:spPr>
          <a:xfrm>
            <a:off x="10546332" y="246662"/>
            <a:ext cx="3702" cy="760265"/>
          </a:xfrm>
          <a:custGeom>
            <a:avLst/>
            <a:gdLst>
              <a:gd name="connsiteX0" fmla="*/ 0 w 5553"/>
              <a:gd name="connsiteY0" fmla="*/ 0 h 1140398"/>
              <a:gd name="connsiteX1" fmla="*/ 0 w 5553"/>
              <a:gd name="connsiteY1" fmla="*/ 1140398 h 1140398"/>
            </a:gdLst>
            <a:ahLst/>
            <a:cxnLst>
              <a:cxn ang="0">
                <a:pos x="connsiteX0" y="connsiteY0"/>
              </a:cxn>
              <a:cxn ang="0">
                <a:pos x="connsiteX1" y="connsiteY1"/>
              </a:cxn>
            </a:cxnLst>
            <a:rect l="l" t="t" r="r" b="b"/>
            <a:pathLst>
              <a:path w="5553" h="1140398">
                <a:moveTo>
                  <a:pt x="0" y="0"/>
                </a:moveTo>
                <a:lnTo>
                  <a:pt x="0" y="1140398"/>
                </a:lnTo>
              </a:path>
            </a:pathLst>
          </a:custGeom>
          <a:ln w="5554" cap="flat">
            <a:solidFill>
              <a:srgbClr val="FFFFFF"/>
            </a:solidFill>
            <a:prstDash val="solid"/>
            <a:miter/>
          </a:ln>
        </p:spPr>
        <p:txBody>
          <a:bodyPr rtlCol="0" anchor="ctr"/>
          <a:lstStyle/>
          <a:p>
            <a:endParaRPr lang="en-US" sz="1200"/>
          </a:p>
        </p:txBody>
      </p:sp>
      <p:pic>
        <p:nvPicPr>
          <p:cNvPr id="18" name="Graphic 17">
            <a:extLst>
              <a:ext uri="{FF2B5EF4-FFF2-40B4-BE49-F238E27FC236}">
                <a16:creationId xmlns:a16="http://schemas.microsoft.com/office/drawing/2014/main" id="{558D48C5-8CCC-4A95-61A3-606231C68D2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3850" y="6443307"/>
            <a:ext cx="11544300" cy="251284"/>
          </a:xfrm>
          <a:prstGeom prst="rect">
            <a:avLst/>
          </a:prstGeom>
        </p:spPr>
      </p:pic>
      <p:sp>
        <p:nvSpPr>
          <p:cNvPr id="19" name="Title 26">
            <a:extLst>
              <a:ext uri="{FF2B5EF4-FFF2-40B4-BE49-F238E27FC236}">
                <a16:creationId xmlns:a16="http://schemas.microsoft.com/office/drawing/2014/main" id="{CFF88A14-ECFA-097D-61C2-63E7ED202D3E}"/>
              </a:ext>
            </a:extLst>
          </p:cNvPr>
          <p:cNvSpPr>
            <a:spLocks noGrp="1"/>
          </p:cNvSpPr>
          <p:nvPr>
            <p:ph type="title" hasCustomPrompt="1"/>
          </p:nvPr>
        </p:nvSpPr>
        <p:spPr>
          <a:xfrm>
            <a:off x="450950" y="169333"/>
            <a:ext cx="9260317" cy="795867"/>
          </a:xfrm>
          <a:prstGeom prst="rect">
            <a:avLst/>
          </a:prstGeom>
        </p:spPr>
        <p:txBody>
          <a:bodyPr anchor="ctr"/>
          <a:lstStyle>
            <a:lvl1pPr>
              <a:defRPr sz="2800">
                <a:latin typeface="+mj-lt"/>
              </a:defRPr>
            </a:lvl1pPr>
          </a:lstStyle>
          <a:p>
            <a:r>
              <a:rPr lang="en-US"/>
              <a:t>HEADER</a:t>
            </a:r>
          </a:p>
        </p:txBody>
      </p:sp>
      <p:sp>
        <p:nvSpPr>
          <p:cNvPr id="20" name="Text Placeholder 30">
            <a:extLst>
              <a:ext uri="{FF2B5EF4-FFF2-40B4-BE49-F238E27FC236}">
                <a16:creationId xmlns:a16="http://schemas.microsoft.com/office/drawing/2014/main" id="{FF6043BD-0897-3EB8-3A99-856A6C567D73}"/>
              </a:ext>
            </a:extLst>
          </p:cNvPr>
          <p:cNvSpPr>
            <a:spLocks noGrp="1"/>
          </p:cNvSpPr>
          <p:nvPr>
            <p:ph type="body" sz="quarter" idx="15" hasCustomPrompt="1"/>
          </p:nvPr>
        </p:nvSpPr>
        <p:spPr>
          <a:xfrm>
            <a:off x="450951" y="6443137"/>
            <a:ext cx="10951124" cy="245530"/>
          </a:xfrm>
          <a:prstGeom prst="rect">
            <a:avLst/>
          </a:prstGeom>
        </p:spPr>
        <p:txBody>
          <a:bodyPr/>
          <a:lstStyle>
            <a:lvl1pPr marL="0" indent="0">
              <a:lnSpc>
                <a:spcPct val="90000"/>
              </a:lnSpc>
              <a:spcBef>
                <a:spcPts val="0"/>
              </a:spcBef>
              <a:buNone/>
              <a:defRPr sz="800">
                <a:solidFill>
                  <a:schemeClr val="tx1"/>
                </a:solidFill>
                <a:latin typeface="+mj-lt"/>
              </a:defRPr>
            </a:lvl1pPr>
          </a:lstStyle>
          <a:p>
            <a:pPr lvl="0"/>
            <a:r>
              <a:rPr lang="en-US"/>
              <a:t>Footer</a:t>
            </a:r>
          </a:p>
        </p:txBody>
      </p:sp>
      <p:sp>
        <p:nvSpPr>
          <p:cNvPr id="32" name="Slide Number Placeholder 31">
            <a:extLst>
              <a:ext uri="{FF2B5EF4-FFF2-40B4-BE49-F238E27FC236}">
                <a16:creationId xmlns:a16="http://schemas.microsoft.com/office/drawing/2014/main" id="{9F7324F0-B932-5C9F-1C41-C1E7CAB249B2}"/>
              </a:ext>
            </a:extLst>
          </p:cNvPr>
          <p:cNvSpPr>
            <a:spLocks noGrp="1"/>
          </p:cNvSpPr>
          <p:nvPr>
            <p:ph type="sldNum" sz="quarter" idx="17"/>
          </p:nvPr>
        </p:nvSpPr>
        <p:spPr>
          <a:xfrm>
            <a:off x="11402074" y="6443137"/>
            <a:ext cx="338975" cy="245531"/>
          </a:xfrm>
        </p:spPr>
        <p:txBody>
          <a:bodyPr/>
          <a:lstStyle>
            <a:lvl1pPr>
              <a:defRPr>
                <a:solidFill>
                  <a:srgbClr val="F04031"/>
                </a:solidFill>
              </a:defRPr>
            </a:lvl1pPr>
          </a:lstStyle>
          <a:p>
            <a:fld id="{29DD3287-4B55-464D-812F-F57BE9835491}" type="slidenum">
              <a:rPr lang="en-US" smtClean="0"/>
              <a:pPr/>
              <a:t>‹#›</a:t>
            </a:fld>
            <a:endParaRPr lang="en-US"/>
          </a:p>
        </p:txBody>
      </p:sp>
      <p:sp>
        <p:nvSpPr>
          <p:cNvPr id="33" name="TextBox 32">
            <a:extLst>
              <a:ext uri="{FF2B5EF4-FFF2-40B4-BE49-F238E27FC236}">
                <a16:creationId xmlns:a16="http://schemas.microsoft.com/office/drawing/2014/main" id="{D6F52389-7D5C-DD58-F012-523C85062903}"/>
              </a:ext>
            </a:extLst>
          </p:cNvPr>
          <p:cNvSpPr txBox="1"/>
          <p:nvPr/>
        </p:nvSpPr>
        <p:spPr>
          <a:xfrm>
            <a:off x="3153786" y="6706475"/>
            <a:ext cx="5925574" cy="194990"/>
          </a:xfrm>
          <a:prstGeom prst="rect">
            <a:avLst/>
          </a:prstGeom>
          <a:noFill/>
        </p:spPr>
        <p:txBody>
          <a:bodyPr wrap="square">
            <a:spAutoFit/>
          </a:bodyPr>
          <a:lstStyle/>
          <a:p>
            <a:pPr algn="ctr"/>
            <a:r>
              <a:rPr lang="vi-VN" sz="667" b="0" i="0" u="none" strike="noStrike" baseline="0" err="1">
                <a:solidFill>
                  <a:schemeClr val="bg1">
                    <a:lumMod val="65000"/>
                  </a:schemeClr>
                </a:solidFill>
                <a:latin typeface="Arial" panose="020B0604020202020204" pitchFamily="34" charset="0"/>
              </a:rPr>
              <a:t>Tài</a:t>
            </a:r>
            <a:r>
              <a:rPr lang="vi-VN" sz="667" b="0" i="0" u="none" strike="noStrike" baseline="0">
                <a:solidFill>
                  <a:schemeClr val="bg1">
                    <a:lumMod val="65000"/>
                  </a:schemeClr>
                </a:solidFill>
                <a:latin typeface="Arial" panose="020B0604020202020204" pitchFamily="34" charset="0"/>
              </a:rPr>
              <a:t> liệu này không được chia sẻ hay phân phát dưới bất kỳ hình thức nào, vui lòng không sao chép hoặc chụp màn hình </a:t>
            </a:r>
          </a:p>
        </p:txBody>
      </p:sp>
      <p:sp>
        <p:nvSpPr>
          <p:cNvPr id="3" name="Freeform: Shape 2">
            <a:extLst>
              <a:ext uri="{FF2B5EF4-FFF2-40B4-BE49-F238E27FC236}">
                <a16:creationId xmlns:a16="http://schemas.microsoft.com/office/drawing/2014/main" id="{7D5B0F4A-0000-37CD-B8F9-4DAA98F9EFDD}"/>
              </a:ext>
            </a:extLst>
          </p:cNvPr>
          <p:cNvSpPr/>
          <p:nvPr userDrawn="1"/>
        </p:nvSpPr>
        <p:spPr>
          <a:xfrm>
            <a:off x="10090859" y="455518"/>
            <a:ext cx="246684" cy="373066"/>
          </a:xfrm>
          <a:custGeom>
            <a:avLst/>
            <a:gdLst>
              <a:gd name="connsiteX0" fmla="*/ 130719 w 359144"/>
              <a:gd name="connsiteY0" fmla="*/ 5409 h 521948"/>
              <a:gd name="connsiteX1" fmla="*/ 148731 w 359144"/>
              <a:gd name="connsiteY1" fmla="*/ 6220 h 521948"/>
              <a:gd name="connsiteX2" fmla="*/ 160630 w 359144"/>
              <a:gd name="connsiteY2" fmla="*/ 18985 h 521948"/>
              <a:gd name="connsiteX3" fmla="*/ 161063 w 359144"/>
              <a:gd name="connsiteY3" fmla="*/ 60038 h 521948"/>
              <a:gd name="connsiteX4" fmla="*/ 168419 w 359144"/>
              <a:gd name="connsiteY4" fmla="*/ 72856 h 521948"/>
              <a:gd name="connsiteX5" fmla="*/ 176911 w 359144"/>
              <a:gd name="connsiteY5" fmla="*/ 70477 h 521948"/>
              <a:gd name="connsiteX6" fmla="*/ 185889 w 359144"/>
              <a:gd name="connsiteY6" fmla="*/ 65933 h 521948"/>
              <a:gd name="connsiteX7" fmla="*/ 205090 w 359144"/>
              <a:gd name="connsiteY7" fmla="*/ 35049 h 521948"/>
              <a:gd name="connsiteX8" fmla="*/ 218126 w 359144"/>
              <a:gd name="connsiteY8" fmla="*/ 17957 h 521948"/>
              <a:gd name="connsiteX9" fmla="*/ 226671 w 359144"/>
              <a:gd name="connsiteY9" fmla="*/ 19958 h 521948"/>
              <a:gd name="connsiteX10" fmla="*/ 231539 w 359144"/>
              <a:gd name="connsiteY10" fmla="*/ 25908 h 521948"/>
              <a:gd name="connsiteX11" fmla="*/ 234731 w 359144"/>
              <a:gd name="connsiteY11" fmla="*/ 42946 h 521948"/>
              <a:gd name="connsiteX12" fmla="*/ 237814 w 359144"/>
              <a:gd name="connsiteY12" fmla="*/ 48733 h 521948"/>
              <a:gd name="connsiteX13" fmla="*/ 243439 w 359144"/>
              <a:gd name="connsiteY13" fmla="*/ 44785 h 521948"/>
              <a:gd name="connsiteX14" fmla="*/ 249010 w 359144"/>
              <a:gd name="connsiteY14" fmla="*/ 30343 h 521948"/>
              <a:gd name="connsiteX15" fmla="*/ 259827 w 359144"/>
              <a:gd name="connsiteY15" fmla="*/ 19580 h 521948"/>
              <a:gd name="connsiteX16" fmla="*/ 261666 w 359144"/>
              <a:gd name="connsiteY16" fmla="*/ 19742 h 521948"/>
              <a:gd name="connsiteX17" fmla="*/ 274377 w 359144"/>
              <a:gd name="connsiteY17" fmla="*/ 33372 h 521948"/>
              <a:gd name="connsiteX18" fmla="*/ 280489 w 359144"/>
              <a:gd name="connsiteY18" fmla="*/ 47651 h 521948"/>
              <a:gd name="connsiteX19" fmla="*/ 281625 w 359144"/>
              <a:gd name="connsiteY19" fmla="*/ 61444 h 521948"/>
              <a:gd name="connsiteX20" fmla="*/ 280273 w 359144"/>
              <a:gd name="connsiteY20" fmla="*/ 85459 h 521948"/>
              <a:gd name="connsiteX21" fmla="*/ 286276 w 359144"/>
              <a:gd name="connsiteY21" fmla="*/ 104390 h 521948"/>
              <a:gd name="connsiteX22" fmla="*/ 292442 w 359144"/>
              <a:gd name="connsiteY22" fmla="*/ 110718 h 521948"/>
              <a:gd name="connsiteX23" fmla="*/ 319595 w 359144"/>
              <a:gd name="connsiteY23" fmla="*/ 114883 h 521948"/>
              <a:gd name="connsiteX24" fmla="*/ 330683 w 359144"/>
              <a:gd name="connsiteY24" fmla="*/ 125646 h 521948"/>
              <a:gd name="connsiteX25" fmla="*/ 330520 w 359144"/>
              <a:gd name="connsiteY25" fmla="*/ 151176 h 521948"/>
              <a:gd name="connsiteX26" fmla="*/ 321974 w 359144"/>
              <a:gd name="connsiteY26" fmla="*/ 160046 h 521948"/>
              <a:gd name="connsiteX27" fmla="*/ 318567 w 359144"/>
              <a:gd name="connsiteY27" fmla="*/ 159722 h 521948"/>
              <a:gd name="connsiteX28" fmla="*/ 287466 w 359144"/>
              <a:gd name="connsiteY28" fmla="*/ 155016 h 521948"/>
              <a:gd name="connsiteX29" fmla="*/ 285790 w 359144"/>
              <a:gd name="connsiteY29" fmla="*/ 158045 h 521948"/>
              <a:gd name="connsiteX30" fmla="*/ 307966 w 359144"/>
              <a:gd name="connsiteY30" fmla="*/ 189686 h 521948"/>
              <a:gd name="connsiteX31" fmla="*/ 353562 w 359144"/>
              <a:gd name="connsiteY31" fmla="*/ 305597 h 521948"/>
              <a:gd name="connsiteX32" fmla="*/ 334198 w 359144"/>
              <a:gd name="connsiteY32" fmla="*/ 385971 h 521948"/>
              <a:gd name="connsiteX33" fmla="*/ 279732 w 359144"/>
              <a:gd name="connsiteY33" fmla="*/ 475379 h 521948"/>
              <a:gd name="connsiteX34" fmla="*/ 207362 w 359144"/>
              <a:gd name="connsiteY34" fmla="*/ 516323 h 521948"/>
              <a:gd name="connsiteX35" fmla="*/ 202873 w 359144"/>
              <a:gd name="connsiteY35" fmla="*/ 516431 h 521948"/>
              <a:gd name="connsiteX36" fmla="*/ 136940 w 359144"/>
              <a:gd name="connsiteY36" fmla="*/ 498637 h 521948"/>
              <a:gd name="connsiteX37" fmla="*/ 42718 w 359144"/>
              <a:gd name="connsiteY37" fmla="*/ 406146 h 521948"/>
              <a:gd name="connsiteX38" fmla="*/ 8210 w 359144"/>
              <a:gd name="connsiteY38" fmla="*/ 278823 h 521948"/>
              <a:gd name="connsiteX39" fmla="*/ 35795 w 359144"/>
              <a:gd name="connsiteY39" fmla="*/ 169349 h 521948"/>
              <a:gd name="connsiteX40" fmla="*/ 36174 w 359144"/>
              <a:gd name="connsiteY40" fmla="*/ 162805 h 521948"/>
              <a:gd name="connsiteX41" fmla="*/ 29954 w 359144"/>
              <a:gd name="connsiteY41" fmla="*/ 160533 h 521948"/>
              <a:gd name="connsiteX42" fmla="*/ 27141 w 359144"/>
              <a:gd name="connsiteY42" fmla="*/ 160479 h 521948"/>
              <a:gd name="connsiteX43" fmla="*/ 18054 w 359144"/>
              <a:gd name="connsiteY43" fmla="*/ 161182 h 521948"/>
              <a:gd name="connsiteX44" fmla="*/ 14376 w 359144"/>
              <a:gd name="connsiteY44" fmla="*/ 161507 h 521948"/>
              <a:gd name="connsiteX45" fmla="*/ 5722 w 359144"/>
              <a:gd name="connsiteY45" fmla="*/ 153988 h 521948"/>
              <a:gd name="connsiteX46" fmla="*/ 14593 w 359144"/>
              <a:gd name="connsiteY46" fmla="*/ 137600 h 521948"/>
              <a:gd name="connsiteX47" fmla="*/ 23842 w 359144"/>
              <a:gd name="connsiteY47" fmla="*/ 135166 h 521948"/>
              <a:gd name="connsiteX48" fmla="*/ 21083 w 359144"/>
              <a:gd name="connsiteY48" fmla="*/ 133435 h 521948"/>
              <a:gd name="connsiteX49" fmla="*/ 24437 w 359144"/>
              <a:gd name="connsiteY49" fmla="*/ 118020 h 521948"/>
              <a:gd name="connsiteX50" fmla="*/ 30548 w 359144"/>
              <a:gd name="connsiteY50" fmla="*/ 114558 h 521948"/>
              <a:gd name="connsiteX51" fmla="*/ 40933 w 359144"/>
              <a:gd name="connsiteY51" fmla="*/ 117966 h 521948"/>
              <a:gd name="connsiteX52" fmla="*/ 62731 w 359144"/>
              <a:gd name="connsiteY52" fmla="*/ 125051 h 521948"/>
              <a:gd name="connsiteX53" fmla="*/ 64786 w 359144"/>
              <a:gd name="connsiteY53" fmla="*/ 125322 h 521948"/>
              <a:gd name="connsiteX54" fmla="*/ 68951 w 359144"/>
              <a:gd name="connsiteY54" fmla="*/ 124348 h 521948"/>
              <a:gd name="connsiteX55" fmla="*/ 100268 w 359144"/>
              <a:gd name="connsiteY55" fmla="*/ 85783 h 521948"/>
              <a:gd name="connsiteX56" fmla="*/ 95292 w 359144"/>
              <a:gd name="connsiteY56" fmla="*/ 78698 h 521948"/>
              <a:gd name="connsiteX57" fmla="*/ 69059 w 359144"/>
              <a:gd name="connsiteY57" fmla="*/ 67502 h 521948"/>
              <a:gd name="connsiteX58" fmla="*/ 60730 w 359144"/>
              <a:gd name="connsiteY58" fmla="*/ 47219 h 521948"/>
              <a:gd name="connsiteX59" fmla="*/ 69221 w 359144"/>
              <a:gd name="connsiteY59" fmla="*/ 40241 h 521948"/>
              <a:gd name="connsiteX60" fmla="*/ 74522 w 359144"/>
              <a:gd name="connsiteY60" fmla="*/ 40674 h 521948"/>
              <a:gd name="connsiteX61" fmla="*/ 100755 w 359144"/>
              <a:gd name="connsiteY61" fmla="*/ 45001 h 521948"/>
              <a:gd name="connsiteX62" fmla="*/ 105298 w 359144"/>
              <a:gd name="connsiteY62" fmla="*/ 45488 h 521948"/>
              <a:gd name="connsiteX63" fmla="*/ 114872 w 359144"/>
              <a:gd name="connsiteY63" fmla="*/ 34562 h 521948"/>
              <a:gd name="connsiteX64" fmla="*/ 114601 w 359144"/>
              <a:gd name="connsiteY64" fmla="*/ 17254 h 521948"/>
              <a:gd name="connsiteX65" fmla="*/ 123850 w 359144"/>
              <a:gd name="connsiteY65" fmla="*/ 5679 h 521948"/>
              <a:gd name="connsiteX66" fmla="*/ 130557 w 359144"/>
              <a:gd name="connsiteY66" fmla="*/ 5517 h 521948"/>
              <a:gd name="connsiteX67" fmla="*/ 130719 w 359144"/>
              <a:gd name="connsiteY67" fmla="*/ 0 h 521948"/>
              <a:gd name="connsiteX68" fmla="*/ 123742 w 359144"/>
              <a:gd name="connsiteY68" fmla="*/ 162 h 521948"/>
              <a:gd name="connsiteX69" fmla="*/ 112113 w 359144"/>
              <a:gd name="connsiteY69" fmla="*/ 5247 h 521948"/>
              <a:gd name="connsiteX70" fmla="*/ 109409 w 359144"/>
              <a:gd name="connsiteY70" fmla="*/ 18011 h 521948"/>
              <a:gd name="connsiteX71" fmla="*/ 109625 w 359144"/>
              <a:gd name="connsiteY71" fmla="*/ 34129 h 521948"/>
              <a:gd name="connsiteX72" fmla="*/ 105460 w 359144"/>
              <a:gd name="connsiteY72" fmla="*/ 40079 h 521948"/>
              <a:gd name="connsiteX73" fmla="*/ 101891 w 359144"/>
              <a:gd name="connsiteY73" fmla="*/ 39701 h 521948"/>
              <a:gd name="connsiteX74" fmla="*/ 99348 w 359144"/>
              <a:gd name="connsiteY74" fmla="*/ 39214 h 521948"/>
              <a:gd name="connsiteX75" fmla="*/ 75279 w 359144"/>
              <a:gd name="connsiteY75" fmla="*/ 35319 h 521948"/>
              <a:gd name="connsiteX76" fmla="*/ 74306 w 359144"/>
              <a:gd name="connsiteY76" fmla="*/ 35211 h 521948"/>
              <a:gd name="connsiteX77" fmla="*/ 69384 w 359144"/>
              <a:gd name="connsiteY77" fmla="*/ 34833 h 521948"/>
              <a:gd name="connsiteX78" fmla="*/ 55591 w 359144"/>
              <a:gd name="connsiteY78" fmla="*/ 46083 h 521948"/>
              <a:gd name="connsiteX79" fmla="*/ 67220 w 359144"/>
              <a:gd name="connsiteY79" fmla="*/ 72532 h 521948"/>
              <a:gd name="connsiteX80" fmla="*/ 68248 w 359144"/>
              <a:gd name="connsiteY80" fmla="*/ 72911 h 521948"/>
              <a:gd name="connsiteX81" fmla="*/ 93074 w 359144"/>
              <a:gd name="connsiteY81" fmla="*/ 83512 h 521948"/>
              <a:gd name="connsiteX82" fmla="*/ 94913 w 359144"/>
              <a:gd name="connsiteY82" fmla="*/ 85513 h 521948"/>
              <a:gd name="connsiteX83" fmla="*/ 66463 w 359144"/>
              <a:gd name="connsiteY83" fmla="*/ 119588 h 521948"/>
              <a:gd name="connsiteX84" fmla="*/ 64948 w 359144"/>
              <a:gd name="connsiteY84" fmla="*/ 119859 h 521948"/>
              <a:gd name="connsiteX85" fmla="*/ 64353 w 359144"/>
              <a:gd name="connsiteY85" fmla="*/ 119805 h 521948"/>
              <a:gd name="connsiteX86" fmla="*/ 43205 w 359144"/>
              <a:gd name="connsiteY86" fmla="*/ 112990 h 521948"/>
              <a:gd name="connsiteX87" fmla="*/ 41204 w 359144"/>
              <a:gd name="connsiteY87" fmla="*/ 112124 h 521948"/>
              <a:gd name="connsiteX88" fmla="*/ 30711 w 359144"/>
              <a:gd name="connsiteY88" fmla="*/ 109149 h 521948"/>
              <a:gd name="connsiteX89" fmla="*/ 20164 w 359144"/>
              <a:gd name="connsiteY89" fmla="*/ 114937 h 521948"/>
              <a:gd name="connsiteX90" fmla="*/ 16486 w 359144"/>
              <a:gd name="connsiteY90" fmla="*/ 127918 h 521948"/>
              <a:gd name="connsiteX91" fmla="*/ 16053 w 359144"/>
              <a:gd name="connsiteY91" fmla="*/ 131704 h 521948"/>
              <a:gd name="connsiteX92" fmla="*/ 13348 w 359144"/>
              <a:gd name="connsiteY92" fmla="*/ 132407 h 521948"/>
              <a:gd name="connsiteX93" fmla="*/ 530 w 359144"/>
              <a:gd name="connsiteY93" fmla="*/ 154962 h 521948"/>
              <a:gd name="connsiteX94" fmla="*/ 14484 w 359144"/>
              <a:gd name="connsiteY94" fmla="*/ 166969 h 521948"/>
              <a:gd name="connsiteX95" fmla="*/ 19028 w 359144"/>
              <a:gd name="connsiteY95" fmla="*/ 166591 h 521948"/>
              <a:gd name="connsiteX96" fmla="*/ 27303 w 359144"/>
              <a:gd name="connsiteY96" fmla="*/ 165996 h 521948"/>
              <a:gd name="connsiteX97" fmla="*/ 29845 w 359144"/>
              <a:gd name="connsiteY97" fmla="*/ 166050 h 521948"/>
              <a:gd name="connsiteX98" fmla="*/ 31414 w 359144"/>
              <a:gd name="connsiteY98" fmla="*/ 166266 h 521948"/>
              <a:gd name="connsiteX99" fmla="*/ 31252 w 359144"/>
              <a:gd name="connsiteY99" fmla="*/ 166699 h 521948"/>
              <a:gd name="connsiteX100" fmla="*/ 2910 w 359144"/>
              <a:gd name="connsiteY100" fmla="*/ 278877 h 521948"/>
              <a:gd name="connsiteX101" fmla="*/ 38175 w 359144"/>
              <a:gd name="connsiteY101" fmla="*/ 409013 h 521948"/>
              <a:gd name="connsiteX102" fmla="*/ 134506 w 359144"/>
              <a:gd name="connsiteY102" fmla="*/ 503559 h 521948"/>
              <a:gd name="connsiteX103" fmla="*/ 202981 w 359144"/>
              <a:gd name="connsiteY103" fmla="*/ 521948 h 521948"/>
              <a:gd name="connsiteX104" fmla="*/ 207632 w 359144"/>
              <a:gd name="connsiteY104" fmla="*/ 521840 h 521948"/>
              <a:gd name="connsiteX105" fmla="*/ 283788 w 359144"/>
              <a:gd name="connsiteY105" fmla="*/ 479165 h 521948"/>
              <a:gd name="connsiteX106" fmla="*/ 339337 w 359144"/>
              <a:gd name="connsiteY106" fmla="*/ 388027 h 521948"/>
              <a:gd name="connsiteX107" fmla="*/ 340364 w 359144"/>
              <a:gd name="connsiteY107" fmla="*/ 385322 h 521948"/>
              <a:gd name="connsiteX108" fmla="*/ 359079 w 359144"/>
              <a:gd name="connsiteY108" fmla="*/ 305543 h 521948"/>
              <a:gd name="connsiteX109" fmla="*/ 312617 w 359144"/>
              <a:gd name="connsiteY109" fmla="*/ 186766 h 521948"/>
              <a:gd name="connsiteX110" fmla="*/ 297527 w 359144"/>
              <a:gd name="connsiteY110" fmla="*/ 165130 h 521948"/>
              <a:gd name="connsiteX111" fmla="*/ 295093 w 359144"/>
              <a:gd name="connsiteY111" fmla="*/ 161723 h 521948"/>
              <a:gd name="connsiteX112" fmla="*/ 296283 w 359144"/>
              <a:gd name="connsiteY112" fmla="*/ 161885 h 521948"/>
              <a:gd name="connsiteX113" fmla="*/ 317810 w 359144"/>
              <a:gd name="connsiteY113" fmla="*/ 165185 h 521948"/>
              <a:gd name="connsiteX114" fmla="*/ 322137 w 359144"/>
              <a:gd name="connsiteY114" fmla="*/ 165563 h 521948"/>
              <a:gd name="connsiteX115" fmla="*/ 336091 w 359144"/>
              <a:gd name="connsiteY115" fmla="*/ 151500 h 521948"/>
              <a:gd name="connsiteX116" fmla="*/ 336254 w 359144"/>
              <a:gd name="connsiteY116" fmla="*/ 125646 h 521948"/>
              <a:gd name="connsiteX117" fmla="*/ 320244 w 359144"/>
              <a:gd name="connsiteY117" fmla="*/ 109582 h 521948"/>
              <a:gd name="connsiteX118" fmla="*/ 293741 w 359144"/>
              <a:gd name="connsiteY118" fmla="*/ 105526 h 521948"/>
              <a:gd name="connsiteX119" fmla="*/ 291415 w 359144"/>
              <a:gd name="connsiteY119" fmla="*/ 102443 h 521948"/>
              <a:gd name="connsiteX120" fmla="*/ 289305 w 359144"/>
              <a:gd name="connsiteY120" fmla="*/ 95141 h 521948"/>
              <a:gd name="connsiteX121" fmla="*/ 285086 w 359144"/>
              <a:gd name="connsiteY121" fmla="*/ 82917 h 521948"/>
              <a:gd name="connsiteX122" fmla="*/ 285790 w 359144"/>
              <a:gd name="connsiteY122" fmla="*/ 65122 h 521948"/>
              <a:gd name="connsiteX123" fmla="*/ 289792 w 359144"/>
              <a:gd name="connsiteY123" fmla="*/ 53817 h 521948"/>
              <a:gd name="connsiteX124" fmla="*/ 283951 w 359144"/>
              <a:gd name="connsiteY124" fmla="*/ 43541 h 521948"/>
              <a:gd name="connsiteX125" fmla="*/ 279840 w 359144"/>
              <a:gd name="connsiteY125" fmla="*/ 33372 h 521948"/>
              <a:gd name="connsiteX126" fmla="*/ 262478 w 359144"/>
              <a:gd name="connsiteY126" fmla="*/ 14496 h 521948"/>
              <a:gd name="connsiteX127" fmla="*/ 259827 w 359144"/>
              <a:gd name="connsiteY127" fmla="*/ 14279 h 521948"/>
              <a:gd name="connsiteX128" fmla="*/ 243763 w 359144"/>
              <a:gd name="connsiteY128" fmla="*/ 29099 h 521948"/>
              <a:gd name="connsiteX129" fmla="*/ 239653 w 359144"/>
              <a:gd name="connsiteY129" fmla="*/ 40296 h 521948"/>
              <a:gd name="connsiteX130" fmla="*/ 238733 w 359144"/>
              <a:gd name="connsiteY130" fmla="*/ 34887 h 521948"/>
              <a:gd name="connsiteX131" fmla="*/ 236732 w 359144"/>
              <a:gd name="connsiteY131" fmla="*/ 24664 h 521948"/>
              <a:gd name="connsiteX132" fmla="*/ 228835 w 359144"/>
              <a:gd name="connsiteY132" fmla="*/ 15199 h 521948"/>
              <a:gd name="connsiteX133" fmla="*/ 218071 w 359144"/>
              <a:gd name="connsiteY133" fmla="*/ 12711 h 521948"/>
              <a:gd name="connsiteX134" fmla="*/ 204928 w 359144"/>
              <a:gd name="connsiteY134" fmla="*/ 18228 h 521948"/>
              <a:gd name="connsiteX135" fmla="*/ 199627 w 359144"/>
              <a:gd name="connsiteY135" fmla="*/ 35590 h 521948"/>
              <a:gd name="connsiteX136" fmla="*/ 199790 w 359144"/>
              <a:gd name="connsiteY136" fmla="*/ 37970 h 521948"/>
              <a:gd name="connsiteX137" fmla="*/ 184429 w 359144"/>
              <a:gd name="connsiteY137" fmla="*/ 60903 h 521948"/>
              <a:gd name="connsiteX138" fmla="*/ 177397 w 359144"/>
              <a:gd name="connsiteY138" fmla="*/ 64202 h 521948"/>
              <a:gd name="connsiteX139" fmla="*/ 174531 w 359144"/>
              <a:gd name="connsiteY139" fmla="*/ 65825 h 521948"/>
              <a:gd name="connsiteX140" fmla="*/ 168365 w 359144"/>
              <a:gd name="connsiteY140" fmla="*/ 67718 h 521948"/>
              <a:gd name="connsiteX141" fmla="*/ 167661 w 359144"/>
              <a:gd name="connsiteY141" fmla="*/ 67610 h 521948"/>
              <a:gd name="connsiteX142" fmla="*/ 166417 w 359144"/>
              <a:gd name="connsiteY142" fmla="*/ 60362 h 521948"/>
              <a:gd name="connsiteX143" fmla="*/ 165985 w 359144"/>
              <a:gd name="connsiteY143" fmla="*/ 19093 h 521948"/>
              <a:gd name="connsiteX144" fmla="*/ 149109 w 359144"/>
              <a:gd name="connsiteY144" fmla="*/ 1082 h 521948"/>
              <a:gd name="connsiteX145" fmla="*/ 130665 w 359144"/>
              <a:gd name="connsiteY145" fmla="*/ 216 h 521948"/>
              <a:gd name="connsiteX146" fmla="*/ 130665 w 359144"/>
              <a:gd name="connsiteY146" fmla="*/ 216 h 521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359144" h="521948">
                <a:moveTo>
                  <a:pt x="130719" y="5409"/>
                </a:moveTo>
                <a:cubicBezTo>
                  <a:pt x="136723" y="5409"/>
                  <a:pt x="142727" y="5733"/>
                  <a:pt x="148731" y="6220"/>
                </a:cubicBezTo>
                <a:cubicBezTo>
                  <a:pt x="156249" y="6815"/>
                  <a:pt x="160414" y="11629"/>
                  <a:pt x="160630" y="18985"/>
                </a:cubicBezTo>
                <a:cubicBezTo>
                  <a:pt x="161009" y="32669"/>
                  <a:pt x="161117" y="46353"/>
                  <a:pt x="161063" y="60038"/>
                </a:cubicBezTo>
                <a:cubicBezTo>
                  <a:pt x="161063" y="68638"/>
                  <a:pt x="163280" y="72856"/>
                  <a:pt x="168419" y="72856"/>
                </a:cubicBezTo>
                <a:cubicBezTo>
                  <a:pt x="170690" y="72856"/>
                  <a:pt x="173503" y="72045"/>
                  <a:pt x="176911" y="70477"/>
                </a:cubicBezTo>
                <a:cubicBezTo>
                  <a:pt x="179939" y="69070"/>
                  <a:pt x="182752" y="66799"/>
                  <a:pt x="185889" y="65933"/>
                </a:cubicBezTo>
                <a:cubicBezTo>
                  <a:pt x="207849" y="60146"/>
                  <a:pt x="206388" y="53709"/>
                  <a:pt x="205090" y="35049"/>
                </a:cubicBezTo>
                <a:cubicBezTo>
                  <a:pt x="204387" y="24610"/>
                  <a:pt x="209796" y="17957"/>
                  <a:pt x="218126" y="17957"/>
                </a:cubicBezTo>
                <a:cubicBezTo>
                  <a:pt x="220722" y="17957"/>
                  <a:pt x="223588" y="18606"/>
                  <a:pt x="226671" y="19958"/>
                </a:cubicBezTo>
                <a:cubicBezTo>
                  <a:pt x="228835" y="20932"/>
                  <a:pt x="230890" y="23636"/>
                  <a:pt x="231539" y="25908"/>
                </a:cubicBezTo>
                <a:cubicBezTo>
                  <a:pt x="233054" y="31479"/>
                  <a:pt x="233487" y="37321"/>
                  <a:pt x="234731" y="42946"/>
                </a:cubicBezTo>
                <a:cubicBezTo>
                  <a:pt x="235217" y="45001"/>
                  <a:pt x="236786" y="46786"/>
                  <a:pt x="237814" y="48733"/>
                </a:cubicBezTo>
                <a:cubicBezTo>
                  <a:pt x="239761" y="47435"/>
                  <a:pt x="242519" y="46570"/>
                  <a:pt x="243439" y="44785"/>
                </a:cubicBezTo>
                <a:cubicBezTo>
                  <a:pt x="245765" y="40187"/>
                  <a:pt x="247658" y="35319"/>
                  <a:pt x="249010" y="30343"/>
                </a:cubicBezTo>
                <a:cubicBezTo>
                  <a:pt x="250632" y="24177"/>
                  <a:pt x="253878" y="19580"/>
                  <a:pt x="259827" y="19580"/>
                </a:cubicBezTo>
                <a:cubicBezTo>
                  <a:pt x="260422" y="19580"/>
                  <a:pt x="261017" y="19580"/>
                  <a:pt x="261666" y="19742"/>
                </a:cubicBezTo>
                <a:cubicBezTo>
                  <a:pt x="268806" y="20770"/>
                  <a:pt x="274215" y="25854"/>
                  <a:pt x="274377" y="33372"/>
                </a:cubicBezTo>
                <a:cubicBezTo>
                  <a:pt x="274485" y="39322"/>
                  <a:pt x="275675" y="43757"/>
                  <a:pt x="280489" y="47651"/>
                </a:cubicBezTo>
                <a:cubicBezTo>
                  <a:pt x="285195" y="51438"/>
                  <a:pt x="285681" y="56792"/>
                  <a:pt x="281625" y="61444"/>
                </a:cubicBezTo>
                <a:cubicBezTo>
                  <a:pt x="274756" y="69287"/>
                  <a:pt x="275405" y="76697"/>
                  <a:pt x="280273" y="85459"/>
                </a:cubicBezTo>
                <a:cubicBezTo>
                  <a:pt x="283410" y="91084"/>
                  <a:pt x="283842" y="98224"/>
                  <a:pt x="286276" y="104390"/>
                </a:cubicBezTo>
                <a:cubicBezTo>
                  <a:pt x="287304" y="106986"/>
                  <a:pt x="290008" y="110177"/>
                  <a:pt x="292442" y="110718"/>
                </a:cubicBezTo>
                <a:cubicBezTo>
                  <a:pt x="301367" y="112665"/>
                  <a:pt x="310454" y="114017"/>
                  <a:pt x="319595" y="114883"/>
                </a:cubicBezTo>
                <a:cubicBezTo>
                  <a:pt x="326626" y="115532"/>
                  <a:pt x="330520" y="118723"/>
                  <a:pt x="330683" y="125646"/>
                </a:cubicBezTo>
                <a:cubicBezTo>
                  <a:pt x="330899" y="134138"/>
                  <a:pt x="330899" y="142630"/>
                  <a:pt x="330520" y="151176"/>
                </a:cubicBezTo>
                <a:cubicBezTo>
                  <a:pt x="330250" y="157450"/>
                  <a:pt x="327113" y="160046"/>
                  <a:pt x="321974" y="160046"/>
                </a:cubicBezTo>
                <a:cubicBezTo>
                  <a:pt x="320893" y="160046"/>
                  <a:pt x="319757" y="159938"/>
                  <a:pt x="318567" y="159722"/>
                </a:cubicBezTo>
                <a:cubicBezTo>
                  <a:pt x="308236" y="157937"/>
                  <a:pt x="297851" y="156530"/>
                  <a:pt x="287466" y="155016"/>
                </a:cubicBezTo>
                <a:cubicBezTo>
                  <a:pt x="286925" y="156044"/>
                  <a:pt x="286330" y="157017"/>
                  <a:pt x="285790" y="158045"/>
                </a:cubicBezTo>
                <a:cubicBezTo>
                  <a:pt x="293200" y="168592"/>
                  <a:pt x="300826" y="178977"/>
                  <a:pt x="307966" y="189686"/>
                </a:cubicBezTo>
                <a:cubicBezTo>
                  <a:pt x="331710" y="225006"/>
                  <a:pt x="352047" y="261731"/>
                  <a:pt x="353562" y="305597"/>
                </a:cubicBezTo>
                <a:cubicBezTo>
                  <a:pt x="354535" y="334047"/>
                  <a:pt x="344151" y="360009"/>
                  <a:pt x="334198" y="385971"/>
                </a:cubicBezTo>
                <a:cubicBezTo>
                  <a:pt x="321542" y="419019"/>
                  <a:pt x="303639" y="449254"/>
                  <a:pt x="279732" y="475379"/>
                </a:cubicBezTo>
                <a:cubicBezTo>
                  <a:pt x="260314" y="496581"/>
                  <a:pt x="238409" y="515133"/>
                  <a:pt x="207362" y="516323"/>
                </a:cubicBezTo>
                <a:cubicBezTo>
                  <a:pt x="205848" y="516377"/>
                  <a:pt x="204387" y="516431"/>
                  <a:pt x="202873" y="516431"/>
                </a:cubicBezTo>
                <a:cubicBezTo>
                  <a:pt x="179507" y="516431"/>
                  <a:pt x="157763" y="509779"/>
                  <a:pt x="136940" y="498637"/>
                </a:cubicBezTo>
                <a:cubicBezTo>
                  <a:pt x="96319" y="477001"/>
                  <a:pt x="65868" y="445468"/>
                  <a:pt x="42718" y="406146"/>
                </a:cubicBezTo>
                <a:cubicBezTo>
                  <a:pt x="19569" y="366716"/>
                  <a:pt x="7777" y="324257"/>
                  <a:pt x="8210" y="278823"/>
                </a:cubicBezTo>
                <a:cubicBezTo>
                  <a:pt x="8589" y="240367"/>
                  <a:pt x="15350" y="203046"/>
                  <a:pt x="35795" y="169349"/>
                </a:cubicBezTo>
                <a:cubicBezTo>
                  <a:pt x="36823" y="167618"/>
                  <a:pt x="37147" y="164319"/>
                  <a:pt x="36174" y="162805"/>
                </a:cubicBezTo>
                <a:cubicBezTo>
                  <a:pt x="35146" y="161290"/>
                  <a:pt x="32117" y="160641"/>
                  <a:pt x="29954" y="160533"/>
                </a:cubicBezTo>
                <a:cubicBezTo>
                  <a:pt x="29034" y="160533"/>
                  <a:pt x="28115" y="160479"/>
                  <a:pt x="27141" y="160479"/>
                </a:cubicBezTo>
                <a:cubicBezTo>
                  <a:pt x="24112" y="160479"/>
                  <a:pt x="21029" y="160695"/>
                  <a:pt x="18054" y="161182"/>
                </a:cubicBezTo>
                <a:cubicBezTo>
                  <a:pt x="16756" y="161398"/>
                  <a:pt x="15512" y="161507"/>
                  <a:pt x="14376" y="161507"/>
                </a:cubicBezTo>
                <a:cubicBezTo>
                  <a:pt x="9941" y="161507"/>
                  <a:pt x="6750" y="159722"/>
                  <a:pt x="5722" y="153988"/>
                </a:cubicBezTo>
                <a:cubicBezTo>
                  <a:pt x="4099" y="144902"/>
                  <a:pt x="6912" y="139655"/>
                  <a:pt x="14593" y="137600"/>
                </a:cubicBezTo>
                <a:cubicBezTo>
                  <a:pt x="17676" y="136788"/>
                  <a:pt x="20759" y="135977"/>
                  <a:pt x="23842" y="135166"/>
                </a:cubicBezTo>
                <a:cubicBezTo>
                  <a:pt x="22922" y="134571"/>
                  <a:pt x="22003" y="134030"/>
                  <a:pt x="21083" y="133435"/>
                </a:cubicBezTo>
                <a:cubicBezTo>
                  <a:pt x="22111" y="128188"/>
                  <a:pt x="21678" y="121968"/>
                  <a:pt x="24437" y="118020"/>
                </a:cubicBezTo>
                <a:cubicBezTo>
                  <a:pt x="26221" y="115478"/>
                  <a:pt x="28331" y="114558"/>
                  <a:pt x="30548" y="114558"/>
                </a:cubicBezTo>
                <a:cubicBezTo>
                  <a:pt x="33848" y="114558"/>
                  <a:pt x="37472" y="116505"/>
                  <a:pt x="40933" y="117966"/>
                </a:cubicBezTo>
                <a:cubicBezTo>
                  <a:pt x="47965" y="120886"/>
                  <a:pt x="55375" y="122996"/>
                  <a:pt x="62731" y="125051"/>
                </a:cubicBezTo>
                <a:cubicBezTo>
                  <a:pt x="63326" y="125214"/>
                  <a:pt x="64029" y="125322"/>
                  <a:pt x="64786" y="125322"/>
                </a:cubicBezTo>
                <a:cubicBezTo>
                  <a:pt x="66247" y="125322"/>
                  <a:pt x="67815" y="124997"/>
                  <a:pt x="68951" y="124348"/>
                </a:cubicBezTo>
                <a:cubicBezTo>
                  <a:pt x="84474" y="115640"/>
                  <a:pt x="95724" y="103200"/>
                  <a:pt x="100268" y="85783"/>
                </a:cubicBezTo>
                <a:cubicBezTo>
                  <a:pt x="100755" y="83890"/>
                  <a:pt x="97618" y="79834"/>
                  <a:pt x="95292" y="78698"/>
                </a:cubicBezTo>
                <a:cubicBezTo>
                  <a:pt x="86746" y="74533"/>
                  <a:pt x="77930" y="71017"/>
                  <a:pt x="69059" y="67502"/>
                </a:cubicBezTo>
                <a:cubicBezTo>
                  <a:pt x="60513" y="64094"/>
                  <a:pt x="58296" y="58577"/>
                  <a:pt x="60730" y="47219"/>
                </a:cubicBezTo>
                <a:cubicBezTo>
                  <a:pt x="61974" y="41485"/>
                  <a:pt x="65435" y="40241"/>
                  <a:pt x="69221" y="40241"/>
                </a:cubicBezTo>
                <a:cubicBezTo>
                  <a:pt x="70952" y="40241"/>
                  <a:pt x="72791" y="40512"/>
                  <a:pt x="74522" y="40674"/>
                </a:cubicBezTo>
                <a:cubicBezTo>
                  <a:pt x="83338" y="41648"/>
                  <a:pt x="92046" y="43379"/>
                  <a:pt x="100755" y="45001"/>
                </a:cubicBezTo>
                <a:cubicBezTo>
                  <a:pt x="102431" y="45326"/>
                  <a:pt x="103946" y="45488"/>
                  <a:pt x="105298" y="45488"/>
                </a:cubicBezTo>
                <a:cubicBezTo>
                  <a:pt x="111356" y="45488"/>
                  <a:pt x="114331" y="42189"/>
                  <a:pt x="114872" y="34562"/>
                </a:cubicBezTo>
                <a:cubicBezTo>
                  <a:pt x="115304" y="28829"/>
                  <a:pt x="115467" y="22879"/>
                  <a:pt x="114601" y="17254"/>
                </a:cubicBezTo>
                <a:cubicBezTo>
                  <a:pt x="113411" y="9519"/>
                  <a:pt x="117035" y="5950"/>
                  <a:pt x="123850" y="5679"/>
                </a:cubicBezTo>
                <a:cubicBezTo>
                  <a:pt x="126068" y="5571"/>
                  <a:pt x="128340" y="5517"/>
                  <a:pt x="130557" y="5517"/>
                </a:cubicBezTo>
                <a:moveTo>
                  <a:pt x="130719" y="0"/>
                </a:moveTo>
                <a:cubicBezTo>
                  <a:pt x="128394" y="0"/>
                  <a:pt x="126068" y="0"/>
                  <a:pt x="123742" y="162"/>
                </a:cubicBezTo>
                <a:cubicBezTo>
                  <a:pt x="118604" y="379"/>
                  <a:pt x="114655" y="2109"/>
                  <a:pt x="112113" y="5247"/>
                </a:cubicBezTo>
                <a:cubicBezTo>
                  <a:pt x="109517" y="8438"/>
                  <a:pt x="108597" y="12711"/>
                  <a:pt x="109409" y="18011"/>
                </a:cubicBezTo>
                <a:cubicBezTo>
                  <a:pt x="110220" y="23312"/>
                  <a:pt x="110004" y="29153"/>
                  <a:pt x="109625" y="34129"/>
                </a:cubicBezTo>
                <a:cubicBezTo>
                  <a:pt x="109192" y="40079"/>
                  <a:pt x="107624" y="40079"/>
                  <a:pt x="105460" y="40079"/>
                </a:cubicBezTo>
                <a:cubicBezTo>
                  <a:pt x="104487" y="40079"/>
                  <a:pt x="103297" y="39971"/>
                  <a:pt x="101891" y="39701"/>
                </a:cubicBezTo>
                <a:lnTo>
                  <a:pt x="99348" y="39214"/>
                </a:lnTo>
                <a:cubicBezTo>
                  <a:pt x="91506" y="37699"/>
                  <a:pt x="83392" y="36185"/>
                  <a:pt x="75279" y="35319"/>
                </a:cubicBezTo>
                <a:lnTo>
                  <a:pt x="74306" y="35211"/>
                </a:lnTo>
                <a:cubicBezTo>
                  <a:pt x="72791" y="35049"/>
                  <a:pt x="71114" y="34833"/>
                  <a:pt x="69384" y="34833"/>
                </a:cubicBezTo>
                <a:cubicBezTo>
                  <a:pt x="59972" y="34833"/>
                  <a:pt x="56673" y="40945"/>
                  <a:pt x="55591" y="46083"/>
                </a:cubicBezTo>
                <a:cubicBezTo>
                  <a:pt x="53590" y="55440"/>
                  <a:pt x="53103" y="66907"/>
                  <a:pt x="67220" y="72532"/>
                </a:cubicBezTo>
                <a:lnTo>
                  <a:pt x="68248" y="72911"/>
                </a:lnTo>
                <a:cubicBezTo>
                  <a:pt x="76523" y="76210"/>
                  <a:pt x="85069" y="79563"/>
                  <a:pt x="93074" y="83512"/>
                </a:cubicBezTo>
                <a:cubicBezTo>
                  <a:pt x="93561" y="83782"/>
                  <a:pt x="94480" y="84756"/>
                  <a:pt x="94913" y="85513"/>
                </a:cubicBezTo>
                <a:cubicBezTo>
                  <a:pt x="90802" y="100009"/>
                  <a:pt x="81499" y="111151"/>
                  <a:pt x="66463" y="119588"/>
                </a:cubicBezTo>
                <a:cubicBezTo>
                  <a:pt x="66247" y="119697"/>
                  <a:pt x="65597" y="119859"/>
                  <a:pt x="64948" y="119859"/>
                </a:cubicBezTo>
                <a:cubicBezTo>
                  <a:pt x="64570" y="119859"/>
                  <a:pt x="64353" y="119859"/>
                  <a:pt x="64353" y="119805"/>
                </a:cubicBezTo>
                <a:cubicBezTo>
                  <a:pt x="57214" y="117803"/>
                  <a:pt x="49912" y="115748"/>
                  <a:pt x="43205" y="112990"/>
                </a:cubicBezTo>
                <a:cubicBezTo>
                  <a:pt x="42556" y="112719"/>
                  <a:pt x="41907" y="112395"/>
                  <a:pt x="41204" y="112124"/>
                </a:cubicBezTo>
                <a:cubicBezTo>
                  <a:pt x="38067" y="110718"/>
                  <a:pt x="34497" y="109149"/>
                  <a:pt x="30711" y="109149"/>
                </a:cubicBezTo>
                <a:cubicBezTo>
                  <a:pt x="27736" y="109149"/>
                  <a:pt x="23517" y="110123"/>
                  <a:pt x="20164" y="114937"/>
                </a:cubicBezTo>
                <a:cubicBezTo>
                  <a:pt x="17405" y="118831"/>
                  <a:pt x="16918" y="123645"/>
                  <a:pt x="16486" y="127918"/>
                </a:cubicBezTo>
                <a:cubicBezTo>
                  <a:pt x="16377" y="129270"/>
                  <a:pt x="16215" y="130514"/>
                  <a:pt x="16053" y="131704"/>
                </a:cubicBezTo>
                <a:cubicBezTo>
                  <a:pt x="15133" y="131920"/>
                  <a:pt x="14214" y="132191"/>
                  <a:pt x="13348" y="132407"/>
                </a:cubicBezTo>
                <a:cubicBezTo>
                  <a:pt x="5993" y="134354"/>
                  <a:pt x="-2175" y="139871"/>
                  <a:pt x="530" y="154962"/>
                </a:cubicBezTo>
                <a:cubicBezTo>
                  <a:pt x="1936" y="162696"/>
                  <a:pt x="6858" y="166969"/>
                  <a:pt x="14484" y="166969"/>
                </a:cubicBezTo>
                <a:cubicBezTo>
                  <a:pt x="15891" y="166969"/>
                  <a:pt x="17351" y="166861"/>
                  <a:pt x="19028" y="166591"/>
                </a:cubicBezTo>
                <a:cubicBezTo>
                  <a:pt x="21678" y="166158"/>
                  <a:pt x="24491" y="165996"/>
                  <a:pt x="27303" y="165996"/>
                </a:cubicBezTo>
                <a:cubicBezTo>
                  <a:pt x="28169" y="165996"/>
                  <a:pt x="29034" y="165996"/>
                  <a:pt x="29845" y="166050"/>
                </a:cubicBezTo>
                <a:cubicBezTo>
                  <a:pt x="30440" y="166050"/>
                  <a:pt x="30981" y="166158"/>
                  <a:pt x="31414" y="166266"/>
                </a:cubicBezTo>
                <a:cubicBezTo>
                  <a:pt x="31414" y="166429"/>
                  <a:pt x="31306" y="166591"/>
                  <a:pt x="31252" y="166699"/>
                </a:cubicBezTo>
                <a:cubicBezTo>
                  <a:pt x="12645" y="197367"/>
                  <a:pt x="3342" y="234093"/>
                  <a:pt x="2910" y="278877"/>
                </a:cubicBezTo>
                <a:cubicBezTo>
                  <a:pt x="2477" y="324636"/>
                  <a:pt x="14322" y="368393"/>
                  <a:pt x="38175" y="409013"/>
                </a:cubicBezTo>
                <a:cubicBezTo>
                  <a:pt x="63055" y="451310"/>
                  <a:pt x="94535" y="482248"/>
                  <a:pt x="134506" y="503559"/>
                </a:cubicBezTo>
                <a:cubicBezTo>
                  <a:pt x="157709" y="515945"/>
                  <a:pt x="180102" y="521948"/>
                  <a:pt x="202981" y="521948"/>
                </a:cubicBezTo>
                <a:cubicBezTo>
                  <a:pt x="204549" y="521948"/>
                  <a:pt x="206064" y="521948"/>
                  <a:pt x="207632" y="521840"/>
                </a:cubicBezTo>
                <a:cubicBezTo>
                  <a:pt x="241492" y="520596"/>
                  <a:pt x="265128" y="499556"/>
                  <a:pt x="283788" y="479165"/>
                </a:cubicBezTo>
                <a:cubicBezTo>
                  <a:pt x="307317" y="453419"/>
                  <a:pt x="325977" y="422751"/>
                  <a:pt x="339337" y="388027"/>
                </a:cubicBezTo>
                <a:lnTo>
                  <a:pt x="340364" y="385322"/>
                </a:lnTo>
                <a:cubicBezTo>
                  <a:pt x="350046" y="360171"/>
                  <a:pt x="360052" y="334155"/>
                  <a:pt x="359079" y="305543"/>
                </a:cubicBezTo>
                <a:cubicBezTo>
                  <a:pt x="357510" y="259622"/>
                  <a:pt x="335821" y="221328"/>
                  <a:pt x="312617" y="186766"/>
                </a:cubicBezTo>
                <a:cubicBezTo>
                  <a:pt x="307695" y="179464"/>
                  <a:pt x="302503" y="172162"/>
                  <a:pt x="297527" y="165130"/>
                </a:cubicBezTo>
                <a:cubicBezTo>
                  <a:pt x="296715" y="163995"/>
                  <a:pt x="295904" y="162859"/>
                  <a:pt x="295093" y="161723"/>
                </a:cubicBezTo>
                <a:cubicBezTo>
                  <a:pt x="295471" y="161777"/>
                  <a:pt x="295850" y="161831"/>
                  <a:pt x="296283" y="161885"/>
                </a:cubicBezTo>
                <a:cubicBezTo>
                  <a:pt x="303368" y="162913"/>
                  <a:pt x="310670" y="163995"/>
                  <a:pt x="317810" y="165185"/>
                </a:cubicBezTo>
                <a:cubicBezTo>
                  <a:pt x="319324" y="165455"/>
                  <a:pt x="320785" y="165563"/>
                  <a:pt x="322137" y="165563"/>
                </a:cubicBezTo>
                <a:cubicBezTo>
                  <a:pt x="330520" y="165563"/>
                  <a:pt x="335713" y="160317"/>
                  <a:pt x="336091" y="151500"/>
                </a:cubicBezTo>
                <a:cubicBezTo>
                  <a:pt x="336416" y="143712"/>
                  <a:pt x="336524" y="135220"/>
                  <a:pt x="336254" y="125646"/>
                </a:cubicBezTo>
                <a:cubicBezTo>
                  <a:pt x="336146" y="120183"/>
                  <a:pt x="333874" y="110880"/>
                  <a:pt x="320244" y="109582"/>
                </a:cubicBezTo>
                <a:cubicBezTo>
                  <a:pt x="310832" y="108717"/>
                  <a:pt x="301908" y="107310"/>
                  <a:pt x="293741" y="105526"/>
                </a:cubicBezTo>
                <a:cubicBezTo>
                  <a:pt x="293308" y="105309"/>
                  <a:pt x="291956" y="103795"/>
                  <a:pt x="291415" y="102443"/>
                </a:cubicBezTo>
                <a:cubicBezTo>
                  <a:pt x="290549" y="100225"/>
                  <a:pt x="289954" y="97737"/>
                  <a:pt x="289305" y="95141"/>
                </a:cubicBezTo>
                <a:cubicBezTo>
                  <a:pt x="288332" y="91084"/>
                  <a:pt x="287304" y="86865"/>
                  <a:pt x="285086" y="82917"/>
                </a:cubicBezTo>
                <a:cubicBezTo>
                  <a:pt x="280814" y="75236"/>
                  <a:pt x="280976" y="70585"/>
                  <a:pt x="285790" y="65122"/>
                </a:cubicBezTo>
                <a:cubicBezTo>
                  <a:pt x="288764" y="61660"/>
                  <a:pt x="290171" y="57766"/>
                  <a:pt x="289792" y="53817"/>
                </a:cubicBezTo>
                <a:cubicBezTo>
                  <a:pt x="289468" y="49869"/>
                  <a:pt x="287412" y="46353"/>
                  <a:pt x="283951" y="43541"/>
                </a:cubicBezTo>
                <a:cubicBezTo>
                  <a:pt x="280922" y="41161"/>
                  <a:pt x="279948" y="38673"/>
                  <a:pt x="279840" y="33372"/>
                </a:cubicBezTo>
                <a:cubicBezTo>
                  <a:pt x="279624" y="23582"/>
                  <a:pt x="272646" y="16010"/>
                  <a:pt x="262478" y="14496"/>
                </a:cubicBezTo>
                <a:cubicBezTo>
                  <a:pt x="261558" y="14387"/>
                  <a:pt x="260693" y="14279"/>
                  <a:pt x="259827" y="14279"/>
                </a:cubicBezTo>
                <a:cubicBezTo>
                  <a:pt x="255284" y="14279"/>
                  <a:pt x="247117" y="16226"/>
                  <a:pt x="243763" y="29099"/>
                </a:cubicBezTo>
                <a:cubicBezTo>
                  <a:pt x="242790" y="32831"/>
                  <a:pt x="241383" y="36563"/>
                  <a:pt x="239653" y="40296"/>
                </a:cubicBezTo>
                <a:cubicBezTo>
                  <a:pt x="239328" y="38565"/>
                  <a:pt x="239058" y="36726"/>
                  <a:pt x="238733" y="34887"/>
                </a:cubicBezTo>
                <a:cubicBezTo>
                  <a:pt x="238192" y="31533"/>
                  <a:pt x="237651" y="28126"/>
                  <a:pt x="236732" y="24664"/>
                </a:cubicBezTo>
                <a:cubicBezTo>
                  <a:pt x="235650" y="20662"/>
                  <a:pt x="232405" y="16767"/>
                  <a:pt x="228835" y="15199"/>
                </a:cubicBezTo>
                <a:cubicBezTo>
                  <a:pt x="225157" y="13576"/>
                  <a:pt x="221533" y="12711"/>
                  <a:pt x="218071" y="12711"/>
                </a:cubicBezTo>
                <a:cubicBezTo>
                  <a:pt x="212933" y="12711"/>
                  <a:pt x="208282" y="14658"/>
                  <a:pt x="204928" y="18228"/>
                </a:cubicBezTo>
                <a:cubicBezTo>
                  <a:pt x="201034" y="22392"/>
                  <a:pt x="199141" y="28558"/>
                  <a:pt x="199627" y="35590"/>
                </a:cubicBezTo>
                <a:lnTo>
                  <a:pt x="199790" y="37970"/>
                </a:lnTo>
                <a:cubicBezTo>
                  <a:pt x="200980" y="54412"/>
                  <a:pt x="201088" y="56522"/>
                  <a:pt x="184429" y="60903"/>
                </a:cubicBezTo>
                <a:cubicBezTo>
                  <a:pt x="181724" y="61606"/>
                  <a:pt x="179399" y="62958"/>
                  <a:pt x="177397" y="64202"/>
                </a:cubicBezTo>
                <a:cubicBezTo>
                  <a:pt x="176370" y="64797"/>
                  <a:pt x="175396" y="65392"/>
                  <a:pt x="174531" y="65825"/>
                </a:cubicBezTo>
                <a:cubicBezTo>
                  <a:pt x="171015" y="67448"/>
                  <a:pt x="169176" y="67718"/>
                  <a:pt x="168365" y="67718"/>
                </a:cubicBezTo>
                <a:cubicBezTo>
                  <a:pt x="168256" y="67718"/>
                  <a:pt x="167770" y="67718"/>
                  <a:pt x="167661" y="67610"/>
                </a:cubicBezTo>
                <a:cubicBezTo>
                  <a:pt x="167553" y="67502"/>
                  <a:pt x="166363" y="66150"/>
                  <a:pt x="166417" y="60362"/>
                </a:cubicBezTo>
                <a:cubicBezTo>
                  <a:pt x="166472" y="45055"/>
                  <a:pt x="166363" y="31533"/>
                  <a:pt x="165985" y="19093"/>
                </a:cubicBezTo>
                <a:cubicBezTo>
                  <a:pt x="165660" y="8816"/>
                  <a:pt x="159224" y="1893"/>
                  <a:pt x="149109" y="1082"/>
                </a:cubicBezTo>
                <a:cubicBezTo>
                  <a:pt x="142240" y="541"/>
                  <a:pt x="136182" y="216"/>
                  <a:pt x="130665" y="216"/>
                </a:cubicBezTo>
                <a:lnTo>
                  <a:pt x="130665" y="216"/>
                </a:lnTo>
                <a:close/>
              </a:path>
            </a:pathLst>
          </a:custGeom>
          <a:solidFill>
            <a:srgbClr val="FFFFFF"/>
          </a:solidFill>
          <a:ln w="9525" cap="flat">
            <a:solidFill>
              <a:schemeClr val="bg1"/>
            </a:solidFill>
            <a:prstDash val="solid"/>
            <a:miter/>
          </a:ln>
        </p:spPr>
        <p:txBody>
          <a:bodyPr rtlCol="0" anchor="ctr"/>
          <a:lstStyle/>
          <a:p>
            <a:endParaRPr lang="en-US" sz="1200"/>
          </a:p>
        </p:txBody>
      </p:sp>
      <p:sp>
        <p:nvSpPr>
          <p:cNvPr id="4" name="Freeform: Shape 3">
            <a:extLst>
              <a:ext uri="{FF2B5EF4-FFF2-40B4-BE49-F238E27FC236}">
                <a16:creationId xmlns:a16="http://schemas.microsoft.com/office/drawing/2014/main" id="{FAC82AB5-8D00-0992-6D33-D216AF36E590}"/>
              </a:ext>
            </a:extLst>
          </p:cNvPr>
          <p:cNvSpPr/>
          <p:nvPr userDrawn="1"/>
        </p:nvSpPr>
        <p:spPr>
          <a:xfrm>
            <a:off x="11349048" y="423474"/>
            <a:ext cx="306170" cy="449050"/>
          </a:xfrm>
          <a:custGeom>
            <a:avLst/>
            <a:gdLst>
              <a:gd name="connsiteX0" fmla="*/ 447502 w 459255"/>
              <a:gd name="connsiteY0" fmla="*/ 492774 h 673575"/>
              <a:gd name="connsiteX1" fmla="*/ 356288 w 459255"/>
              <a:gd name="connsiteY1" fmla="*/ 630072 h 673575"/>
              <a:gd name="connsiteX2" fmla="*/ 229599 w 459255"/>
              <a:gd name="connsiteY2" fmla="*/ 673575 h 673575"/>
              <a:gd name="connsiteX3" fmla="*/ 35776 w 459255"/>
              <a:gd name="connsiteY3" fmla="*/ 550814 h 673575"/>
              <a:gd name="connsiteX4" fmla="*/ 1255 w 459255"/>
              <a:gd name="connsiteY4" fmla="*/ 385619 h 673575"/>
              <a:gd name="connsiteX5" fmla="*/ 73103 w 459255"/>
              <a:gd name="connsiteY5" fmla="*/ 217167 h 673575"/>
              <a:gd name="connsiteX6" fmla="*/ 222189 w 459255"/>
              <a:gd name="connsiteY6" fmla="*/ 10771 h 673575"/>
              <a:gd name="connsiteX7" fmla="*/ 241162 w 459255"/>
              <a:gd name="connsiteY7" fmla="*/ 10995 h 673575"/>
              <a:gd name="connsiteX8" fmla="*/ 363136 w 459255"/>
              <a:gd name="connsiteY8" fmla="*/ 188540 h 673575"/>
              <a:gd name="connsiteX9" fmla="*/ 437398 w 459255"/>
              <a:gd name="connsiteY9" fmla="*/ 298446 h 673575"/>
              <a:gd name="connsiteX10" fmla="*/ 447502 w 459255"/>
              <a:gd name="connsiteY10" fmla="*/ 492718 h 673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255" h="673575">
                <a:moveTo>
                  <a:pt x="447502" y="492774"/>
                </a:moveTo>
                <a:cubicBezTo>
                  <a:pt x="430999" y="551207"/>
                  <a:pt x="399902" y="596057"/>
                  <a:pt x="356288" y="630072"/>
                </a:cubicBezTo>
                <a:cubicBezTo>
                  <a:pt x="318231" y="659766"/>
                  <a:pt x="275795" y="673687"/>
                  <a:pt x="229599" y="673575"/>
                </a:cubicBezTo>
                <a:cubicBezTo>
                  <a:pt x="146636" y="670936"/>
                  <a:pt x="81242" y="631307"/>
                  <a:pt x="35776" y="550814"/>
                </a:cubicBezTo>
                <a:cubicBezTo>
                  <a:pt x="7317" y="500520"/>
                  <a:pt x="-4022" y="444389"/>
                  <a:pt x="1255" y="385619"/>
                </a:cubicBezTo>
                <a:cubicBezTo>
                  <a:pt x="7092" y="320225"/>
                  <a:pt x="31903" y="264150"/>
                  <a:pt x="73103" y="217167"/>
                </a:cubicBezTo>
                <a:cubicBezTo>
                  <a:pt x="128505" y="153963"/>
                  <a:pt x="178912" y="85651"/>
                  <a:pt x="222189" y="10771"/>
                </a:cubicBezTo>
                <a:cubicBezTo>
                  <a:pt x="230553" y="-3711"/>
                  <a:pt x="232742" y="-3543"/>
                  <a:pt x="241162" y="10995"/>
                </a:cubicBezTo>
                <a:cubicBezTo>
                  <a:pt x="277535" y="74031"/>
                  <a:pt x="318343" y="133026"/>
                  <a:pt x="363136" y="188540"/>
                </a:cubicBezTo>
                <a:cubicBezTo>
                  <a:pt x="390584" y="222668"/>
                  <a:pt x="420278" y="254888"/>
                  <a:pt x="437398" y="298446"/>
                </a:cubicBezTo>
                <a:cubicBezTo>
                  <a:pt x="462265" y="361875"/>
                  <a:pt x="466306" y="426090"/>
                  <a:pt x="447502" y="492718"/>
                </a:cubicBezTo>
                <a:close/>
              </a:path>
            </a:pathLst>
          </a:custGeom>
          <a:solidFill>
            <a:srgbClr val="FFFFFF"/>
          </a:solidFill>
          <a:ln w="0" cap="flat">
            <a:noFill/>
            <a:prstDash val="solid"/>
            <a:miter/>
          </a:ln>
        </p:spPr>
        <p:txBody>
          <a:bodyPr rtlCol="0" anchor="ctr"/>
          <a:lstStyle/>
          <a:p>
            <a:endParaRPr lang="en-US" sz="1200"/>
          </a:p>
        </p:txBody>
      </p:sp>
    </p:spTree>
    <p:extLst>
      <p:ext uri="{BB962C8B-B14F-4D97-AF65-F5344CB8AC3E}">
        <p14:creationId xmlns:p14="http://schemas.microsoft.com/office/powerpoint/2010/main" val="26569027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449900" y="6564877"/>
            <a:ext cx="528000" cy="216000"/>
          </a:xfrm>
          <a:prstGeom prst="rect">
            <a:avLst/>
          </a:prstGeom>
        </p:spPr>
        <p:txBody>
          <a:bodyPr vert="horz" lIns="0" tIns="0" rIns="0" bIns="0" rtlCol="0" anchor="t" anchorCtr="0"/>
          <a:lstStyle>
            <a:lvl1pPr algn="l">
              <a:defRPr sz="800">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6" name="Title 8"/>
          <p:cNvSpPr>
            <a:spLocks noGrp="1"/>
          </p:cNvSpPr>
          <p:nvPr>
            <p:ph type="title" hasCustomPrompt="1"/>
          </p:nvPr>
        </p:nvSpPr>
        <p:spPr>
          <a:xfrm>
            <a:off x="316082" y="194400"/>
            <a:ext cx="11687535" cy="414000"/>
          </a:xfrm>
          <a:prstGeom prst="rect">
            <a:avLst/>
          </a:prstGeom>
        </p:spPr>
        <p:txBody>
          <a:bodyPr vert="horz"/>
          <a:lstStyle>
            <a:lvl1pPr algn="l">
              <a:lnSpc>
                <a:spcPct val="100000"/>
              </a:lnSpc>
              <a:defRPr sz="2400" b="1" baseline="0">
                <a:solidFill>
                  <a:srgbClr val="830051"/>
                </a:solidFill>
                <a:latin typeface="Arial" pitchFamily="34" charset="0"/>
                <a:cs typeface="Arial" pitchFamily="34" charset="0"/>
              </a:defRPr>
            </a:lvl1pPr>
          </a:lstStyle>
          <a:p>
            <a:r>
              <a:rPr lang="en-GB" noProof="0" dirty="0"/>
              <a:t>Click to add title</a:t>
            </a:r>
          </a:p>
        </p:txBody>
      </p:sp>
    </p:spTree>
    <p:extLst>
      <p:ext uri="{BB962C8B-B14F-4D97-AF65-F5344CB8AC3E}">
        <p14:creationId xmlns:p14="http://schemas.microsoft.com/office/powerpoint/2010/main" val="19043421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60243164-1FC9-4009-B0AB-D56AA902E8BB}" type="datetime1">
              <a:rPr lang="en-US" smtClean="0"/>
              <a:t>5/22/2025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ctr"/>
            <a:fld id="{CC7432E5-F8E0-41AE-9A6B-AD730338B005}" type="slidenum">
              <a:rPr lang="en-US" smtClean="0"/>
              <a:pPr algn="ctr"/>
              <a:t>‹#›</a:t>
            </a:fld>
            <a:endParaRPr lang="en-US" dirty="0"/>
          </a:p>
        </p:txBody>
      </p:sp>
      <p:sp>
        <p:nvSpPr>
          <p:cNvPr id="8" name="Text Placeholder 7"/>
          <p:cNvSpPr>
            <a:spLocks noGrp="1"/>
          </p:cNvSpPr>
          <p:nvPr>
            <p:ph type="body" sz="quarter" idx="13" hasCustomPrompt="1"/>
          </p:nvPr>
        </p:nvSpPr>
        <p:spPr>
          <a:xfrm>
            <a:off x="457200" y="5851602"/>
            <a:ext cx="9855200" cy="1005840"/>
          </a:xfrm>
        </p:spPr>
        <p:txBody>
          <a:bodyPr anchor="b">
            <a:normAutofit/>
          </a:bodyPr>
          <a:lstStyle>
            <a:lvl1pPr marL="0" indent="0">
              <a:spcBef>
                <a:spcPts val="225"/>
              </a:spcBef>
              <a:buNone/>
              <a:defRPr sz="750"/>
            </a:lvl1pPr>
            <a:lvl2pPr marL="171450" indent="0">
              <a:buNone/>
              <a:defRPr/>
            </a:lvl2pPr>
            <a:lvl3pPr marL="342900" indent="0">
              <a:buNone/>
              <a:defRPr/>
            </a:lvl3pPr>
            <a:lvl4pPr marL="514350" indent="0">
              <a:buNone/>
              <a:defRPr/>
            </a:lvl4pPr>
            <a:lvl5pPr marL="685800" indent="0">
              <a:buNone/>
              <a:defRPr/>
            </a:lvl5pPr>
          </a:lstStyle>
          <a:p>
            <a:pPr lvl="0"/>
            <a:r>
              <a:rPr lang="en-US" dirty="0"/>
              <a:t>Reference(s)</a:t>
            </a:r>
          </a:p>
        </p:txBody>
      </p:sp>
      <p:sp>
        <p:nvSpPr>
          <p:cNvPr id="3" name="Content Placeholder 2"/>
          <p:cNvSpPr>
            <a:spLocks noGrp="1"/>
          </p:cNvSpPr>
          <p:nvPr>
            <p:ph idx="1"/>
          </p:nvPr>
        </p:nvSpPr>
        <p:spPr>
          <a:xfrm>
            <a:off x="457200" y="1261872"/>
            <a:ext cx="11277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56074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p:txBody>
          <a:bodyPr/>
          <a:lstStyle>
            <a:lvl1pPr>
              <a:lnSpc>
                <a:spcPct val="100000"/>
              </a:lnSpc>
              <a:defRPr/>
            </a:lvl1pPr>
          </a:lstStyle>
          <a:p>
            <a:r>
              <a:rPr lang="en-US" dirty="0"/>
              <a:t>Click to enter title here</a:t>
            </a:r>
          </a:p>
        </p:txBody>
      </p:sp>
      <p:sp>
        <p:nvSpPr>
          <p:cNvPr id="8" name="Content Placeholder 7">
            <a:extLst>
              <a:ext uri="{FF2B5EF4-FFF2-40B4-BE49-F238E27FC236}">
                <a16:creationId xmlns:a16="http://schemas.microsoft.com/office/drawing/2014/main" id="{91E4B5EC-9E53-45C3-B765-C1C483A070D0}"/>
              </a:ext>
            </a:extLst>
          </p:cNvPr>
          <p:cNvSpPr>
            <a:spLocks noGrp="1"/>
          </p:cNvSpPr>
          <p:nvPr>
            <p:ph sz="quarter" idx="19" hasCustomPrompt="1"/>
          </p:nvPr>
        </p:nvSpPr>
        <p:spPr>
          <a:xfrm>
            <a:off x="407988" y="1567814"/>
            <a:ext cx="11376024" cy="4635235"/>
          </a:xfrm>
        </p:spPr>
        <p:txBody>
          <a:bodyPr>
            <a:noAutofit/>
          </a:bodyPr>
          <a:lstStyle>
            <a:lvl1pPr>
              <a:lnSpc>
                <a:spcPct val="100000"/>
              </a:lnSpc>
              <a:spcBef>
                <a:spcPts val="600"/>
              </a:spcBef>
              <a:spcAft>
                <a:spcPts val="600"/>
              </a:spcAft>
              <a:defRPr/>
            </a:lvl1pPr>
            <a:lvl2pPr marL="460800" indent="-228600">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add text here. </a:t>
            </a:r>
            <a:br>
              <a:rPr lang="en-US" dirty="0"/>
            </a:br>
            <a:r>
              <a:rPr lang="en-US" dirty="0"/>
              <a:t>When pasting copy from other slides, be sure to right-click and choose ‘Keep text only’.</a:t>
            </a:r>
            <a:br>
              <a:rPr lang="en-US" dirty="0"/>
            </a:br>
            <a:r>
              <a:rPr lang="en-US" dirty="0"/>
              <a:t>To increase bullet level, select your text and press Tab.</a:t>
            </a:r>
            <a:br>
              <a:rPr lang="en-US" dirty="0"/>
            </a:br>
            <a:r>
              <a:rPr lang="en-US" dirty="0"/>
              <a:t>To decrease bullet level, select your bullet text and press Shift + Tab.</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7E938F29-84D5-4449-9358-343332B4BEF7}"/>
              </a:ext>
              <a:ext uri="{C183D7F6-B498-43B3-948B-1728B52AA6E4}">
                <adec:decorative xmlns:adec="http://schemas.microsoft.com/office/drawing/2017/decorative" val="1"/>
              </a:ext>
            </a:extLst>
          </p:cNvPr>
          <p:cNvSpPr>
            <a:spLocks noGrp="1"/>
          </p:cNvSpPr>
          <p:nvPr>
            <p:ph type="sldNum" sz="quarter" idx="22"/>
          </p:nvPr>
        </p:nvSpPr>
        <p:spPr/>
        <p:txBody>
          <a:bodyPr/>
          <a:lstStyle>
            <a:lvl1pPr>
              <a:lnSpc>
                <a:spcPct val="100000"/>
              </a:lnSpc>
              <a:defRPr/>
            </a:lvl1pPr>
          </a:lstStyle>
          <a:p>
            <a:fld id="{F8E47D07-9D1E-4FE9-B31A-2F5863681021}" type="slidenum">
              <a:rPr lang="en-GB" smtClean="0"/>
              <a:pPr/>
              <a:t>‹#›</a:t>
            </a:fld>
            <a:endParaRPr lang="en-GB"/>
          </a:p>
        </p:txBody>
      </p:sp>
      <p:sp>
        <p:nvSpPr>
          <p:cNvPr id="11" name="Text Placeholder 96">
            <a:extLst>
              <a:ext uri="{FF2B5EF4-FFF2-40B4-BE49-F238E27FC236}">
                <a16:creationId xmlns:a16="http://schemas.microsoft.com/office/drawing/2014/main" id="{C949FF72-87ED-4607-89DB-176C532FA3A0}"/>
              </a:ext>
            </a:extLst>
          </p:cNvPr>
          <p:cNvSpPr>
            <a:spLocks noGrp="1"/>
          </p:cNvSpPr>
          <p:nvPr>
            <p:ph type="body" sz="quarter" idx="111" hasCustomPrompt="1"/>
          </p:nvPr>
        </p:nvSpPr>
        <p:spPr>
          <a:xfrm>
            <a:off x="497481" y="6250152"/>
            <a:ext cx="9550800" cy="561048"/>
          </a:xfrm>
        </p:spPr>
        <p:txBody>
          <a:bodyPr lIns="0" tIns="0" rIns="0" bIns="0" anchor="b" anchorCtr="0">
            <a:noAutofit/>
          </a:bodyPr>
          <a:lstStyle>
            <a:lvl1pPr marL="0" indent="0">
              <a:lnSpc>
                <a:spcPct val="100000"/>
              </a:lnSpc>
              <a:spcAft>
                <a:spcPts val="300"/>
              </a:spcAft>
              <a:buNone/>
              <a:defRPr sz="800">
                <a:solidFill>
                  <a:schemeClr val="tx1"/>
                </a:solidFill>
              </a:defRPr>
            </a:lvl1pPr>
          </a:lstStyle>
          <a:p>
            <a:pPr lvl="0"/>
            <a:r>
              <a:rPr lang="en-US" dirty="0"/>
              <a:t>Footnotes</a:t>
            </a:r>
          </a:p>
        </p:txBody>
      </p:sp>
      <p:sp>
        <p:nvSpPr>
          <p:cNvPr id="7" name="Date Placeholder 6">
            <a:extLst>
              <a:ext uri="{FF2B5EF4-FFF2-40B4-BE49-F238E27FC236}">
                <a16:creationId xmlns:a16="http://schemas.microsoft.com/office/drawing/2014/main" id="{F002CC1A-50FF-4A50-8660-D325E3429D98}"/>
              </a:ext>
              <a:ext uri="{C183D7F6-B498-43B3-948B-1728B52AA6E4}">
                <adec:decorative xmlns:adec="http://schemas.microsoft.com/office/drawing/2017/decorative" val="1"/>
              </a:ext>
            </a:extLst>
          </p:cNvPr>
          <p:cNvSpPr>
            <a:spLocks noGrp="1"/>
          </p:cNvSpPr>
          <p:nvPr>
            <p:ph type="dt" sz="half" idx="20"/>
          </p:nvPr>
        </p:nvSpPr>
        <p:spPr/>
        <p:txBody>
          <a:bodyPr/>
          <a:lstStyle>
            <a:lvl1pPr>
              <a:lnSpc>
                <a:spcPct val="100000"/>
              </a:lnSpc>
              <a:defRPr/>
            </a:lvl1pPr>
          </a:lstStyle>
          <a:p>
            <a:endParaRPr lang="en-GB"/>
          </a:p>
        </p:txBody>
      </p:sp>
    </p:spTree>
    <p:custDataLst>
      <p:tags r:id="rId1"/>
    </p:custDataLst>
    <p:extLst>
      <p:ext uri="{BB962C8B-B14F-4D97-AF65-F5344CB8AC3E}">
        <p14:creationId xmlns:p14="http://schemas.microsoft.com/office/powerpoint/2010/main" val="4029530078"/>
      </p:ext>
    </p:extLst>
  </p:cSld>
  <p:clrMapOvr>
    <a:masterClrMapping/>
  </p:clrMapOvr>
  <p:extLst>
    <p:ext uri="{DCECCB84-F9BA-43D5-87BE-67443E8EF086}">
      <p15:sldGuideLst xmlns:p15="http://schemas.microsoft.com/office/powerpoint/2012/main">
        <p15:guide id="1" pos="1391">
          <p15:clr>
            <a:srgbClr val="A4A3A4"/>
          </p15:clr>
        </p15:guide>
        <p15:guide id="2" pos="1463">
          <p15:clr>
            <a:srgbClr val="A4A3A4"/>
          </p15:clr>
        </p15:guide>
        <p15:guide id="3" pos="2598">
          <p15:clr>
            <a:srgbClr val="A4A3A4"/>
          </p15:clr>
        </p15:guide>
        <p15:guide id="4" pos="2669">
          <p15:clr>
            <a:srgbClr val="A4A3A4"/>
          </p15:clr>
        </p15:guide>
        <p15:guide id="5" pos="3804">
          <p15:clr>
            <a:srgbClr val="A4A3A4"/>
          </p15:clr>
        </p15:guide>
        <p15:guide id="6" pos="3876">
          <p15:clr>
            <a:srgbClr val="A4A3A4"/>
          </p15:clr>
        </p15:guide>
        <p15:guide id="7" pos="5009">
          <p15:clr>
            <a:srgbClr val="A4A3A4"/>
          </p15:clr>
        </p15:guide>
        <p15:guide id="8" pos="5082">
          <p15:clr>
            <a:srgbClr val="A4A3A4"/>
          </p15:clr>
        </p15:guide>
        <p15:guide id="9" pos="6215">
          <p15:clr>
            <a:srgbClr val="A4A3A4"/>
          </p15:clr>
        </p15:guide>
        <p15:guide id="10" pos="6288">
          <p15:clr>
            <a:srgbClr val="A4A3A4"/>
          </p15:clr>
        </p15:guide>
        <p15:guide id="11" orient="horz" pos="890">
          <p15:clr>
            <a:srgbClr val="C35EA4"/>
          </p15:clr>
        </p15:guide>
        <p15:guide id="12" orient="horz" pos="981">
          <p15:clr>
            <a:srgbClr val="C35E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Title">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91173" y="301791"/>
            <a:ext cx="10975315" cy="672000"/>
          </a:xfrm>
          <a:prstGeom prst="rect">
            <a:avLst/>
          </a:prstGeom>
        </p:spPr>
        <p:txBody>
          <a:bodyPr vert="horz" anchor="t"/>
          <a:lstStyle>
            <a:lvl1pPr algn="l">
              <a:lnSpc>
                <a:spcPct val="85000"/>
              </a:lnSpc>
              <a:defRPr sz="3200" b="1" baseline="0">
                <a:solidFill>
                  <a:srgbClr val="830051"/>
                </a:solidFill>
                <a:latin typeface="Arial" pitchFamily="34" charset="0"/>
                <a:cs typeface="Arial" pitchFamily="34" charset="0"/>
              </a:defRPr>
            </a:lvl1pPr>
          </a:lstStyle>
          <a:p>
            <a:r>
              <a:rPr lang="en-GB" noProof="0"/>
              <a:t>Click to add presentation title</a:t>
            </a:r>
          </a:p>
        </p:txBody>
      </p:sp>
      <p:sp>
        <p:nvSpPr>
          <p:cNvPr id="5" name="Text Placeholder 4"/>
          <p:cNvSpPr>
            <a:spLocks noGrp="1"/>
          </p:cNvSpPr>
          <p:nvPr>
            <p:ph type="body" sz="quarter" idx="17"/>
          </p:nvPr>
        </p:nvSpPr>
        <p:spPr>
          <a:xfrm>
            <a:off x="295937" y="6568133"/>
            <a:ext cx="9886289" cy="246221"/>
          </a:xfrm>
          <a:prstGeom prst="rect">
            <a:avLst/>
          </a:prstGeom>
        </p:spPr>
        <p:txBody>
          <a:bodyPr wrap="square" anchor="b">
            <a:spAutoFit/>
          </a:bodyPr>
          <a:lstStyle>
            <a:lvl1pPr marL="0" indent="0">
              <a:buNone/>
              <a:defRPr sz="10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434598232"/>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
  <p:cSld name="1_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152143"/>
            <a:ext cx="239395" cy="5706110"/>
          </a:xfrm>
          <a:custGeom>
            <a:avLst/>
            <a:gdLst/>
            <a:ahLst/>
            <a:cxnLst/>
            <a:rect l="l" t="t" r="r" b="b"/>
            <a:pathLst>
              <a:path w="239395" h="5706109">
                <a:moveTo>
                  <a:pt x="239268" y="0"/>
                </a:moveTo>
                <a:lnTo>
                  <a:pt x="0" y="0"/>
                </a:lnTo>
                <a:lnTo>
                  <a:pt x="0" y="5705856"/>
                </a:lnTo>
                <a:lnTo>
                  <a:pt x="239268" y="5705856"/>
                </a:lnTo>
                <a:lnTo>
                  <a:pt x="239268" y="0"/>
                </a:lnTo>
                <a:close/>
              </a:path>
            </a:pathLst>
          </a:custGeom>
          <a:solidFill>
            <a:srgbClr val="5B9BD4"/>
          </a:solidFill>
        </p:spPr>
        <p:txBody>
          <a:bodyPr wrap="square" lIns="0" tIns="0" rIns="0" bIns="0" rtlCol="0"/>
          <a:lstStyle/>
          <a:p>
            <a:endParaRPr/>
          </a:p>
        </p:txBody>
      </p:sp>
      <p:sp>
        <p:nvSpPr>
          <p:cNvPr id="17" name="bg object 17"/>
          <p:cNvSpPr/>
          <p:nvPr/>
        </p:nvSpPr>
        <p:spPr>
          <a:xfrm>
            <a:off x="11952731" y="1147571"/>
            <a:ext cx="239395" cy="5710555"/>
          </a:xfrm>
          <a:custGeom>
            <a:avLst/>
            <a:gdLst/>
            <a:ahLst/>
            <a:cxnLst/>
            <a:rect l="l" t="t" r="r" b="b"/>
            <a:pathLst>
              <a:path w="239395" h="5710555">
                <a:moveTo>
                  <a:pt x="239268" y="0"/>
                </a:moveTo>
                <a:lnTo>
                  <a:pt x="0" y="0"/>
                </a:lnTo>
                <a:lnTo>
                  <a:pt x="0" y="5710428"/>
                </a:lnTo>
                <a:lnTo>
                  <a:pt x="239268" y="5710428"/>
                </a:lnTo>
                <a:lnTo>
                  <a:pt x="239268" y="0"/>
                </a:lnTo>
                <a:close/>
              </a:path>
            </a:pathLst>
          </a:custGeom>
          <a:solidFill>
            <a:srgbClr val="EC7C30"/>
          </a:solidFill>
        </p:spPr>
        <p:txBody>
          <a:bodyPr wrap="square" lIns="0" tIns="0" rIns="0" bIns="0" rtlCol="0"/>
          <a:lstStyle/>
          <a:p>
            <a:endParaRPr/>
          </a:p>
        </p:txBody>
      </p:sp>
      <p:sp>
        <p:nvSpPr>
          <p:cNvPr id="18" name="bg object 18"/>
          <p:cNvSpPr/>
          <p:nvPr/>
        </p:nvSpPr>
        <p:spPr>
          <a:xfrm>
            <a:off x="0" y="1147571"/>
            <a:ext cx="12192000" cy="0"/>
          </a:xfrm>
          <a:custGeom>
            <a:avLst/>
            <a:gdLst/>
            <a:ahLst/>
            <a:cxnLst/>
            <a:rect l="l" t="t" r="r" b="b"/>
            <a:pathLst>
              <a:path w="12192000">
                <a:moveTo>
                  <a:pt x="0" y="0"/>
                </a:moveTo>
                <a:lnTo>
                  <a:pt x="12192000" y="0"/>
                </a:lnTo>
              </a:path>
            </a:pathLst>
          </a:custGeom>
          <a:ln w="3175">
            <a:solidFill>
              <a:srgbClr val="44536A"/>
            </a:solidFill>
          </a:ln>
        </p:spPr>
        <p:txBody>
          <a:bodyPr wrap="square" lIns="0" tIns="0" rIns="0" bIns="0" rtlCol="0"/>
          <a:lstStyle/>
          <a:p>
            <a:endParaRPr/>
          </a:p>
        </p:txBody>
      </p:sp>
      <p:sp>
        <p:nvSpPr>
          <p:cNvPr id="2" name="Holder 2"/>
          <p:cNvSpPr>
            <a:spLocks noGrp="1"/>
          </p:cNvSpPr>
          <p:nvPr>
            <p:ph type="title"/>
          </p:nvPr>
        </p:nvSpPr>
        <p:spPr>
          <a:xfrm>
            <a:off x="179323" y="-9016"/>
            <a:ext cx="11801830" cy="1167079"/>
          </a:xfrm>
          <a:prstGeom prst="rect">
            <a:avLst/>
          </a:prstGeom>
        </p:spPr>
        <p:txBody>
          <a:bodyPr lIns="0" tIns="0" rIns="0" bIns="0"/>
          <a:lstStyle>
            <a:lvl1pPr>
              <a:defRPr sz="2800" b="1" i="0">
                <a:solidFill>
                  <a:srgbClr val="001F5F"/>
                </a:solidFill>
                <a:latin typeface="Arial"/>
                <a:cs typeface="Arial"/>
              </a:defRPr>
            </a:lvl1pPr>
          </a:lstStyle>
          <a:p>
            <a:endParaRPr/>
          </a:p>
        </p:txBody>
      </p:sp>
      <p:sp>
        <p:nvSpPr>
          <p:cNvPr id="3" name="Holder 3"/>
          <p:cNvSpPr>
            <a:spLocks noGrp="1"/>
          </p:cNvSpPr>
          <p:nvPr>
            <p:ph type="ftr" sz="quarter" idx="5"/>
          </p:nvPr>
        </p:nvSpPr>
        <p:spPr>
          <a:xfrm>
            <a:off x="4145280" y="6377940"/>
            <a:ext cx="3901440" cy="342900"/>
          </a:xfrm>
          <a:prstGeom prst="rect">
            <a:avLst/>
          </a:prstGeom>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5/22/2025</a:t>
            </a:fld>
            <a:endParaRPr lang="en-US"/>
          </a:p>
        </p:txBody>
      </p:sp>
      <p:sp>
        <p:nvSpPr>
          <p:cNvPr id="5" name="Holder 5"/>
          <p:cNvSpPr>
            <a:spLocks noGrp="1"/>
          </p:cNvSpPr>
          <p:nvPr>
            <p:ph type="sldNum" sz="quarter" idx="7"/>
          </p:nvPr>
        </p:nvSpPr>
        <p:spPr>
          <a:xfrm>
            <a:off x="8778240" y="6377940"/>
            <a:ext cx="280416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864437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只有標題">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C4F54F3-C349-4609-AFEE-01462D5C7942}" type="slidenum">
              <a:rPr kumimoji="0" lang="en-GB" sz="1067" b="1"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067"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6" name="Title 8"/>
          <p:cNvSpPr>
            <a:spLocks noGrp="1"/>
          </p:cNvSpPr>
          <p:nvPr>
            <p:ph type="title" hasCustomPrompt="1"/>
          </p:nvPr>
        </p:nvSpPr>
        <p:spPr>
          <a:xfrm>
            <a:off x="316085" y="192000"/>
            <a:ext cx="11687535" cy="672000"/>
          </a:xfrm>
          <a:prstGeom prst="rect">
            <a:avLst/>
          </a:prstGeom>
        </p:spPr>
        <p:txBody>
          <a:bodyPr vert="horz"/>
          <a:lstStyle>
            <a:lvl1pPr algn="l" defTabSz="609570"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1277315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BC62F-05B3-6F64-B53B-3C19BD6255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DF0D34-D118-57DC-584B-D3BE77977C2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44B2C9-DFF8-B6CC-C7ED-8E49FDE58DC2}"/>
              </a:ext>
            </a:extLst>
          </p:cNvPr>
          <p:cNvSpPr>
            <a:spLocks noGrp="1"/>
          </p:cNvSpPr>
          <p:nvPr>
            <p:ph type="dt" sz="half" idx="10"/>
          </p:nvPr>
        </p:nvSpPr>
        <p:spPr/>
        <p:txBody>
          <a:bodyPr/>
          <a:lstStyle/>
          <a:p>
            <a:fld id="{CC6116E7-6013-4F0C-8819-C589ED9E8E8A}" type="datetimeFigureOut">
              <a:rPr lang="en-US" smtClean="0"/>
              <a:t>5/22/2025</a:t>
            </a:fld>
            <a:endParaRPr lang="en-US"/>
          </a:p>
        </p:txBody>
      </p:sp>
      <p:sp>
        <p:nvSpPr>
          <p:cNvPr id="5" name="Footer Placeholder 4">
            <a:extLst>
              <a:ext uri="{FF2B5EF4-FFF2-40B4-BE49-F238E27FC236}">
                <a16:creationId xmlns:a16="http://schemas.microsoft.com/office/drawing/2014/main" id="{10958AC1-0791-D9F9-7B39-AE0DABFE58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2FA85D-0758-ABC3-89D1-24F8410A8261}"/>
              </a:ext>
            </a:extLst>
          </p:cNvPr>
          <p:cNvSpPr>
            <a:spLocks noGrp="1"/>
          </p:cNvSpPr>
          <p:nvPr>
            <p:ph type="sldNum" sz="quarter" idx="12"/>
          </p:nvPr>
        </p:nvSpPr>
        <p:spPr/>
        <p:txBody>
          <a:bodyPr/>
          <a:lstStyle/>
          <a:p>
            <a:fld id="{6428EB91-6D28-4D47-A8A1-1769FE7E9879}" type="slidenum">
              <a:rPr lang="en-US" smtClean="0"/>
              <a:t>‹#›</a:t>
            </a:fld>
            <a:endParaRPr lang="en-US"/>
          </a:p>
        </p:txBody>
      </p:sp>
    </p:spTree>
    <p:extLst>
      <p:ext uri="{BB962C8B-B14F-4D97-AF65-F5344CB8AC3E}">
        <p14:creationId xmlns:p14="http://schemas.microsoft.com/office/powerpoint/2010/main" val="14734650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3027F64E-2C31-4981-BC12-8A90CED5C4B7}"/>
              </a:ext>
            </a:extLst>
          </p:cNvPr>
          <p:cNvSpPr/>
          <p:nvPr userDrawn="1"/>
        </p:nvSpPr>
        <p:spPr>
          <a:xfrm>
            <a:off x="0" y="1"/>
            <a:ext cx="12192000" cy="855579"/>
          </a:xfrm>
          <a:custGeom>
            <a:avLst/>
            <a:gdLst>
              <a:gd name="connsiteX0" fmla="*/ 0 w 18288000"/>
              <a:gd name="connsiteY0" fmla="*/ 0 h 1419225"/>
              <a:gd name="connsiteX1" fmla="*/ 18288000 w 18288000"/>
              <a:gd name="connsiteY1" fmla="*/ 0 h 1419225"/>
              <a:gd name="connsiteX2" fmla="*/ 18288000 w 18288000"/>
              <a:gd name="connsiteY2" fmla="*/ 1419225 h 1419225"/>
              <a:gd name="connsiteX3" fmla="*/ 0 w 18288000"/>
              <a:gd name="connsiteY3" fmla="*/ 1419225 h 1419225"/>
            </a:gdLst>
            <a:ahLst/>
            <a:cxnLst>
              <a:cxn ang="0">
                <a:pos x="connsiteX0" y="connsiteY0"/>
              </a:cxn>
              <a:cxn ang="0">
                <a:pos x="connsiteX1" y="connsiteY1"/>
              </a:cxn>
              <a:cxn ang="0">
                <a:pos x="connsiteX2" y="connsiteY2"/>
              </a:cxn>
              <a:cxn ang="0">
                <a:pos x="connsiteX3" y="connsiteY3"/>
              </a:cxn>
            </a:cxnLst>
            <a:rect l="l" t="t" r="r" b="b"/>
            <a:pathLst>
              <a:path w="18288000" h="1419225">
                <a:moveTo>
                  <a:pt x="0" y="0"/>
                </a:moveTo>
                <a:lnTo>
                  <a:pt x="18288000" y="0"/>
                </a:lnTo>
                <a:lnTo>
                  <a:pt x="18288000" y="1419225"/>
                </a:lnTo>
                <a:lnTo>
                  <a:pt x="0" y="1419225"/>
                </a:lnTo>
                <a:close/>
              </a:path>
            </a:pathLst>
          </a:custGeom>
          <a:noFill/>
          <a:ln w="9525" cap="flat">
            <a:noFill/>
            <a:prstDash val="solid"/>
            <a:miter/>
          </a:ln>
        </p:spPr>
        <p:txBody>
          <a:bodyPr rtlCol="0" anchor="ctr"/>
          <a:lstStyle/>
          <a:p>
            <a:endParaRPr lang="en-US" sz="2133">
              <a:solidFill>
                <a:srgbClr val="0070C0"/>
              </a:solidFill>
              <a:latin typeface="Montserrat" panose="00000500000000000000" pitchFamily="2" charset="0"/>
            </a:endParaRPr>
          </a:p>
        </p:txBody>
      </p:sp>
    </p:spTree>
    <p:extLst>
      <p:ext uri="{BB962C8B-B14F-4D97-AF65-F5344CB8AC3E}">
        <p14:creationId xmlns:p14="http://schemas.microsoft.com/office/powerpoint/2010/main" val="21460471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DCC3B-CA12-4A4B-B5F5-D2062F3C58EC}"/>
              </a:ext>
            </a:extLst>
          </p:cNvPr>
          <p:cNvSpPr>
            <a:spLocks noGrp="1"/>
          </p:cNvSpPr>
          <p:nvPr>
            <p:ph type="title" hasCustomPrompt="1"/>
          </p:nvPr>
        </p:nvSpPr>
        <p:spPr>
          <a:xfrm>
            <a:off x="407987" y="1486304"/>
            <a:ext cx="5185093" cy="2649135"/>
          </a:xfrm>
        </p:spPr>
        <p:txBody>
          <a:bodyPr anchor="b" anchorCtr="0">
            <a:normAutofit/>
          </a:bodyPr>
          <a:lstStyle>
            <a:lvl1pPr>
              <a:lnSpc>
                <a:spcPct val="100000"/>
              </a:lnSpc>
              <a:defRPr sz="4000">
                <a:solidFill>
                  <a:schemeClr val="accent1"/>
                </a:solidFill>
              </a:defRPr>
            </a:lvl1pPr>
          </a:lstStyle>
          <a:p>
            <a:r>
              <a:rPr lang="en-US" dirty="0"/>
              <a:t>Click to enter title here</a:t>
            </a:r>
          </a:p>
        </p:txBody>
      </p:sp>
      <p:sp>
        <p:nvSpPr>
          <p:cNvPr id="6" name="Picture Placeholder 12">
            <a:extLst>
              <a:ext uri="{FF2B5EF4-FFF2-40B4-BE49-F238E27FC236}">
                <a16:creationId xmlns:a16="http://schemas.microsoft.com/office/drawing/2014/main" id="{3506CBD9-0F78-454A-9842-87C2546180B8}"/>
              </a:ext>
            </a:extLst>
          </p:cNvPr>
          <p:cNvSpPr>
            <a:spLocks noGrp="1"/>
          </p:cNvSpPr>
          <p:nvPr>
            <p:ph type="pic" sz="quarter" idx="20" hasCustomPrompt="1"/>
          </p:nvPr>
        </p:nvSpPr>
        <p:spPr>
          <a:xfrm>
            <a:off x="6188475" y="0"/>
            <a:ext cx="6004761" cy="6865200"/>
          </a:xfrm>
          <a:custGeom>
            <a:avLst/>
            <a:gdLst>
              <a:gd name="connsiteX0" fmla="*/ 1547827 w 6004761"/>
              <a:gd name="connsiteY0" fmla="*/ 0 h 6864096"/>
              <a:gd name="connsiteX1" fmla="*/ 6004760 w 6004761"/>
              <a:gd name="connsiteY1" fmla="*/ 0 h 6864096"/>
              <a:gd name="connsiteX2" fmla="*/ 6004761 w 6004761"/>
              <a:gd name="connsiteY2" fmla="*/ 6864096 h 6864096"/>
              <a:gd name="connsiteX3" fmla="*/ 1554450 w 6004761"/>
              <a:gd name="connsiteY3" fmla="*/ 6864096 h 6864096"/>
              <a:gd name="connsiteX4" fmla="*/ 1379124 w 6004761"/>
              <a:gd name="connsiteY4" fmla="*/ 6702826 h 6864096"/>
              <a:gd name="connsiteX5" fmla="*/ 0 w 6004761"/>
              <a:gd name="connsiteY5" fmla="*/ 3429001 h 6864096"/>
              <a:gd name="connsiteX6" fmla="*/ 1379124 w 6004761"/>
              <a:gd name="connsiteY6" fmla="*/ 155178 h 686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4761" h="6864096">
                <a:moveTo>
                  <a:pt x="1547827" y="0"/>
                </a:moveTo>
                <a:lnTo>
                  <a:pt x="6004760" y="0"/>
                </a:lnTo>
                <a:lnTo>
                  <a:pt x="6004761" y="6864096"/>
                </a:lnTo>
                <a:lnTo>
                  <a:pt x="1554450" y="6864096"/>
                </a:lnTo>
                <a:lnTo>
                  <a:pt x="1379124" y="6702826"/>
                </a:lnTo>
                <a:cubicBezTo>
                  <a:pt x="528239" y="5871990"/>
                  <a:pt x="0" y="4712184"/>
                  <a:pt x="0" y="3429001"/>
                </a:cubicBezTo>
                <a:cubicBezTo>
                  <a:pt x="0" y="2145819"/>
                  <a:pt x="528239" y="986013"/>
                  <a:pt x="1379124" y="155178"/>
                </a:cubicBezTo>
                <a:close/>
              </a:path>
            </a:pathLst>
          </a:custGeom>
          <a:solidFill>
            <a:schemeClr val="accent1"/>
          </a:solidFill>
        </p:spPr>
        <p:txBody>
          <a:bodyPr wrap="square" tIns="429768" bIns="649224" anchor="ctr">
            <a:noAutofit/>
          </a:bodyPr>
          <a:lstStyle>
            <a:lvl1pPr marL="0" indent="0" algn="ctr">
              <a:lnSpc>
                <a:spcPct val="100000"/>
              </a:lnSpc>
              <a:spcAft>
                <a:spcPts val="0"/>
              </a:spcAft>
              <a:buNone/>
              <a:defRPr sz="1600" b="1">
                <a:solidFill>
                  <a:schemeClr val="bg1"/>
                </a:solidFill>
              </a:defRPr>
            </a:lvl1pPr>
          </a:lstStyle>
          <a:p>
            <a:r>
              <a:rPr lang="en-US" dirty="0"/>
              <a:t>_______________________________</a:t>
            </a:r>
            <a:br>
              <a:rPr lang="en-US" dirty="0"/>
            </a:br>
            <a:br>
              <a:rPr lang="en-US" dirty="0"/>
            </a:br>
            <a:r>
              <a:rPr lang="en-US" dirty="0"/>
              <a:t>To add an image here: </a:t>
            </a:r>
            <a:br>
              <a:rPr lang="en-US" dirty="0"/>
            </a:br>
            <a:r>
              <a:rPr lang="en-US" dirty="0"/>
              <a:t>Click the icon and select Brand Pictures, </a:t>
            </a:r>
            <a:br>
              <a:rPr lang="en-US" dirty="0"/>
            </a:br>
            <a:r>
              <a:rPr lang="en-US" dirty="0"/>
              <a:t>or insert a file from your computer.</a:t>
            </a:r>
            <a:br>
              <a:rPr lang="en-US" dirty="0"/>
            </a:br>
            <a:br>
              <a:rPr lang="en-US" dirty="0"/>
            </a:br>
            <a:br>
              <a:rPr lang="en-US" dirty="0"/>
            </a:br>
            <a:br>
              <a:rPr lang="en-US" dirty="0"/>
            </a:br>
            <a:r>
              <a:rPr lang="en-US" dirty="0"/>
              <a:t>The image can then be scaled within </a:t>
            </a:r>
            <a:br>
              <a:rPr lang="en-US" dirty="0"/>
            </a:br>
            <a:r>
              <a:rPr lang="en-US" dirty="0"/>
              <a:t>the frame by using the Crop feature in </a:t>
            </a:r>
            <a:br>
              <a:rPr lang="en-US" dirty="0"/>
            </a:br>
            <a:r>
              <a:rPr lang="en-US" dirty="0"/>
              <a:t>the Picture Format tab of the ribbon.</a:t>
            </a:r>
            <a:br>
              <a:rPr lang="en-US" dirty="0"/>
            </a:br>
            <a:r>
              <a:rPr lang="en-US" dirty="0"/>
              <a:t>_______________________________</a:t>
            </a:r>
          </a:p>
        </p:txBody>
      </p:sp>
      <p:pic>
        <p:nvPicPr>
          <p:cNvPr id="7" name="Picture 2" descr="Image result for ASTRAZENECA LOGO">
            <a:extLst>
              <a:ext uri="{FF2B5EF4-FFF2-40B4-BE49-F238E27FC236}">
                <a16:creationId xmlns:a16="http://schemas.microsoft.com/office/drawing/2014/main" id="{1ED72C3C-E918-420F-9374-6F1CBE3946F7}"/>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412276" y="576767"/>
            <a:ext cx="2405987" cy="651957"/>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a:extLst>
              <a:ext uri="{FF2B5EF4-FFF2-40B4-BE49-F238E27FC236}">
                <a16:creationId xmlns:a16="http://schemas.microsoft.com/office/drawing/2014/main" id="{632E5583-912E-4EA8-8EDC-7B6B86E76274}"/>
              </a:ext>
            </a:extLst>
          </p:cNvPr>
          <p:cNvSpPr>
            <a:spLocks noGrp="1"/>
          </p:cNvSpPr>
          <p:nvPr>
            <p:ph type="body" sz="quarter" idx="21" hasCustomPrompt="1"/>
          </p:nvPr>
        </p:nvSpPr>
        <p:spPr>
          <a:xfrm>
            <a:off x="407988" y="4328932"/>
            <a:ext cx="5184775" cy="1203767"/>
          </a:xfrm>
          <a:prstGeom prst="rect">
            <a:avLst/>
          </a:prstGeom>
        </p:spPr>
        <p:txBody>
          <a:bodyPr lIns="0">
            <a:normAutofit/>
          </a:bodyPr>
          <a:lstStyle>
            <a:lvl1pPr marL="0" indent="0">
              <a:lnSpc>
                <a:spcPct val="100000"/>
              </a:lnSpc>
              <a:buNone/>
              <a:defRPr sz="2400">
                <a:solidFill>
                  <a:schemeClr val="tx1"/>
                </a:solidFill>
              </a:defRPr>
            </a:lvl1pPr>
          </a:lstStyle>
          <a:p>
            <a:pPr lvl="0"/>
            <a:r>
              <a:rPr lang="en-US" dirty="0"/>
              <a:t>Click to add subtitle / presenter name</a:t>
            </a:r>
          </a:p>
        </p:txBody>
      </p:sp>
      <p:sp>
        <p:nvSpPr>
          <p:cNvPr id="12" name="Rectangle 11">
            <a:extLst>
              <a:ext uri="{FF2B5EF4-FFF2-40B4-BE49-F238E27FC236}">
                <a16:creationId xmlns:a16="http://schemas.microsoft.com/office/drawing/2014/main" id="{06231862-37A9-4364-9D96-47810B11870D}"/>
              </a:ext>
            </a:extLst>
          </p:cNvPr>
          <p:cNvSpPr/>
          <p:nvPr userDrawn="1"/>
        </p:nvSpPr>
        <p:spPr>
          <a:xfrm>
            <a:off x="342900" y="404813"/>
            <a:ext cx="2794000" cy="920488"/>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Aft>
                <a:spcPts val="600"/>
              </a:spcAft>
            </a:pPr>
            <a:endParaRPr lang="en-US" sz="2400" err="1">
              <a:latin typeface="+mj-lt"/>
            </a:endParaRPr>
          </a:p>
        </p:txBody>
      </p:sp>
      <p:sp>
        <p:nvSpPr>
          <p:cNvPr id="3" name="Date Placeholder 2">
            <a:extLst>
              <a:ext uri="{FF2B5EF4-FFF2-40B4-BE49-F238E27FC236}">
                <a16:creationId xmlns:a16="http://schemas.microsoft.com/office/drawing/2014/main" id="{39E6A1CD-3FD6-4AD3-876A-75F060E88A2E}"/>
              </a:ext>
            </a:extLst>
          </p:cNvPr>
          <p:cNvSpPr>
            <a:spLocks noGrp="1"/>
          </p:cNvSpPr>
          <p:nvPr>
            <p:ph type="dt" sz="half" idx="26"/>
          </p:nvPr>
        </p:nvSpPr>
        <p:spPr>
          <a:xfrm>
            <a:off x="407987" y="5887668"/>
            <a:ext cx="1279358" cy="309145"/>
          </a:xfrm>
        </p:spPr>
        <p:txBody>
          <a:bodyPr lIns="0"/>
          <a:lstStyle>
            <a:lvl1pPr algn="l">
              <a:lnSpc>
                <a:spcPct val="100000"/>
              </a:lnSpc>
              <a:defRPr/>
            </a:lvl1pPr>
          </a:lstStyle>
          <a:p>
            <a:endParaRPr lang="en-GB" dirty="0"/>
          </a:p>
        </p:txBody>
      </p:sp>
      <p:sp>
        <p:nvSpPr>
          <p:cNvPr id="15" name="Freeform: Shape 14">
            <a:extLst>
              <a:ext uri="{FF2B5EF4-FFF2-40B4-BE49-F238E27FC236}">
                <a16:creationId xmlns:a16="http://schemas.microsoft.com/office/drawing/2014/main" id="{72260595-7C87-4D29-977E-EE25A0D9291A}"/>
              </a:ext>
            </a:extLst>
          </p:cNvPr>
          <p:cNvSpPr/>
          <p:nvPr userDrawn="1"/>
        </p:nvSpPr>
        <p:spPr>
          <a:xfrm>
            <a:off x="-2087955" y="1"/>
            <a:ext cx="2064161" cy="6858000"/>
          </a:xfrm>
          <a:custGeom>
            <a:avLst/>
            <a:gdLst>
              <a:gd name="connsiteX0" fmla="*/ 0 w 2064161"/>
              <a:gd name="connsiteY0" fmla="*/ 0 h 6858000"/>
              <a:gd name="connsiteX1" fmla="*/ 2002971 w 2064161"/>
              <a:gd name="connsiteY1" fmla="*/ 0 h 6858000"/>
              <a:gd name="connsiteX2" fmla="*/ 2002971 w 2064161"/>
              <a:gd name="connsiteY2" fmla="*/ 6447122 h 6858000"/>
              <a:gd name="connsiteX3" fmla="*/ 2064161 w 2064161"/>
              <a:gd name="connsiteY3" fmla="*/ 6538118 h 6858000"/>
              <a:gd name="connsiteX4" fmla="*/ 2002971 w 2064161"/>
              <a:gd name="connsiteY4" fmla="*/ 6629114 h 6858000"/>
              <a:gd name="connsiteX5" fmla="*/ 2002971 w 2064161"/>
              <a:gd name="connsiteY5" fmla="*/ 6858000 h 6858000"/>
              <a:gd name="connsiteX6" fmla="*/ 0 w 206416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4161" h="6858000">
                <a:moveTo>
                  <a:pt x="0" y="0"/>
                </a:moveTo>
                <a:lnTo>
                  <a:pt x="2002971" y="0"/>
                </a:lnTo>
                <a:lnTo>
                  <a:pt x="2002971" y="6447122"/>
                </a:lnTo>
                <a:lnTo>
                  <a:pt x="2064161" y="6538118"/>
                </a:lnTo>
                <a:lnTo>
                  <a:pt x="2002971" y="6629114"/>
                </a:lnTo>
                <a:lnTo>
                  <a:pt x="2002971"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144000" bIns="216000" rtlCol="0" anchor="b" anchorCtr="0">
            <a:noAutofit/>
          </a:bodyPr>
          <a:lstStyle/>
          <a:p>
            <a:pPr>
              <a:lnSpc>
                <a:spcPct val="100000"/>
              </a:lnSpc>
              <a:spcAft>
                <a:spcPts val="600"/>
              </a:spcAft>
            </a:pPr>
            <a:r>
              <a:rPr lang="en-GB" sz="1400">
                <a:solidFill>
                  <a:schemeClr val="tx1"/>
                </a:solidFill>
              </a:rPr>
              <a:t>Please ensure you have added the correct confidentiality statement. </a:t>
            </a:r>
          </a:p>
          <a:p>
            <a:pPr>
              <a:lnSpc>
                <a:spcPct val="100000"/>
              </a:lnSpc>
              <a:spcAft>
                <a:spcPts val="600"/>
              </a:spcAft>
            </a:pPr>
            <a:r>
              <a:rPr lang="en-GB" sz="1400">
                <a:solidFill>
                  <a:schemeClr val="tx1"/>
                </a:solidFill>
              </a:rPr>
              <a:t>Type the correct statement: </a:t>
            </a:r>
            <a:br>
              <a:rPr lang="en-GB" sz="1400">
                <a:solidFill>
                  <a:schemeClr val="accent1"/>
                </a:solidFill>
              </a:rPr>
            </a:br>
            <a:r>
              <a:rPr lang="en-GB" sz="1400">
                <a:solidFill>
                  <a:schemeClr val="accent1"/>
                </a:solidFill>
              </a:rPr>
              <a:t>‘</a:t>
            </a:r>
            <a:r>
              <a:rPr lang="en-GB" sz="1400" b="1" i="1">
                <a:solidFill>
                  <a:schemeClr val="accent1"/>
                </a:solidFill>
              </a:rPr>
              <a:t>Company Restricted’ </a:t>
            </a:r>
            <a:r>
              <a:rPr lang="en-GB" sz="1400" b="0">
                <a:solidFill>
                  <a:schemeClr val="tx1"/>
                </a:solidFill>
              </a:rPr>
              <a:t>or</a:t>
            </a:r>
            <a:r>
              <a:rPr lang="en-GB" sz="1400" b="1">
                <a:solidFill>
                  <a:schemeClr val="accent1"/>
                </a:solidFill>
              </a:rPr>
              <a:t> ‘</a:t>
            </a:r>
            <a:r>
              <a:rPr lang="en-GB" sz="1400" b="1" i="1">
                <a:solidFill>
                  <a:schemeClr val="accent1"/>
                </a:solidFill>
              </a:rPr>
              <a:t>Strictly Confidential’ </a:t>
            </a:r>
            <a:r>
              <a:rPr lang="en-GB" sz="1400" b="0" i="1">
                <a:solidFill>
                  <a:schemeClr val="tx1"/>
                </a:solidFill>
              </a:rPr>
              <a:t>.</a:t>
            </a:r>
            <a:r>
              <a:rPr lang="en-GB" sz="1400" b="1" i="1">
                <a:solidFill>
                  <a:schemeClr val="accent1"/>
                </a:solidFill>
              </a:rPr>
              <a:t> </a:t>
            </a:r>
            <a:r>
              <a:rPr lang="en-GB" sz="1400" b="0" i="0">
                <a:solidFill>
                  <a:schemeClr val="tx1"/>
                </a:solidFill>
              </a:rPr>
              <a:t>No statement is needed </a:t>
            </a:r>
            <a:br>
              <a:rPr lang="en-GB" sz="1400" b="0" i="0">
                <a:solidFill>
                  <a:schemeClr val="tx1"/>
                </a:solidFill>
              </a:rPr>
            </a:br>
            <a:r>
              <a:rPr lang="en-GB" sz="1400" b="0" i="0">
                <a:solidFill>
                  <a:schemeClr val="tx1"/>
                </a:solidFill>
              </a:rPr>
              <a:t>for public information. </a:t>
            </a:r>
            <a:endParaRPr lang="en-GB" sz="1400" b="0">
              <a:solidFill>
                <a:schemeClr val="tx1"/>
              </a:solidFill>
            </a:endParaRPr>
          </a:p>
        </p:txBody>
      </p:sp>
      <p:sp>
        <p:nvSpPr>
          <p:cNvPr id="14" name="Oval 13">
            <a:extLst>
              <a:ext uri="{FF2B5EF4-FFF2-40B4-BE49-F238E27FC236}">
                <a16:creationId xmlns:a16="http://schemas.microsoft.com/office/drawing/2014/main" id="{E4809C05-E460-4D1A-BC84-C63C988F5D2D}"/>
              </a:ext>
            </a:extLst>
          </p:cNvPr>
          <p:cNvSpPr/>
          <p:nvPr userDrawn="1"/>
        </p:nvSpPr>
        <p:spPr>
          <a:xfrm>
            <a:off x="-1944694" y="3878333"/>
            <a:ext cx="419968" cy="4199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Aft>
                <a:spcPts val="600"/>
              </a:spcAft>
            </a:pPr>
            <a:r>
              <a:rPr lang="en-US" sz="2400" b="1">
                <a:solidFill>
                  <a:schemeClr val="bg1"/>
                </a:solidFill>
                <a:latin typeface="+mn-lt"/>
              </a:rPr>
              <a:t>!</a:t>
            </a:r>
          </a:p>
        </p:txBody>
      </p:sp>
      <p:sp>
        <p:nvSpPr>
          <p:cNvPr id="8" name="Text Placeholder 7">
            <a:extLst>
              <a:ext uri="{FF2B5EF4-FFF2-40B4-BE49-F238E27FC236}">
                <a16:creationId xmlns:a16="http://schemas.microsoft.com/office/drawing/2014/main" id="{7468ED59-10F2-418A-8E8D-5A205AB6BDFD}"/>
              </a:ext>
            </a:extLst>
          </p:cNvPr>
          <p:cNvSpPr>
            <a:spLocks noGrp="1"/>
          </p:cNvSpPr>
          <p:nvPr>
            <p:ph type="body" sz="quarter" idx="27" hasCustomPrompt="1"/>
          </p:nvPr>
        </p:nvSpPr>
        <p:spPr>
          <a:xfrm>
            <a:off x="407988" y="6420976"/>
            <a:ext cx="5184775" cy="234286"/>
          </a:xfrm>
        </p:spPr>
        <p:txBody>
          <a:bodyPr lIns="0" tIns="36000" rIns="0" bIns="36000" anchor="ctr" anchorCtr="0">
            <a:spAutoFit/>
          </a:bodyPr>
          <a:lstStyle>
            <a:lvl1pPr marL="0" indent="0">
              <a:lnSpc>
                <a:spcPct val="100000"/>
              </a:lnSpc>
              <a:buNone/>
              <a:defRPr sz="1050"/>
            </a:lvl1pPr>
            <a:lvl2pPr marL="432000" indent="0">
              <a:buNone/>
              <a:defRPr sz="1050"/>
            </a:lvl2pPr>
            <a:lvl3pPr marL="684000" indent="0">
              <a:buNone/>
              <a:defRPr sz="1050"/>
            </a:lvl3pPr>
            <a:lvl4pPr marL="828000" indent="0">
              <a:buNone/>
              <a:defRPr sz="1050"/>
            </a:lvl4pPr>
            <a:lvl5pPr marL="959400" indent="0">
              <a:buNone/>
              <a:defRPr sz="1050"/>
            </a:lvl5pPr>
          </a:lstStyle>
          <a:p>
            <a:pPr lvl="0"/>
            <a:r>
              <a:rPr lang="en-US" dirty="0"/>
              <a:t>Click to add confidentiality statement here</a:t>
            </a:r>
          </a:p>
        </p:txBody>
      </p:sp>
    </p:spTree>
    <p:custDataLst>
      <p:tags r:id="rId1"/>
    </p:custDataLst>
    <p:extLst>
      <p:ext uri="{BB962C8B-B14F-4D97-AF65-F5344CB8AC3E}">
        <p14:creationId xmlns:p14="http://schemas.microsoft.com/office/powerpoint/2010/main" val="1527001141"/>
      </p:ext>
    </p:extLst>
  </p:cSld>
  <p:clrMapOvr>
    <a:masterClrMapping/>
  </p:clrMapOvr>
  <p:extLst>
    <p:ext uri="{DCECCB84-F9BA-43D5-87BE-67443E8EF086}">
      <p15:sldGuideLst xmlns:p15="http://schemas.microsoft.com/office/powerpoint/2012/main">
        <p15:guide id="1" pos="3522">
          <p15:clr>
            <a:srgbClr val="C35E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p:txBody>
          <a:bodyPr/>
          <a:lstStyle>
            <a:lvl1pPr>
              <a:lnSpc>
                <a:spcPct val="100000"/>
              </a:lnSpc>
              <a:defRPr/>
            </a:lvl1pPr>
          </a:lstStyle>
          <a:p>
            <a:r>
              <a:rPr lang="en-US" dirty="0"/>
              <a:t>Click to enter title here</a:t>
            </a:r>
          </a:p>
        </p:txBody>
      </p:sp>
      <p:sp>
        <p:nvSpPr>
          <p:cNvPr id="8" name="Content Placeholder 7">
            <a:extLst>
              <a:ext uri="{FF2B5EF4-FFF2-40B4-BE49-F238E27FC236}">
                <a16:creationId xmlns:a16="http://schemas.microsoft.com/office/drawing/2014/main" id="{91E4B5EC-9E53-45C3-B765-C1C483A070D0}"/>
              </a:ext>
            </a:extLst>
          </p:cNvPr>
          <p:cNvSpPr>
            <a:spLocks noGrp="1"/>
          </p:cNvSpPr>
          <p:nvPr>
            <p:ph sz="quarter" idx="19" hasCustomPrompt="1"/>
          </p:nvPr>
        </p:nvSpPr>
        <p:spPr>
          <a:xfrm>
            <a:off x="407988" y="1567815"/>
            <a:ext cx="11376024" cy="4608000"/>
          </a:xfrm>
        </p:spPr>
        <p:txBody>
          <a:bodyPr>
            <a:noAutofit/>
          </a:bodyPr>
          <a:lstStyle>
            <a:lvl1pPr>
              <a:lnSpc>
                <a:spcPct val="100000"/>
              </a:lnSpc>
              <a:spcBef>
                <a:spcPts val="600"/>
              </a:spcBef>
              <a:spcAft>
                <a:spcPts val="600"/>
              </a:spcAft>
              <a:defRPr/>
            </a:lvl1pPr>
            <a:lvl2pPr marL="460800" indent="-228600">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add text here. </a:t>
            </a:r>
            <a:br>
              <a:rPr lang="en-US" dirty="0"/>
            </a:br>
            <a:r>
              <a:rPr lang="en-US" dirty="0"/>
              <a:t>When pasting copy from other slides, be sure to right-click and choose ‘Keep text only’.</a:t>
            </a:r>
            <a:br>
              <a:rPr lang="en-US" dirty="0"/>
            </a:br>
            <a:r>
              <a:rPr lang="en-US" dirty="0"/>
              <a:t>To increase bullet level, select your text and press Tab.</a:t>
            </a:r>
            <a:br>
              <a:rPr lang="en-US" dirty="0"/>
            </a:br>
            <a:r>
              <a:rPr lang="en-US" dirty="0"/>
              <a:t>To decrease bullet level, select your bullet text and press Shift + Tab.</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F002CC1A-50FF-4A50-8660-D325E3429D98}"/>
              </a:ext>
            </a:extLst>
          </p:cNvPr>
          <p:cNvSpPr>
            <a:spLocks noGrp="1"/>
          </p:cNvSpPr>
          <p:nvPr>
            <p:ph type="dt" sz="half" idx="20"/>
          </p:nvPr>
        </p:nvSpPr>
        <p:spPr/>
        <p:txBody>
          <a:bodyPr/>
          <a:lstStyle>
            <a:lvl1pPr>
              <a:lnSpc>
                <a:spcPct val="100000"/>
              </a:lnSpc>
              <a:defRPr/>
            </a:lvl1pPr>
          </a:lstStyle>
          <a:p>
            <a:endParaRPr lang="en-GB"/>
          </a:p>
        </p:txBody>
      </p:sp>
      <p:sp>
        <p:nvSpPr>
          <p:cNvPr id="10" name="Slide Number Placeholder 9">
            <a:extLst>
              <a:ext uri="{FF2B5EF4-FFF2-40B4-BE49-F238E27FC236}">
                <a16:creationId xmlns:a16="http://schemas.microsoft.com/office/drawing/2014/main" id="{7E938F29-84D5-4449-9358-343332B4BEF7}"/>
              </a:ext>
            </a:extLst>
          </p:cNvPr>
          <p:cNvSpPr>
            <a:spLocks noGrp="1"/>
          </p:cNvSpPr>
          <p:nvPr>
            <p:ph type="sldNum" sz="quarter" idx="22"/>
          </p:nvPr>
        </p:nvSpPr>
        <p:spPr/>
        <p:txBody>
          <a:bodyPr/>
          <a:lstStyle>
            <a:lvl1pPr>
              <a:lnSpc>
                <a:spcPct val="100000"/>
              </a:lnSpc>
              <a:defRPr/>
            </a:lvl1pPr>
          </a:lstStyle>
          <a:p>
            <a:fld id="{F8E47D07-9D1E-4FE9-B31A-2F5863681021}" type="slidenum">
              <a:rPr lang="en-GB" smtClean="0"/>
              <a:pPr/>
              <a:t>‹#›</a:t>
            </a:fld>
            <a:endParaRPr lang="en-GB"/>
          </a:p>
        </p:txBody>
      </p:sp>
      <p:sp>
        <p:nvSpPr>
          <p:cNvPr id="11" name="Text Placeholder 96">
            <a:extLst>
              <a:ext uri="{FF2B5EF4-FFF2-40B4-BE49-F238E27FC236}">
                <a16:creationId xmlns:a16="http://schemas.microsoft.com/office/drawing/2014/main" id="{C949FF72-87ED-4607-89DB-176C532FA3A0}"/>
              </a:ext>
            </a:extLst>
          </p:cNvPr>
          <p:cNvSpPr>
            <a:spLocks noGrp="1"/>
          </p:cNvSpPr>
          <p:nvPr>
            <p:ph type="body" sz="quarter" idx="111" hasCustomPrompt="1"/>
          </p:nvPr>
        </p:nvSpPr>
        <p:spPr>
          <a:xfrm>
            <a:off x="407988" y="6200774"/>
            <a:ext cx="9729787" cy="657225"/>
          </a:xfrm>
        </p:spPr>
        <p:txBody>
          <a:bodyPr anchor="b" anchorCtr="0">
            <a:noAutofit/>
          </a:bodyPr>
          <a:lstStyle>
            <a:lvl1pPr>
              <a:lnSpc>
                <a:spcPct val="100000"/>
              </a:lnSpc>
              <a:spcAft>
                <a:spcPts val="300"/>
              </a:spcAft>
              <a:buNone/>
              <a:defRPr sz="800"/>
            </a:lvl1pPr>
          </a:lstStyle>
          <a:p>
            <a:pPr lvl="0"/>
            <a:r>
              <a:rPr lang="en-US" dirty="0"/>
              <a:t>Footnotes</a:t>
            </a:r>
          </a:p>
        </p:txBody>
      </p:sp>
    </p:spTree>
    <p:custDataLst>
      <p:tags r:id="rId1"/>
    </p:custDataLst>
    <p:extLst>
      <p:ext uri="{BB962C8B-B14F-4D97-AF65-F5344CB8AC3E}">
        <p14:creationId xmlns:p14="http://schemas.microsoft.com/office/powerpoint/2010/main" val="1281203929"/>
      </p:ext>
    </p:extLst>
  </p:cSld>
  <p:clrMapOvr>
    <a:masterClrMapping/>
  </p:clrMapOvr>
  <p:extLst>
    <p:ext uri="{DCECCB84-F9BA-43D5-87BE-67443E8EF086}">
      <p15:sldGuideLst xmlns:p15="http://schemas.microsoft.com/office/powerpoint/2012/main">
        <p15:guide id="1" pos="1391">
          <p15:clr>
            <a:srgbClr val="A4A3A4"/>
          </p15:clr>
        </p15:guide>
        <p15:guide id="2" pos="1463">
          <p15:clr>
            <a:srgbClr val="A4A3A4"/>
          </p15:clr>
        </p15:guide>
        <p15:guide id="3" pos="2598">
          <p15:clr>
            <a:srgbClr val="A4A3A4"/>
          </p15:clr>
        </p15:guide>
        <p15:guide id="4" pos="2669">
          <p15:clr>
            <a:srgbClr val="A4A3A4"/>
          </p15:clr>
        </p15:guide>
        <p15:guide id="5" pos="3804">
          <p15:clr>
            <a:srgbClr val="A4A3A4"/>
          </p15:clr>
        </p15:guide>
        <p15:guide id="6" pos="3876">
          <p15:clr>
            <a:srgbClr val="A4A3A4"/>
          </p15:clr>
        </p15:guide>
        <p15:guide id="7" pos="5009">
          <p15:clr>
            <a:srgbClr val="A4A3A4"/>
          </p15:clr>
        </p15:guide>
        <p15:guide id="8" pos="5082">
          <p15:clr>
            <a:srgbClr val="A4A3A4"/>
          </p15:clr>
        </p15:guide>
        <p15:guide id="9" pos="6215">
          <p15:clr>
            <a:srgbClr val="A4A3A4"/>
          </p15:clr>
        </p15:guide>
        <p15:guide id="10" pos="6288">
          <p15:clr>
            <a:srgbClr val="A4A3A4"/>
          </p15:clr>
        </p15:guide>
        <p15:guide id="11" orient="horz" pos="890">
          <p15:clr>
            <a:srgbClr val="C35EA4"/>
          </p15:clr>
        </p15:guide>
        <p15:guide id="12" orient="horz" pos="981">
          <p15:clr>
            <a:srgbClr val="C35E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in Lens">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D0FA13F-5B1F-4795-B0E7-3E97B5D8E071}"/>
              </a:ext>
            </a:extLst>
          </p:cNvPr>
          <p:cNvSpPr>
            <a:spLocks noGrp="1"/>
          </p:cNvSpPr>
          <p:nvPr>
            <p:ph type="title" hasCustomPrompt="1"/>
          </p:nvPr>
        </p:nvSpPr>
        <p:spPr>
          <a:xfrm>
            <a:off x="1" y="-1"/>
            <a:ext cx="3875391" cy="4330700"/>
          </a:xfrm>
          <a:custGeom>
            <a:avLst/>
            <a:gdLst>
              <a:gd name="connsiteX0" fmla="*/ 417122 w 3875391"/>
              <a:gd name="connsiteY0" fmla="*/ 0 h 4330700"/>
              <a:gd name="connsiteX1" fmla="*/ 2700571 w 3875391"/>
              <a:gd name="connsiteY1" fmla="*/ 0 h 4330700"/>
              <a:gd name="connsiteX2" fmla="*/ 2854048 w 3875391"/>
              <a:gd name="connsiteY2" fmla="*/ 93240 h 4330700"/>
              <a:gd name="connsiteX3" fmla="*/ 3875391 w 3875391"/>
              <a:gd name="connsiteY3" fmla="*/ 2014156 h 4330700"/>
              <a:gd name="connsiteX4" fmla="*/ 3479762 w 3875391"/>
              <a:gd name="connsiteY4" fmla="*/ 3309358 h 4330700"/>
              <a:gd name="connsiteX5" fmla="*/ 3457575 w 3875391"/>
              <a:gd name="connsiteY5" fmla="*/ 3339027 h 4330700"/>
              <a:gd name="connsiteX6" fmla="*/ 3457575 w 3875391"/>
              <a:gd name="connsiteY6" fmla="*/ 3343274 h 4330700"/>
              <a:gd name="connsiteX7" fmla="*/ 3454399 w 3875391"/>
              <a:gd name="connsiteY7" fmla="*/ 3343274 h 4330700"/>
              <a:gd name="connsiteX8" fmla="*/ 3346405 w 3875391"/>
              <a:gd name="connsiteY8" fmla="*/ 3487693 h 4330700"/>
              <a:gd name="connsiteX9" fmla="*/ 1558846 w 3875391"/>
              <a:gd name="connsiteY9" fmla="*/ 4330700 h 4330700"/>
              <a:gd name="connsiteX10" fmla="*/ 85309 w 3875391"/>
              <a:gd name="connsiteY10" fmla="*/ 3801714 h 4330700"/>
              <a:gd name="connsiteX11" fmla="*/ 0 w 3875391"/>
              <a:gd name="connsiteY11" fmla="*/ 3724180 h 4330700"/>
              <a:gd name="connsiteX12" fmla="*/ 0 w 3875391"/>
              <a:gd name="connsiteY12" fmla="*/ 304131 h 4330700"/>
              <a:gd name="connsiteX13" fmla="*/ 85309 w 3875391"/>
              <a:gd name="connsiteY13" fmla="*/ 226597 h 4330700"/>
              <a:gd name="connsiteX14" fmla="*/ 263644 w 3875391"/>
              <a:gd name="connsiteY14" fmla="*/ 93240 h 433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75391" h="4330700">
                <a:moveTo>
                  <a:pt x="417122" y="0"/>
                </a:moveTo>
                <a:lnTo>
                  <a:pt x="2700571" y="0"/>
                </a:lnTo>
                <a:lnTo>
                  <a:pt x="2854048" y="93240"/>
                </a:lnTo>
                <a:cubicBezTo>
                  <a:pt x="3470253" y="509540"/>
                  <a:pt x="3875391" y="1214535"/>
                  <a:pt x="3875391" y="2014156"/>
                </a:cubicBezTo>
                <a:cubicBezTo>
                  <a:pt x="3875391" y="2493928"/>
                  <a:pt x="3729542" y="2939635"/>
                  <a:pt x="3479762" y="3309358"/>
                </a:cubicBezTo>
                <a:lnTo>
                  <a:pt x="3457575" y="3339027"/>
                </a:lnTo>
                <a:lnTo>
                  <a:pt x="3457575" y="3343274"/>
                </a:lnTo>
                <a:lnTo>
                  <a:pt x="3454399" y="3343274"/>
                </a:lnTo>
                <a:lnTo>
                  <a:pt x="3346405" y="3487693"/>
                </a:lnTo>
                <a:cubicBezTo>
                  <a:pt x="2921516" y="4002539"/>
                  <a:pt x="2278504" y="4330700"/>
                  <a:pt x="1558846" y="4330700"/>
                </a:cubicBezTo>
                <a:cubicBezTo>
                  <a:pt x="999112" y="4330700"/>
                  <a:pt x="485745" y="4132183"/>
                  <a:pt x="85309" y="3801714"/>
                </a:cubicBezTo>
                <a:lnTo>
                  <a:pt x="0" y="3724180"/>
                </a:lnTo>
                <a:lnTo>
                  <a:pt x="0" y="304131"/>
                </a:lnTo>
                <a:lnTo>
                  <a:pt x="85309" y="226597"/>
                </a:lnTo>
                <a:cubicBezTo>
                  <a:pt x="142514" y="179387"/>
                  <a:pt x="202023" y="134871"/>
                  <a:pt x="263644" y="93240"/>
                </a:cubicBezTo>
                <a:close/>
              </a:path>
            </a:pathLst>
          </a:custGeom>
          <a:solidFill>
            <a:schemeClr val="accent1"/>
          </a:solidFill>
        </p:spPr>
        <p:txBody>
          <a:bodyPr wrap="square" lIns="396000" tIns="360000" rIns="90000" bIns="360000" anchor="ctr" anchorCtr="0">
            <a:normAutofit/>
          </a:bodyPr>
          <a:lstStyle>
            <a:lvl1pPr>
              <a:lnSpc>
                <a:spcPct val="100000"/>
              </a:lnSpc>
              <a:defRPr sz="4000">
                <a:solidFill>
                  <a:schemeClr val="bg1"/>
                </a:solidFill>
              </a:defRPr>
            </a:lvl1pPr>
          </a:lstStyle>
          <a:p>
            <a:r>
              <a:rPr lang="en-US" dirty="0"/>
              <a:t>Click to enter title here</a:t>
            </a:r>
          </a:p>
        </p:txBody>
      </p:sp>
      <p:cxnSp>
        <p:nvCxnSpPr>
          <p:cNvPr id="9" name="Straight Connector 8">
            <a:extLst>
              <a:ext uri="{FF2B5EF4-FFF2-40B4-BE49-F238E27FC236}">
                <a16:creationId xmlns:a16="http://schemas.microsoft.com/office/drawing/2014/main" id="{21040238-DCC8-4532-9AE6-EB7C834F336E}"/>
              </a:ext>
            </a:extLst>
          </p:cNvPr>
          <p:cNvCxnSpPr>
            <a:cxnSpLocks/>
          </p:cNvCxnSpPr>
          <p:nvPr userDrawn="1"/>
        </p:nvCxnSpPr>
        <p:spPr>
          <a:xfrm>
            <a:off x="3540125" y="3730171"/>
            <a:ext cx="0" cy="24795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75A4EBE2-41F7-48F4-B525-605699ECF92F}"/>
              </a:ext>
            </a:extLst>
          </p:cNvPr>
          <p:cNvSpPr>
            <a:spLocks noGrp="1"/>
          </p:cNvSpPr>
          <p:nvPr>
            <p:ph sz="quarter" idx="19" hasCustomPrompt="1"/>
          </p:nvPr>
        </p:nvSpPr>
        <p:spPr>
          <a:xfrm>
            <a:off x="4238625" y="404813"/>
            <a:ext cx="7545387" cy="5796000"/>
          </a:xfrm>
        </p:spPr>
        <p:txBody>
          <a:bodyPr/>
          <a:lstStyle>
            <a:lvl1pPr>
              <a:lnSpc>
                <a:spcPct val="100000"/>
              </a:lnSpc>
              <a:defRPr/>
            </a:lvl1pPr>
            <a:lvl2pPr marL="460800" indent="-228600">
              <a:lnSpc>
                <a:spcPct val="100000"/>
              </a:lnSpc>
              <a:defRPr lang="en-US" sz="2400" kern="1200" dirty="0">
                <a:solidFill>
                  <a:schemeClr val="tx1"/>
                </a:solidFill>
                <a:latin typeface="+mn-lt"/>
                <a:ea typeface="+mn-ea"/>
                <a:cs typeface="+mn-cs"/>
              </a:defRPr>
            </a:lvl2pPr>
            <a:lvl3pPr marL="691200" indent="-228600">
              <a:lnSpc>
                <a:spcPct val="100000"/>
              </a:lnSpc>
              <a:defRPr lang="en-US" sz="2000" kern="1200" dirty="0">
                <a:solidFill>
                  <a:schemeClr val="tx1"/>
                </a:solidFill>
                <a:latin typeface="+mn-lt"/>
                <a:ea typeface="+mn-ea"/>
                <a:cs typeface="+mn-cs"/>
              </a:defRPr>
            </a:lvl3pPr>
            <a:lvl4pPr marL="921600" indent="-228600">
              <a:lnSpc>
                <a:spcPct val="100000"/>
              </a:lnSpc>
              <a:defRPr lang="en-US" sz="2000" kern="1200" dirty="0">
                <a:solidFill>
                  <a:schemeClr val="tx1"/>
                </a:solidFill>
                <a:latin typeface="+mn-lt"/>
                <a:ea typeface="+mn-ea"/>
                <a:cs typeface="+mn-cs"/>
              </a:defRPr>
            </a:lvl4pPr>
            <a:lvl5pPr>
              <a:lnSpc>
                <a:spcPct val="100000"/>
              </a:lnSpc>
              <a:defRPr/>
            </a:lvl5pPr>
          </a:lstStyle>
          <a:p>
            <a:pPr lvl="0"/>
            <a:r>
              <a:rPr lang="en-US" dirty="0"/>
              <a:t>Click to add text here. </a:t>
            </a:r>
            <a:br>
              <a:rPr lang="en-US" dirty="0"/>
            </a:br>
            <a:r>
              <a:rPr lang="en-US" dirty="0"/>
              <a:t>When pasting copy from other slides, be sure to right-click and choose ‘Keep text only’.</a:t>
            </a:r>
            <a:br>
              <a:rPr lang="en-US" dirty="0"/>
            </a:br>
            <a:r>
              <a:rPr lang="en-US" dirty="0"/>
              <a:t>To increase bullet level, select your text and press Tab.</a:t>
            </a:r>
            <a:br>
              <a:rPr lang="en-US" dirty="0"/>
            </a:br>
            <a:r>
              <a:rPr lang="en-US" dirty="0"/>
              <a:t>To decrease bullet level, select your bullet text and press Shift + Tab.</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9">
            <a:extLst>
              <a:ext uri="{FF2B5EF4-FFF2-40B4-BE49-F238E27FC236}">
                <a16:creationId xmlns:a16="http://schemas.microsoft.com/office/drawing/2014/main" id="{59C580CE-4074-4379-8D68-E5118B13A13A}"/>
              </a:ext>
            </a:extLst>
          </p:cNvPr>
          <p:cNvSpPr>
            <a:spLocks noGrp="1"/>
          </p:cNvSpPr>
          <p:nvPr>
            <p:ph type="dt" sz="half" idx="20"/>
          </p:nvPr>
        </p:nvSpPr>
        <p:spPr/>
        <p:txBody>
          <a:bodyPr/>
          <a:lstStyle>
            <a:lvl1pPr>
              <a:lnSpc>
                <a:spcPct val="100000"/>
              </a:lnSpc>
              <a:defRPr/>
            </a:lvl1pPr>
          </a:lstStyle>
          <a:p>
            <a:endParaRPr lang="en-GB"/>
          </a:p>
        </p:txBody>
      </p:sp>
      <p:sp>
        <p:nvSpPr>
          <p:cNvPr id="13" name="Slide Number Placeholder 12">
            <a:extLst>
              <a:ext uri="{FF2B5EF4-FFF2-40B4-BE49-F238E27FC236}">
                <a16:creationId xmlns:a16="http://schemas.microsoft.com/office/drawing/2014/main" id="{D2C25B5D-B685-4B55-8498-3486110FDCFE}"/>
              </a:ext>
            </a:extLst>
          </p:cNvPr>
          <p:cNvSpPr>
            <a:spLocks noGrp="1"/>
          </p:cNvSpPr>
          <p:nvPr>
            <p:ph type="sldNum" sz="quarter" idx="22"/>
          </p:nvPr>
        </p:nvSpPr>
        <p:spPr/>
        <p:txBody>
          <a:bodyPr/>
          <a:lstStyle>
            <a:lvl1pPr>
              <a:lnSpc>
                <a:spcPct val="100000"/>
              </a:lnSpc>
              <a:defRPr/>
            </a:lvl1pPr>
          </a:lstStyle>
          <a:p>
            <a:fld id="{F8E47D07-9D1E-4FE9-B31A-2F5863681021}" type="slidenum">
              <a:rPr lang="en-GB" smtClean="0"/>
              <a:pPr/>
              <a:t>‹#›</a:t>
            </a:fld>
            <a:endParaRPr lang="en-GB"/>
          </a:p>
        </p:txBody>
      </p:sp>
      <p:sp>
        <p:nvSpPr>
          <p:cNvPr id="8" name="Text Placeholder 96">
            <a:extLst>
              <a:ext uri="{FF2B5EF4-FFF2-40B4-BE49-F238E27FC236}">
                <a16:creationId xmlns:a16="http://schemas.microsoft.com/office/drawing/2014/main" id="{DFE25DB2-F58D-4AD2-B640-7A1061569FFB}"/>
              </a:ext>
            </a:extLst>
          </p:cNvPr>
          <p:cNvSpPr>
            <a:spLocks noGrp="1"/>
          </p:cNvSpPr>
          <p:nvPr>
            <p:ph type="body" sz="quarter" idx="111" hasCustomPrompt="1"/>
          </p:nvPr>
        </p:nvSpPr>
        <p:spPr>
          <a:xfrm>
            <a:off x="407988" y="6200774"/>
            <a:ext cx="9729787" cy="657225"/>
          </a:xfrm>
        </p:spPr>
        <p:txBody>
          <a:bodyPr anchor="b" anchorCtr="0">
            <a:noAutofit/>
          </a:bodyPr>
          <a:lstStyle>
            <a:lvl1pPr>
              <a:lnSpc>
                <a:spcPct val="100000"/>
              </a:lnSpc>
              <a:spcAft>
                <a:spcPts val="300"/>
              </a:spcAft>
              <a:buNone/>
              <a:defRPr sz="800"/>
            </a:lvl1pPr>
          </a:lstStyle>
          <a:p>
            <a:pPr lvl="0"/>
            <a:r>
              <a:rPr lang="en-US" dirty="0"/>
              <a:t>Footnotes</a:t>
            </a:r>
          </a:p>
        </p:txBody>
      </p:sp>
    </p:spTree>
    <p:custDataLst>
      <p:tags r:id="rId1"/>
    </p:custDataLst>
    <p:extLst>
      <p:ext uri="{BB962C8B-B14F-4D97-AF65-F5344CB8AC3E}">
        <p14:creationId xmlns:p14="http://schemas.microsoft.com/office/powerpoint/2010/main" val="1347531795"/>
      </p:ext>
    </p:extLst>
  </p:cSld>
  <p:clrMapOvr>
    <a:masterClrMapping/>
  </p:clrMapOvr>
  <p:extLst>
    <p:ext uri="{DCECCB84-F9BA-43D5-87BE-67443E8EF086}">
      <p15:sldGuideLst xmlns:p15="http://schemas.microsoft.com/office/powerpoint/2012/main">
        <p15:guide id="1" pos="2230">
          <p15:clr>
            <a:srgbClr val="C35EA4"/>
          </p15:clr>
        </p15:guide>
        <p15:guide id="5" pos="2661">
          <p15:clr>
            <a:srgbClr val="C35E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447ADDD-920E-4BEB-819B-9759B3CF06AB}"/>
              </a:ext>
            </a:extLst>
          </p:cNvPr>
          <p:cNvSpPr>
            <a:spLocks noGrp="1"/>
          </p:cNvSpPr>
          <p:nvPr>
            <p:ph type="title" hasCustomPrompt="1"/>
          </p:nvPr>
        </p:nvSpPr>
        <p:spPr>
          <a:xfrm>
            <a:off x="1" y="0"/>
            <a:ext cx="5562601" cy="6858000"/>
          </a:xfrm>
          <a:custGeom>
            <a:avLst/>
            <a:gdLst>
              <a:gd name="connsiteX0" fmla="*/ 0 w 5562601"/>
              <a:gd name="connsiteY0" fmla="*/ 0 h 6858000"/>
              <a:gd name="connsiteX1" fmla="*/ 3124199 w 5562601"/>
              <a:gd name="connsiteY1" fmla="*/ 0 h 6858000"/>
              <a:gd name="connsiteX2" fmla="*/ 3694793 w 5562601"/>
              <a:gd name="connsiteY2" fmla="*/ 0 h 6858000"/>
              <a:gd name="connsiteX3" fmla="*/ 3762493 w 5562601"/>
              <a:gd name="connsiteY3" fmla="*/ 43402 h 6858000"/>
              <a:gd name="connsiteX4" fmla="*/ 5562601 w 5562601"/>
              <a:gd name="connsiteY4" fmla="*/ 3429000 h 6858000"/>
              <a:gd name="connsiteX5" fmla="*/ 3762493 w 5562601"/>
              <a:gd name="connsiteY5" fmla="*/ 6814598 h 6858000"/>
              <a:gd name="connsiteX6" fmla="*/ 3694792 w 5562601"/>
              <a:gd name="connsiteY6" fmla="*/ 6858000 h 6858000"/>
              <a:gd name="connsiteX7" fmla="*/ 0 w 5562601"/>
              <a:gd name="connsiteY7" fmla="*/ 6858000 h 6858000"/>
              <a:gd name="connsiteX8" fmla="*/ 0 w 5562601"/>
              <a:gd name="connsiteY8" fmla="*/ 260168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2601" h="6858000">
                <a:moveTo>
                  <a:pt x="0" y="0"/>
                </a:moveTo>
                <a:lnTo>
                  <a:pt x="3124199" y="0"/>
                </a:lnTo>
                <a:lnTo>
                  <a:pt x="3694793" y="0"/>
                </a:lnTo>
                <a:lnTo>
                  <a:pt x="3762493" y="43402"/>
                </a:lnTo>
                <a:cubicBezTo>
                  <a:pt x="4848549" y="777127"/>
                  <a:pt x="5562601" y="2019676"/>
                  <a:pt x="5562601" y="3429000"/>
                </a:cubicBezTo>
                <a:cubicBezTo>
                  <a:pt x="5562601" y="4838325"/>
                  <a:pt x="4848549" y="6080873"/>
                  <a:pt x="3762493" y="6814598"/>
                </a:cubicBezTo>
                <a:lnTo>
                  <a:pt x="3694792" y="6858000"/>
                </a:lnTo>
                <a:lnTo>
                  <a:pt x="0" y="6858000"/>
                </a:lnTo>
                <a:lnTo>
                  <a:pt x="0" y="2601686"/>
                </a:lnTo>
                <a:close/>
              </a:path>
            </a:pathLst>
          </a:custGeom>
          <a:solidFill>
            <a:schemeClr val="accent1"/>
          </a:solidFill>
        </p:spPr>
        <p:txBody>
          <a:bodyPr wrap="square" lIns="396000" tIns="2160000" bIns="2880000" anchor="b" anchorCtr="0">
            <a:normAutofit/>
          </a:bodyPr>
          <a:lstStyle>
            <a:lvl1pPr>
              <a:lnSpc>
                <a:spcPct val="100000"/>
              </a:lnSpc>
              <a:defRPr sz="4000">
                <a:solidFill>
                  <a:schemeClr val="bg1"/>
                </a:solidFill>
              </a:defRPr>
            </a:lvl1pPr>
          </a:lstStyle>
          <a:p>
            <a:r>
              <a:rPr lang="en-US" dirty="0"/>
              <a:t>Click to enter</a:t>
            </a:r>
            <a:br>
              <a:rPr lang="en-US" dirty="0"/>
            </a:br>
            <a:r>
              <a:rPr lang="en-US" dirty="0"/>
              <a:t>section title here</a:t>
            </a:r>
            <a:endParaRPr lang="en-GB" dirty="0"/>
          </a:p>
        </p:txBody>
      </p:sp>
      <p:sp>
        <p:nvSpPr>
          <p:cNvPr id="20" name="Text Placeholder 30">
            <a:extLst>
              <a:ext uri="{FF2B5EF4-FFF2-40B4-BE49-F238E27FC236}">
                <a16:creationId xmlns:a16="http://schemas.microsoft.com/office/drawing/2014/main" id="{9A77974F-FF01-4E3F-957B-CC5A44F8CE16}"/>
              </a:ext>
            </a:extLst>
          </p:cNvPr>
          <p:cNvSpPr txBox="1">
            <a:spLocks/>
          </p:cNvSpPr>
          <p:nvPr userDrawn="1"/>
        </p:nvSpPr>
        <p:spPr>
          <a:xfrm>
            <a:off x="11597151" y="6303999"/>
            <a:ext cx="294812" cy="355098"/>
          </a:xfrm>
          <a:prstGeom prst="rect">
            <a:avLst/>
          </a:prstGeom>
          <a:blipFill>
            <a:blip r:embed="rId3">
              <a:extLst>
                <a:ext uri="{96DAC541-7B7A-43D3-8B79-37D633B846F1}">
                  <asvg:svgBlip xmlns:asvg="http://schemas.microsoft.com/office/drawing/2016/SVG/main" r:embed="rId4"/>
                </a:ext>
              </a:extLst>
            </a:blip>
            <a:stretch>
              <a:fillRect/>
            </a:stretch>
          </a:blipFill>
        </p:spPr>
        <p:txBody>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2"/>
                </a:solidFill>
                <a:latin typeface="+mn-lt"/>
                <a:ea typeface="+mn-ea"/>
                <a:cs typeface="+mn-cs"/>
              </a:defRPr>
            </a:lvl1pPr>
            <a:lvl2pPr marL="2286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600" kern="1200">
                <a:solidFill>
                  <a:schemeClr val="tx2"/>
                </a:solidFill>
                <a:latin typeface="+mn-lt"/>
                <a:ea typeface="+mn-ea"/>
                <a:cs typeface="+mn-cs"/>
              </a:defRPr>
            </a:lvl2pPr>
            <a:lvl3pPr marL="4445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400" kern="1200">
                <a:solidFill>
                  <a:schemeClr val="tx2"/>
                </a:solidFill>
                <a:latin typeface="+mn-lt"/>
                <a:ea typeface="+mn-ea"/>
                <a:cs typeface="+mn-cs"/>
              </a:defRPr>
            </a:lvl3pPr>
            <a:lvl4pPr marL="625475"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4pPr>
            <a:lvl5pPr marL="80645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a:t> </a:t>
            </a:r>
          </a:p>
        </p:txBody>
      </p:sp>
      <p:sp>
        <p:nvSpPr>
          <p:cNvPr id="5" name="Text Placeholder 4">
            <a:extLst>
              <a:ext uri="{FF2B5EF4-FFF2-40B4-BE49-F238E27FC236}">
                <a16:creationId xmlns:a16="http://schemas.microsoft.com/office/drawing/2014/main" id="{D60AE4F3-AAA3-4B8D-A01A-1FF9B8F9F42A}"/>
              </a:ext>
            </a:extLst>
          </p:cNvPr>
          <p:cNvSpPr>
            <a:spLocks noGrp="1"/>
          </p:cNvSpPr>
          <p:nvPr>
            <p:ph type="body" sz="quarter" idx="33" hasCustomPrompt="1"/>
          </p:nvPr>
        </p:nvSpPr>
        <p:spPr>
          <a:xfrm>
            <a:off x="428095" y="863767"/>
            <a:ext cx="1203158" cy="1203158"/>
          </a:xfrm>
          <a:prstGeom prst="ellipse">
            <a:avLst/>
          </a:prstGeom>
          <a:solidFill>
            <a:schemeClr val="bg1"/>
          </a:solidFill>
        </p:spPr>
        <p:txBody>
          <a:bodyPr wrap="none" bIns="0" anchor="ctr" anchorCtr="0">
            <a:normAutofit/>
          </a:bodyPr>
          <a:lstStyle>
            <a:lvl1pPr marL="0" indent="0" algn="ctr">
              <a:lnSpc>
                <a:spcPct val="100000"/>
              </a:lnSpc>
              <a:buNone/>
              <a:defRPr sz="6000" b="1">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a:t>
            </a:r>
          </a:p>
        </p:txBody>
      </p:sp>
      <p:sp>
        <p:nvSpPr>
          <p:cNvPr id="8" name="Text Placeholder 7">
            <a:extLst>
              <a:ext uri="{FF2B5EF4-FFF2-40B4-BE49-F238E27FC236}">
                <a16:creationId xmlns:a16="http://schemas.microsoft.com/office/drawing/2014/main" id="{45758FA1-2B23-4C7E-97FD-FBA94AB3853B}"/>
              </a:ext>
            </a:extLst>
          </p:cNvPr>
          <p:cNvSpPr>
            <a:spLocks noGrp="1"/>
          </p:cNvSpPr>
          <p:nvPr>
            <p:ph type="body" sz="quarter" idx="34" hasCustomPrompt="1"/>
          </p:nvPr>
        </p:nvSpPr>
        <p:spPr>
          <a:xfrm>
            <a:off x="428626" y="4267200"/>
            <a:ext cx="3678918" cy="1896645"/>
          </a:xfrm>
          <a:prstGeom prst="rect">
            <a:avLst/>
          </a:prstGeom>
        </p:spPr>
        <p:txBody>
          <a:bodyPr lIns="0"/>
          <a:lstStyle>
            <a:lvl1pPr marL="0" indent="0">
              <a:lnSpc>
                <a:spcPct val="100000"/>
              </a:lnSpc>
              <a:buNone/>
              <a:defRPr>
                <a:solidFill>
                  <a:schemeClr val="bg1"/>
                </a:solidFill>
              </a:defRPr>
            </a:lvl1pPr>
            <a:lvl5pPr>
              <a:defRPr/>
            </a:lvl5pPr>
          </a:lstStyle>
          <a:p>
            <a:pPr lvl="0"/>
            <a:r>
              <a:rPr lang="en-US" dirty="0"/>
              <a:t>Click to add subtitle / presenter name(s)</a:t>
            </a:r>
          </a:p>
        </p:txBody>
      </p:sp>
      <p:sp>
        <p:nvSpPr>
          <p:cNvPr id="22" name="Picture Placeholder 21">
            <a:extLst>
              <a:ext uri="{FF2B5EF4-FFF2-40B4-BE49-F238E27FC236}">
                <a16:creationId xmlns:a16="http://schemas.microsoft.com/office/drawing/2014/main" id="{0486192A-3DB1-49EB-9B2C-D5E68AF24B1A}"/>
              </a:ext>
            </a:extLst>
          </p:cNvPr>
          <p:cNvSpPr>
            <a:spLocks noGrp="1"/>
          </p:cNvSpPr>
          <p:nvPr>
            <p:ph type="pic" sz="quarter" idx="36" hasCustomPrompt="1"/>
          </p:nvPr>
        </p:nvSpPr>
        <p:spPr>
          <a:xfrm>
            <a:off x="3694792" y="-1"/>
            <a:ext cx="8497208" cy="6858001"/>
          </a:xfrm>
          <a:custGeom>
            <a:avLst/>
            <a:gdLst>
              <a:gd name="connsiteX0" fmla="*/ 8001617 w 8497208"/>
              <a:gd name="connsiteY0" fmla="*/ 6414717 h 6858001"/>
              <a:gd name="connsiteX1" fmla="*/ 7980570 w 8497208"/>
              <a:gd name="connsiteY1" fmla="*/ 6439539 h 6858001"/>
              <a:gd name="connsiteX2" fmla="*/ 8034470 w 8497208"/>
              <a:gd name="connsiteY2" fmla="*/ 6517076 h 6858001"/>
              <a:gd name="connsiteX3" fmla="*/ 8090937 w 8497208"/>
              <a:gd name="connsiteY3" fmla="*/ 6510166 h 6858001"/>
              <a:gd name="connsiteX4" fmla="*/ 8091707 w 8497208"/>
              <a:gd name="connsiteY4" fmla="*/ 6506072 h 6858001"/>
              <a:gd name="connsiteX5" fmla="*/ 8095814 w 8497208"/>
              <a:gd name="connsiteY5" fmla="*/ 6478435 h 6858001"/>
              <a:gd name="connsiteX6" fmla="*/ 8062447 w 8497208"/>
              <a:gd name="connsiteY6" fmla="*/ 6464105 h 6858001"/>
              <a:gd name="connsiteX7" fmla="*/ 8064757 w 8497208"/>
              <a:gd name="connsiteY7" fmla="*/ 6499675 h 6858001"/>
              <a:gd name="connsiteX8" fmla="*/ 8064757 w 8497208"/>
              <a:gd name="connsiteY8" fmla="*/ 6504025 h 6858001"/>
              <a:gd name="connsiteX9" fmla="*/ 8048330 w 8497208"/>
              <a:gd name="connsiteY9" fmla="*/ 6515029 h 6858001"/>
              <a:gd name="connsiteX10" fmla="*/ 7993147 w 8497208"/>
              <a:gd name="connsiteY10" fmla="*/ 6433142 h 6858001"/>
              <a:gd name="connsiteX11" fmla="*/ 7994430 w 8497208"/>
              <a:gd name="connsiteY11" fmla="*/ 6431862 h 6858001"/>
              <a:gd name="connsiteX12" fmla="*/ 7995200 w 8497208"/>
              <a:gd name="connsiteY12" fmla="*/ 6432374 h 6858001"/>
              <a:gd name="connsiteX13" fmla="*/ 7995457 w 8497208"/>
              <a:gd name="connsiteY13" fmla="*/ 6432374 h 6858001"/>
              <a:gd name="connsiteX14" fmla="*/ 8062190 w 8497208"/>
              <a:gd name="connsiteY14" fmla="*/ 6459499 h 6858001"/>
              <a:gd name="connsiteX15" fmla="*/ 8096071 w 8497208"/>
              <a:gd name="connsiteY15" fmla="*/ 6474085 h 6858001"/>
              <a:gd name="connsiteX16" fmla="*/ 8122764 w 8497208"/>
              <a:gd name="connsiteY16" fmla="*/ 6486880 h 6858001"/>
              <a:gd name="connsiteX17" fmla="*/ 8134828 w 8497208"/>
              <a:gd name="connsiteY17" fmla="*/ 6503513 h 6858001"/>
              <a:gd name="connsiteX18" fmla="*/ 7984933 w 8497208"/>
              <a:gd name="connsiteY18" fmla="*/ 6615084 h 6858001"/>
              <a:gd name="connsiteX19" fmla="*/ 7984420 w 8497208"/>
              <a:gd name="connsiteY19" fmla="*/ 6615596 h 6858001"/>
              <a:gd name="connsiteX20" fmla="*/ 7983393 w 8497208"/>
              <a:gd name="connsiteY20" fmla="*/ 6617131 h 6858001"/>
              <a:gd name="connsiteX21" fmla="*/ 7983137 w 8497208"/>
              <a:gd name="connsiteY21" fmla="*/ 6617643 h 6858001"/>
              <a:gd name="connsiteX22" fmla="*/ 7978517 w 8497208"/>
              <a:gd name="connsiteY22" fmla="*/ 6631717 h 6858001"/>
              <a:gd name="connsiteX23" fmla="*/ 7997253 w 8497208"/>
              <a:gd name="connsiteY23" fmla="*/ 6655260 h 6858001"/>
              <a:gd name="connsiteX24" fmla="*/ 8009830 w 8497208"/>
              <a:gd name="connsiteY24" fmla="*/ 6657563 h 6858001"/>
              <a:gd name="connsiteX25" fmla="*/ 8012397 w 8497208"/>
              <a:gd name="connsiteY25" fmla="*/ 6657819 h 6858001"/>
              <a:gd name="connsiteX26" fmla="*/ 8136881 w 8497208"/>
              <a:gd name="connsiteY26" fmla="*/ 6633253 h 6858001"/>
              <a:gd name="connsiteX27" fmla="*/ 8146378 w 8497208"/>
              <a:gd name="connsiteY27" fmla="*/ 6607407 h 6858001"/>
              <a:gd name="connsiteX28" fmla="*/ 8103001 w 8497208"/>
              <a:gd name="connsiteY28" fmla="*/ 6582073 h 6858001"/>
              <a:gd name="connsiteX29" fmla="*/ 8093761 w 8497208"/>
              <a:gd name="connsiteY29" fmla="*/ 6588215 h 6858001"/>
              <a:gd name="connsiteX30" fmla="*/ 8128411 w 8497208"/>
              <a:gd name="connsiteY30" fmla="*/ 6611246 h 6858001"/>
              <a:gd name="connsiteX31" fmla="*/ 8126614 w 8497208"/>
              <a:gd name="connsiteY31" fmla="*/ 6614828 h 6858001"/>
              <a:gd name="connsiteX32" fmla="*/ 8124304 w 8497208"/>
              <a:gd name="connsiteY32" fmla="*/ 6614828 h 6858001"/>
              <a:gd name="connsiteX33" fmla="*/ 8047817 w 8497208"/>
              <a:gd name="connsiteY33" fmla="*/ 6619946 h 6858001"/>
              <a:gd name="connsiteX34" fmla="*/ 8040630 w 8497208"/>
              <a:gd name="connsiteY34" fmla="*/ 6620202 h 6858001"/>
              <a:gd name="connsiteX35" fmla="*/ 8052437 w 8497208"/>
              <a:gd name="connsiteY35" fmla="*/ 6610734 h 6858001"/>
              <a:gd name="connsiteX36" fmla="*/ 8173841 w 8497208"/>
              <a:gd name="connsiteY36" fmla="*/ 6529615 h 6858001"/>
              <a:gd name="connsiteX37" fmla="*/ 8144068 w 8497208"/>
              <a:gd name="connsiteY37" fmla="*/ 6452334 h 6858001"/>
              <a:gd name="connsiteX38" fmla="*/ 8001617 w 8497208"/>
              <a:gd name="connsiteY38" fmla="*/ 6414717 h 6858001"/>
              <a:gd name="connsiteX39" fmla="*/ 8063182 w 8497208"/>
              <a:gd name="connsiteY39" fmla="*/ 6306559 h 6858001"/>
              <a:gd name="connsiteX40" fmla="*/ 7947246 w 8497208"/>
              <a:gd name="connsiteY40" fmla="*/ 6409920 h 6858001"/>
              <a:gd name="connsiteX41" fmla="*/ 7903898 w 8497208"/>
              <a:gd name="connsiteY41" fmla="*/ 6477718 h 6858001"/>
              <a:gd name="connsiteX42" fmla="*/ 7922109 w 8497208"/>
              <a:gd name="connsiteY42" fmla="*/ 6498186 h 6858001"/>
              <a:gd name="connsiteX43" fmla="*/ 8041380 w 8497208"/>
              <a:gd name="connsiteY43" fmla="*/ 6559844 h 6858001"/>
              <a:gd name="connsiteX44" fmla="*/ 8050870 w 8497208"/>
              <a:gd name="connsiteY44" fmla="*/ 6553960 h 6858001"/>
              <a:gd name="connsiteX45" fmla="*/ 7945194 w 8497208"/>
              <a:gd name="connsiteY45" fmla="*/ 6495627 h 6858001"/>
              <a:gd name="connsiteX46" fmla="*/ 7928778 w 8497208"/>
              <a:gd name="connsiteY46" fmla="*/ 6480277 h 6858001"/>
              <a:gd name="connsiteX47" fmla="*/ 7958019 w 8497208"/>
              <a:gd name="connsiteY47" fmla="*/ 6449575 h 6858001"/>
              <a:gd name="connsiteX48" fmla="*/ 7974178 w 8497208"/>
              <a:gd name="connsiteY48" fmla="*/ 6433457 h 6858001"/>
              <a:gd name="connsiteX49" fmla="*/ 7976230 w 8497208"/>
              <a:gd name="connsiteY49" fmla="*/ 6416827 h 6858001"/>
              <a:gd name="connsiteX50" fmla="*/ 7997263 w 8497208"/>
              <a:gd name="connsiteY50" fmla="*/ 6410176 h 6858001"/>
              <a:gd name="connsiteX51" fmla="*/ 8024964 w 8497208"/>
              <a:gd name="connsiteY51" fmla="*/ 6382289 h 6858001"/>
              <a:gd name="connsiteX52" fmla="*/ 8047536 w 8497208"/>
              <a:gd name="connsiteY52" fmla="*/ 6364635 h 6858001"/>
              <a:gd name="connsiteX53" fmla="*/ 8053948 w 8497208"/>
              <a:gd name="connsiteY53" fmla="*/ 6376916 h 6858001"/>
              <a:gd name="connsiteX54" fmla="*/ 8058822 w 8497208"/>
              <a:gd name="connsiteY54" fmla="*/ 6421688 h 6858001"/>
              <a:gd name="connsiteX55" fmla="*/ 8097296 w 8497208"/>
              <a:gd name="connsiteY55" fmla="*/ 6432434 h 6858001"/>
              <a:gd name="connsiteX56" fmla="*/ 8063182 w 8497208"/>
              <a:gd name="connsiteY56" fmla="*/ 6306559 h 6858001"/>
              <a:gd name="connsiteX57" fmla="*/ 4802415 w 8497208"/>
              <a:gd name="connsiteY57" fmla="*/ 0 h 6858001"/>
              <a:gd name="connsiteX58" fmla="*/ 5373009 w 8497208"/>
              <a:gd name="connsiteY58" fmla="*/ 0 h 6858001"/>
              <a:gd name="connsiteX59" fmla="*/ 8497208 w 8497208"/>
              <a:gd name="connsiteY59" fmla="*/ 0 h 6858001"/>
              <a:gd name="connsiteX60" fmla="*/ 8497208 w 8497208"/>
              <a:gd name="connsiteY60" fmla="*/ 1 h 6858001"/>
              <a:gd name="connsiteX61" fmla="*/ 8497208 w 8497208"/>
              <a:gd name="connsiteY61" fmla="*/ 2601686 h 6858001"/>
              <a:gd name="connsiteX62" fmla="*/ 8497208 w 8497208"/>
              <a:gd name="connsiteY62" fmla="*/ 6858000 h 6858001"/>
              <a:gd name="connsiteX63" fmla="*/ 8497208 w 8497208"/>
              <a:gd name="connsiteY63" fmla="*/ 6858001 h 6858001"/>
              <a:gd name="connsiteX64" fmla="*/ 0 w 8497208"/>
              <a:gd name="connsiteY64" fmla="*/ 6858001 h 6858001"/>
              <a:gd name="connsiteX65" fmla="*/ 67701 w 8497208"/>
              <a:gd name="connsiteY65" fmla="*/ 6814599 h 6858001"/>
              <a:gd name="connsiteX66" fmla="*/ 1867809 w 8497208"/>
              <a:gd name="connsiteY66" fmla="*/ 3429001 h 6858001"/>
              <a:gd name="connsiteX67" fmla="*/ 67701 w 8497208"/>
              <a:gd name="connsiteY67" fmla="*/ 43403 h 6858001"/>
              <a:gd name="connsiteX68" fmla="*/ 1 w 8497208"/>
              <a:gd name="connsiteY68" fmla="*/ 1 h 6858001"/>
              <a:gd name="connsiteX69" fmla="*/ 4802413 w 8497208"/>
              <a:gd name="connsiteY69"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8497208" h="6858001">
                <a:moveTo>
                  <a:pt x="8001617" y="6414717"/>
                </a:moveTo>
                <a:cubicBezTo>
                  <a:pt x="7980570" y="6411902"/>
                  <a:pt x="7972100" y="6419579"/>
                  <a:pt x="7980570" y="6439539"/>
                </a:cubicBezTo>
                <a:cubicBezTo>
                  <a:pt x="7989297" y="6459243"/>
                  <a:pt x="8011370" y="6492254"/>
                  <a:pt x="8034470" y="6517076"/>
                </a:cubicBezTo>
                <a:cubicBezTo>
                  <a:pt x="8057827" y="6541642"/>
                  <a:pt x="8082981" y="6548551"/>
                  <a:pt x="8090937" y="6510166"/>
                </a:cubicBezTo>
                <a:cubicBezTo>
                  <a:pt x="8091194" y="6508887"/>
                  <a:pt x="8091451" y="6507608"/>
                  <a:pt x="8091707" y="6506072"/>
                </a:cubicBezTo>
                <a:cubicBezTo>
                  <a:pt x="8093504" y="6496348"/>
                  <a:pt x="8095044" y="6486880"/>
                  <a:pt x="8095814" y="6478435"/>
                </a:cubicBezTo>
                <a:cubicBezTo>
                  <a:pt x="8085547" y="6473829"/>
                  <a:pt x="8073997" y="6468967"/>
                  <a:pt x="8062447" y="6464105"/>
                </a:cubicBezTo>
                <a:cubicBezTo>
                  <a:pt x="8063217" y="6472806"/>
                  <a:pt x="8064244" y="6487904"/>
                  <a:pt x="8064757" y="6499675"/>
                </a:cubicBezTo>
                <a:cubicBezTo>
                  <a:pt x="8064757" y="6500954"/>
                  <a:pt x="8064757" y="6502490"/>
                  <a:pt x="8064757" y="6504025"/>
                </a:cubicBezTo>
                <a:cubicBezTo>
                  <a:pt x="8065527" y="6522705"/>
                  <a:pt x="8059110" y="6522705"/>
                  <a:pt x="8048330" y="6515029"/>
                </a:cubicBezTo>
                <a:cubicBezTo>
                  <a:pt x="8035754" y="6506072"/>
                  <a:pt x="7997510" y="6455661"/>
                  <a:pt x="7993147" y="6433142"/>
                </a:cubicBezTo>
                <a:cubicBezTo>
                  <a:pt x="7992890" y="6431862"/>
                  <a:pt x="7993660" y="6431606"/>
                  <a:pt x="7994430" y="6431862"/>
                </a:cubicBezTo>
                <a:cubicBezTo>
                  <a:pt x="7994687" y="6432118"/>
                  <a:pt x="7994943" y="6432118"/>
                  <a:pt x="7995200" y="6432374"/>
                </a:cubicBezTo>
                <a:cubicBezTo>
                  <a:pt x="7995200" y="6432374"/>
                  <a:pt x="7995200" y="6432374"/>
                  <a:pt x="7995457" y="6432374"/>
                </a:cubicBezTo>
                <a:cubicBezTo>
                  <a:pt x="8003927" y="6435701"/>
                  <a:pt x="8032930" y="6447216"/>
                  <a:pt x="8062190" y="6459499"/>
                </a:cubicBezTo>
                <a:cubicBezTo>
                  <a:pt x="8073741" y="6464361"/>
                  <a:pt x="8085547" y="6469479"/>
                  <a:pt x="8096071" y="6474085"/>
                </a:cubicBezTo>
                <a:cubicBezTo>
                  <a:pt x="8106594" y="6478691"/>
                  <a:pt x="8115834" y="6483297"/>
                  <a:pt x="8122764" y="6486880"/>
                </a:cubicBezTo>
                <a:cubicBezTo>
                  <a:pt x="8135341" y="6493533"/>
                  <a:pt x="8140218" y="6498139"/>
                  <a:pt x="8134828" y="6503513"/>
                </a:cubicBezTo>
                <a:cubicBezTo>
                  <a:pt x="8108647" y="6530382"/>
                  <a:pt x="8016504" y="6568255"/>
                  <a:pt x="7984933" y="6615084"/>
                </a:cubicBezTo>
                <a:cubicBezTo>
                  <a:pt x="7984933" y="6615084"/>
                  <a:pt x="7984677" y="6615340"/>
                  <a:pt x="7984420" y="6615596"/>
                </a:cubicBezTo>
                <a:cubicBezTo>
                  <a:pt x="7984163" y="6616108"/>
                  <a:pt x="7983650" y="6616619"/>
                  <a:pt x="7983393" y="6617131"/>
                </a:cubicBezTo>
                <a:cubicBezTo>
                  <a:pt x="7983393" y="6617387"/>
                  <a:pt x="7983393" y="6617643"/>
                  <a:pt x="7983137" y="6617643"/>
                </a:cubicBezTo>
                <a:cubicBezTo>
                  <a:pt x="7981597" y="6620714"/>
                  <a:pt x="7979287" y="6625576"/>
                  <a:pt x="7978517" y="6631717"/>
                </a:cubicBezTo>
                <a:cubicBezTo>
                  <a:pt x="7977233" y="6641953"/>
                  <a:pt x="7982623" y="6651421"/>
                  <a:pt x="7997253" y="6655260"/>
                </a:cubicBezTo>
                <a:cubicBezTo>
                  <a:pt x="8001103" y="6656283"/>
                  <a:pt x="8005210" y="6657051"/>
                  <a:pt x="8009830" y="6657563"/>
                </a:cubicBezTo>
                <a:cubicBezTo>
                  <a:pt x="8010600" y="6657819"/>
                  <a:pt x="8011627" y="6657819"/>
                  <a:pt x="8012397" y="6657819"/>
                </a:cubicBezTo>
                <a:cubicBezTo>
                  <a:pt x="8040887" y="6659098"/>
                  <a:pt x="8114551" y="6642977"/>
                  <a:pt x="8136881" y="6633253"/>
                </a:cubicBezTo>
                <a:cubicBezTo>
                  <a:pt x="8159981" y="6623017"/>
                  <a:pt x="8153051" y="6612781"/>
                  <a:pt x="8146378" y="6607407"/>
                </a:cubicBezTo>
                <a:cubicBezTo>
                  <a:pt x="8141244" y="6603313"/>
                  <a:pt x="8115577" y="6588983"/>
                  <a:pt x="8103001" y="6582073"/>
                </a:cubicBezTo>
                <a:cubicBezTo>
                  <a:pt x="8099664" y="6584376"/>
                  <a:pt x="8097097" y="6585912"/>
                  <a:pt x="8093761" y="6588215"/>
                </a:cubicBezTo>
                <a:cubicBezTo>
                  <a:pt x="8115064" y="6601010"/>
                  <a:pt x="8123534" y="6607407"/>
                  <a:pt x="8128411" y="6611246"/>
                </a:cubicBezTo>
                <a:cubicBezTo>
                  <a:pt x="8130464" y="6612781"/>
                  <a:pt x="8129438" y="6614572"/>
                  <a:pt x="8126614" y="6614828"/>
                </a:cubicBezTo>
                <a:cubicBezTo>
                  <a:pt x="8125844" y="6614828"/>
                  <a:pt x="8125074" y="6614828"/>
                  <a:pt x="8124304" y="6614828"/>
                </a:cubicBezTo>
                <a:cubicBezTo>
                  <a:pt x="8104027" y="6616364"/>
                  <a:pt x="8065784" y="6618922"/>
                  <a:pt x="8047817" y="6619946"/>
                </a:cubicBezTo>
                <a:cubicBezTo>
                  <a:pt x="8045250" y="6620202"/>
                  <a:pt x="8042170" y="6620202"/>
                  <a:pt x="8040630" y="6620202"/>
                </a:cubicBezTo>
                <a:cubicBezTo>
                  <a:pt x="8044994" y="6616108"/>
                  <a:pt x="8049870" y="6612525"/>
                  <a:pt x="8052437" y="6610734"/>
                </a:cubicBezTo>
                <a:cubicBezTo>
                  <a:pt x="8090937" y="6583609"/>
                  <a:pt x="8154848" y="6545736"/>
                  <a:pt x="8173841" y="6529615"/>
                </a:cubicBezTo>
                <a:cubicBezTo>
                  <a:pt x="8187701" y="6517587"/>
                  <a:pt x="8225688" y="6480994"/>
                  <a:pt x="8144068" y="6452334"/>
                </a:cubicBezTo>
                <a:cubicBezTo>
                  <a:pt x="8120711" y="6444401"/>
                  <a:pt x="8062704" y="6422906"/>
                  <a:pt x="8001617" y="6414717"/>
                </a:cubicBezTo>
                <a:close/>
                <a:moveTo>
                  <a:pt x="8063182" y="6306559"/>
                </a:moveTo>
                <a:cubicBezTo>
                  <a:pt x="8043432" y="6304000"/>
                  <a:pt x="8013678" y="6328817"/>
                  <a:pt x="7947246" y="6409920"/>
                </a:cubicBezTo>
                <a:cubicBezTo>
                  <a:pt x="7934934" y="6424759"/>
                  <a:pt x="7906206" y="6461088"/>
                  <a:pt x="7903898" y="6477718"/>
                </a:cubicBezTo>
                <a:cubicBezTo>
                  <a:pt x="7902359" y="6489487"/>
                  <a:pt x="7914927" y="6494604"/>
                  <a:pt x="7922109" y="6498186"/>
                </a:cubicBezTo>
                <a:cubicBezTo>
                  <a:pt x="7928778" y="6501768"/>
                  <a:pt x="8005727" y="6539888"/>
                  <a:pt x="8041380" y="6559844"/>
                </a:cubicBezTo>
                <a:cubicBezTo>
                  <a:pt x="8044458" y="6557797"/>
                  <a:pt x="8047536" y="6555751"/>
                  <a:pt x="8050870" y="6553960"/>
                </a:cubicBezTo>
                <a:cubicBezTo>
                  <a:pt x="8029581" y="6542447"/>
                  <a:pt x="7969561" y="6510211"/>
                  <a:pt x="7945194" y="6495627"/>
                </a:cubicBezTo>
                <a:cubicBezTo>
                  <a:pt x="7935190" y="6489743"/>
                  <a:pt x="7928265" y="6484882"/>
                  <a:pt x="7928778" y="6480277"/>
                </a:cubicBezTo>
                <a:cubicBezTo>
                  <a:pt x="7929548" y="6474648"/>
                  <a:pt x="7944168" y="6463391"/>
                  <a:pt x="7958019" y="6449575"/>
                </a:cubicBezTo>
                <a:cubicBezTo>
                  <a:pt x="7961610" y="6445994"/>
                  <a:pt x="7967509" y="6440109"/>
                  <a:pt x="7974178" y="6433457"/>
                </a:cubicBezTo>
                <a:cubicBezTo>
                  <a:pt x="7972382" y="6426550"/>
                  <a:pt x="7973152" y="6420921"/>
                  <a:pt x="7976230" y="6416827"/>
                </a:cubicBezTo>
                <a:cubicBezTo>
                  <a:pt x="7980077" y="6411711"/>
                  <a:pt x="7987003" y="6409664"/>
                  <a:pt x="7997263" y="6410176"/>
                </a:cubicBezTo>
                <a:cubicBezTo>
                  <a:pt x="8009831" y="6397639"/>
                  <a:pt x="8021117" y="6386382"/>
                  <a:pt x="8024964" y="6382289"/>
                </a:cubicBezTo>
                <a:cubicBezTo>
                  <a:pt x="8033941" y="6373334"/>
                  <a:pt x="8043432" y="6364124"/>
                  <a:pt x="8047536" y="6364635"/>
                </a:cubicBezTo>
                <a:cubicBezTo>
                  <a:pt x="8050870" y="6365147"/>
                  <a:pt x="8052666" y="6368217"/>
                  <a:pt x="8053948" y="6376916"/>
                </a:cubicBezTo>
                <a:cubicBezTo>
                  <a:pt x="8054974" y="6384591"/>
                  <a:pt x="8057539" y="6406850"/>
                  <a:pt x="8058822" y="6421688"/>
                </a:cubicBezTo>
                <a:cubicBezTo>
                  <a:pt x="8072672" y="6425014"/>
                  <a:pt x="8085497" y="6428852"/>
                  <a:pt x="8097296" y="6432434"/>
                </a:cubicBezTo>
                <a:cubicBezTo>
                  <a:pt x="8095757" y="6330864"/>
                  <a:pt x="8084215" y="6309373"/>
                  <a:pt x="8063182" y="6306559"/>
                </a:cubicBezTo>
                <a:close/>
                <a:moveTo>
                  <a:pt x="4802415" y="0"/>
                </a:moveTo>
                <a:lnTo>
                  <a:pt x="5373009" y="0"/>
                </a:lnTo>
                <a:lnTo>
                  <a:pt x="8497208" y="0"/>
                </a:lnTo>
                <a:lnTo>
                  <a:pt x="8497208" y="1"/>
                </a:lnTo>
                <a:lnTo>
                  <a:pt x="8497208" y="2601686"/>
                </a:lnTo>
                <a:lnTo>
                  <a:pt x="8497208" y="6858000"/>
                </a:lnTo>
                <a:lnTo>
                  <a:pt x="8497208" y="6858001"/>
                </a:lnTo>
                <a:lnTo>
                  <a:pt x="0" y="6858001"/>
                </a:lnTo>
                <a:lnTo>
                  <a:pt x="67701" y="6814599"/>
                </a:lnTo>
                <a:cubicBezTo>
                  <a:pt x="1153758" y="6080874"/>
                  <a:pt x="1867809" y="4838326"/>
                  <a:pt x="1867809" y="3429001"/>
                </a:cubicBezTo>
                <a:cubicBezTo>
                  <a:pt x="1867809" y="2019677"/>
                  <a:pt x="1153758" y="777128"/>
                  <a:pt x="67701" y="43403"/>
                </a:cubicBezTo>
                <a:lnTo>
                  <a:pt x="1" y="1"/>
                </a:lnTo>
                <a:lnTo>
                  <a:pt x="4802413" y="1"/>
                </a:lnTo>
                <a:close/>
              </a:path>
            </a:pathLst>
          </a:custGeom>
        </p:spPr>
        <p:txBody>
          <a:bodyPr wrap="square" tIns="360000" bIns="64008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600" b="1"/>
            </a:lvl1pPr>
          </a:lstStyle>
          <a:p>
            <a:r>
              <a:rPr lang="en-US" dirty="0"/>
              <a:t>_______________________________</a:t>
            </a:r>
            <a:br>
              <a:rPr lang="en-US" dirty="0"/>
            </a:br>
            <a:br>
              <a:rPr lang="en-US" dirty="0"/>
            </a:br>
            <a:r>
              <a:rPr lang="en-US" dirty="0"/>
              <a:t>To add an image here: </a:t>
            </a:r>
            <a:br>
              <a:rPr lang="en-US" dirty="0"/>
            </a:br>
            <a:r>
              <a:rPr lang="en-US" dirty="0"/>
              <a:t>Click the icon and select Brand Pictures, </a:t>
            </a:r>
            <a:br>
              <a:rPr lang="en-US" dirty="0"/>
            </a:br>
            <a:r>
              <a:rPr lang="en-US" dirty="0"/>
              <a:t>or insert a file from your computer.</a:t>
            </a:r>
            <a:br>
              <a:rPr lang="en-US" dirty="0"/>
            </a:br>
            <a:br>
              <a:rPr lang="en-US" dirty="0"/>
            </a:br>
            <a:br>
              <a:rPr lang="en-US" dirty="0"/>
            </a:br>
            <a:br>
              <a:rPr lang="en-US" dirty="0"/>
            </a:br>
            <a:r>
              <a:rPr lang="en-US" dirty="0"/>
              <a:t>The image can then be scaled within </a:t>
            </a:r>
            <a:br>
              <a:rPr lang="en-US" dirty="0"/>
            </a:br>
            <a:r>
              <a:rPr lang="en-US" dirty="0"/>
              <a:t>the frame by using the Crop feature in </a:t>
            </a:r>
            <a:br>
              <a:rPr lang="en-US" dirty="0"/>
            </a:br>
            <a:r>
              <a:rPr lang="en-US" dirty="0"/>
              <a:t>the Picture Format tab of the ribbon.</a:t>
            </a:r>
            <a:br>
              <a:rPr lang="en-US" dirty="0"/>
            </a:br>
            <a:r>
              <a:rPr lang="en-US" dirty="0"/>
              <a:t>_______________________________</a:t>
            </a:r>
          </a:p>
        </p:txBody>
      </p:sp>
      <p:sp>
        <p:nvSpPr>
          <p:cNvPr id="10" name="Date Placeholder 9">
            <a:extLst>
              <a:ext uri="{FF2B5EF4-FFF2-40B4-BE49-F238E27FC236}">
                <a16:creationId xmlns:a16="http://schemas.microsoft.com/office/drawing/2014/main" id="{41CC83E6-E70E-43EE-817C-4F68FB75EFD9}"/>
              </a:ext>
            </a:extLst>
          </p:cNvPr>
          <p:cNvSpPr>
            <a:spLocks noGrp="1"/>
          </p:cNvSpPr>
          <p:nvPr>
            <p:ph type="dt" sz="half" idx="35"/>
          </p:nvPr>
        </p:nvSpPr>
        <p:spPr/>
        <p:txBody>
          <a:bodyPr/>
          <a:lstStyle>
            <a:lvl1pPr>
              <a:lnSpc>
                <a:spcPct val="100000"/>
              </a:lnSpc>
              <a:defRPr/>
            </a:lvl1pPr>
          </a:lstStyle>
          <a:p>
            <a:endParaRPr lang="en-GB"/>
          </a:p>
        </p:txBody>
      </p:sp>
    </p:spTree>
    <p:custDataLst>
      <p:tags r:id="rId1"/>
    </p:custDataLst>
    <p:extLst>
      <p:ext uri="{BB962C8B-B14F-4D97-AF65-F5344CB8AC3E}">
        <p14:creationId xmlns:p14="http://schemas.microsoft.com/office/powerpoint/2010/main" val="25222562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ey Statem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CFFF0-7218-4B33-8DFC-E37157D920C0}"/>
              </a:ext>
            </a:extLst>
          </p:cNvPr>
          <p:cNvSpPr>
            <a:spLocks noGrp="1"/>
          </p:cNvSpPr>
          <p:nvPr>
            <p:ph type="title" hasCustomPrompt="1"/>
          </p:nvPr>
        </p:nvSpPr>
        <p:spPr>
          <a:xfrm>
            <a:off x="3288323" y="555585"/>
            <a:ext cx="5615354" cy="5614274"/>
          </a:xfrm>
          <a:prstGeom prst="ellipse">
            <a:avLst/>
          </a:prstGeom>
          <a:solidFill>
            <a:schemeClr val="bg1"/>
          </a:solidFill>
        </p:spPr>
        <p:txBody>
          <a:bodyPr anchor="ctr" anchorCtr="0">
            <a:normAutofit/>
          </a:bodyPr>
          <a:lstStyle>
            <a:lvl1pPr algn="ctr">
              <a:lnSpc>
                <a:spcPct val="100000"/>
              </a:lnSpc>
              <a:defRPr sz="4000">
                <a:solidFill>
                  <a:schemeClr val="accent1"/>
                </a:solidFill>
              </a:defRPr>
            </a:lvl1pPr>
          </a:lstStyle>
          <a:p>
            <a:r>
              <a:rPr lang="en-US" dirty="0"/>
              <a:t>Click to add key statement</a:t>
            </a:r>
          </a:p>
        </p:txBody>
      </p:sp>
      <p:sp>
        <p:nvSpPr>
          <p:cNvPr id="3" name="Date Placeholder 2">
            <a:extLst>
              <a:ext uri="{FF2B5EF4-FFF2-40B4-BE49-F238E27FC236}">
                <a16:creationId xmlns:a16="http://schemas.microsoft.com/office/drawing/2014/main" id="{BA8931D2-AD7B-454A-86A6-EA48B20C0CCA}"/>
              </a:ext>
            </a:extLst>
          </p:cNvPr>
          <p:cNvSpPr>
            <a:spLocks noGrp="1"/>
          </p:cNvSpPr>
          <p:nvPr>
            <p:ph type="dt" sz="half" idx="10"/>
          </p:nvPr>
        </p:nvSpPr>
        <p:spPr/>
        <p:txBody>
          <a:bodyPr/>
          <a:lstStyle>
            <a:lvl1pPr>
              <a:lnSpc>
                <a:spcPct val="100000"/>
              </a:lnSpc>
              <a:defRPr>
                <a:solidFill>
                  <a:schemeClr val="bg1"/>
                </a:solidFill>
              </a:defRPr>
            </a:lvl1pPr>
          </a:lstStyle>
          <a:p>
            <a:endParaRPr lang="en-GB"/>
          </a:p>
        </p:txBody>
      </p:sp>
      <p:sp>
        <p:nvSpPr>
          <p:cNvPr id="5" name="Slide Number Placeholder 4">
            <a:extLst>
              <a:ext uri="{FF2B5EF4-FFF2-40B4-BE49-F238E27FC236}">
                <a16:creationId xmlns:a16="http://schemas.microsoft.com/office/drawing/2014/main" id="{5C0FD97D-3F39-4649-B10A-ECD97F370F22}"/>
              </a:ext>
            </a:extLst>
          </p:cNvPr>
          <p:cNvSpPr>
            <a:spLocks noGrp="1"/>
          </p:cNvSpPr>
          <p:nvPr>
            <p:ph type="sldNum" sz="quarter" idx="12"/>
          </p:nvPr>
        </p:nvSpPr>
        <p:spPr/>
        <p:txBody>
          <a:bodyPr/>
          <a:lstStyle>
            <a:lvl1pPr>
              <a:lnSpc>
                <a:spcPct val="100000"/>
              </a:lnSpc>
              <a:defRPr>
                <a:solidFill>
                  <a:schemeClr val="bg1"/>
                </a:solidFill>
              </a:defRPr>
            </a:lvl1pPr>
          </a:lstStyle>
          <a:p>
            <a:fld id="{F8E47D07-9D1E-4FE9-B31A-2F5863681021}" type="slidenum">
              <a:rPr lang="en-GB" smtClean="0"/>
              <a:pPr/>
              <a:t>‹#›</a:t>
            </a:fld>
            <a:endParaRPr lang="en-GB"/>
          </a:p>
        </p:txBody>
      </p:sp>
    </p:spTree>
    <p:custDataLst>
      <p:tags r:id="rId1"/>
    </p:custDataLst>
    <p:extLst>
      <p:ext uri="{BB962C8B-B14F-4D97-AF65-F5344CB8AC3E}">
        <p14:creationId xmlns:p14="http://schemas.microsoft.com/office/powerpoint/2010/main" val="15329859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p:txBody>
          <a:bodyPr/>
          <a:lstStyle>
            <a:lvl1pPr>
              <a:lnSpc>
                <a:spcPct val="100000"/>
              </a:lnSpc>
              <a:defRPr/>
            </a:lvl1pPr>
          </a:lstStyle>
          <a:p>
            <a:r>
              <a:rPr lang="en-US" dirty="0"/>
              <a:t>Click to enter title here</a:t>
            </a:r>
          </a:p>
        </p:txBody>
      </p:sp>
      <p:sp>
        <p:nvSpPr>
          <p:cNvPr id="8" name="Date Placeholder 7">
            <a:extLst>
              <a:ext uri="{FF2B5EF4-FFF2-40B4-BE49-F238E27FC236}">
                <a16:creationId xmlns:a16="http://schemas.microsoft.com/office/drawing/2014/main" id="{11075AA4-1FA9-4704-A587-D8E88C1D1EF9}"/>
              </a:ext>
            </a:extLst>
          </p:cNvPr>
          <p:cNvSpPr>
            <a:spLocks noGrp="1"/>
          </p:cNvSpPr>
          <p:nvPr>
            <p:ph type="dt" sz="half" idx="10"/>
          </p:nvPr>
        </p:nvSpPr>
        <p:spPr/>
        <p:txBody>
          <a:bodyPr/>
          <a:lstStyle>
            <a:lvl1pPr>
              <a:lnSpc>
                <a:spcPct val="100000"/>
              </a:lnSpc>
              <a:defRPr/>
            </a:lvl1pPr>
          </a:lstStyle>
          <a:p>
            <a:endParaRPr lang="en-GB" dirty="0"/>
          </a:p>
        </p:txBody>
      </p:sp>
      <p:sp>
        <p:nvSpPr>
          <p:cNvPr id="11" name="Slide Number Placeholder 10">
            <a:extLst>
              <a:ext uri="{FF2B5EF4-FFF2-40B4-BE49-F238E27FC236}">
                <a16:creationId xmlns:a16="http://schemas.microsoft.com/office/drawing/2014/main" id="{A7BF9FC5-73CA-47D5-891A-42CBDE79952C}"/>
              </a:ext>
            </a:extLst>
          </p:cNvPr>
          <p:cNvSpPr>
            <a:spLocks noGrp="1"/>
          </p:cNvSpPr>
          <p:nvPr>
            <p:ph type="sldNum" sz="quarter" idx="12"/>
          </p:nvPr>
        </p:nvSpPr>
        <p:spPr/>
        <p:txBody>
          <a:bodyPr/>
          <a:lstStyle>
            <a:lvl1pPr>
              <a:lnSpc>
                <a:spcPct val="100000"/>
              </a:lnSpc>
              <a:defRPr/>
            </a:lvl1pPr>
          </a:lstStyle>
          <a:p>
            <a:fld id="{F8E47D07-9D1E-4FE9-B31A-2F5863681021}" type="slidenum">
              <a:rPr lang="en-GB" smtClean="0"/>
              <a:pPr/>
              <a:t>‹#›</a:t>
            </a:fld>
            <a:endParaRPr lang="en-GB" dirty="0"/>
          </a:p>
        </p:txBody>
      </p:sp>
      <p:sp>
        <p:nvSpPr>
          <p:cNvPr id="6" name="Text Placeholder 96">
            <a:extLst>
              <a:ext uri="{FF2B5EF4-FFF2-40B4-BE49-F238E27FC236}">
                <a16:creationId xmlns:a16="http://schemas.microsoft.com/office/drawing/2014/main" id="{462FAF15-0CB5-418E-A59C-EA8FADE526AE}"/>
              </a:ext>
            </a:extLst>
          </p:cNvPr>
          <p:cNvSpPr>
            <a:spLocks noGrp="1"/>
          </p:cNvSpPr>
          <p:nvPr>
            <p:ph type="body" sz="quarter" idx="111" hasCustomPrompt="1"/>
          </p:nvPr>
        </p:nvSpPr>
        <p:spPr>
          <a:xfrm>
            <a:off x="407988" y="6200774"/>
            <a:ext cx="9729787" cy="657225"/>
          </a:xfrm>
        </p:spPr>
        <p:txBody>
          <a:bodyPr anchor="b" anchorCtr="0">
            <a:noAutofit/>
          </a:bodyPr>
          <a:lstStyle>
            <a:lvl1pPr>
              <a:lnSpc>
                <a:spcPct val="100000"/>
              </a:lnSpc>
              <a:spcAft>
                <a:spcPts val="300"/>
              </a:spcAft>
              <a:buNone/>
              <a:defRPr sz="800"/>
            </a:lvl1pPr>
          </a:lstStyle>
          <a:p>
            <a:pPr lvl="0"/>
            <a:r>
              <a:rPr lang="en-US" dirty="0"/>
              <a:t>Footnotes</a:t>
            </a:r>
          </a:p>
        </p:txBody>
      </p:sp>
    </p:spTree>
    <p:custDataLst>
      <p:tags r:id="rId1"/>
    </p:custDataLst>
    <p:extLst>
      <p:ext uri="{BB962C8B-B14F-4D97-AF65-F5344CB8AC3E}">
        <p14:creationId xmlns:p14="http://schemas.microsoft.com/office/powerpoint/2010/main" val="3405459859"/>
      </p:ext>
    </p:extLst>
  </p:cSld>
  <p:clrMapOvr>
    <a:masterClrMapping/>
  </p:clrMapOvr>
  <p:extLst>
    <p:ext uri="{DCECCB84-F9BA-43D5-87BE-67443E8EF086}">
      <p15:sldGuideLst xmlns:p15="http://schemas.microsoft.com/office/powerpoint/2012/main">
        <p15:guide id="1" pos="1391">
          <p15:clr>
            <a:srgbClr val="A4A3A4"/>
          </p15:clr>
        </p15:guide>
        <p15:guide id="2" pos="1463">
          <p15:clr>
            <a:srgbClr val="A4A3A4"/>
          </p15:clr>
        </p15:guide>
        <p15:guide id="3" pos="2598">
          <p15:clr>
            <a:srgbClr val="A4A3A4"/>
          </p15:clr>
        </p15:guide>
        <p15:guide id="4" pos="2669">
          <p15:clr>
            <a:srgbClr val="A4A3A4"/>
          </p15:clr>
        </p15:guide>
        <p15:guide id="5" pos="3804">
          <p15:clr>
            <a:srgbClr val="A4A3A4"/>
          </p15:clr>
        </p15:guide>
        <p15:guide id="6" pos="3876">
          <p15:clr>
            <a:srgbClr val="A4A3A4"/>
          </p15:clr>
        </p15:guide>
        <p15:guide id="7" pos="5009">
          <p15:clr>
            <a:srgbClr val="A4A3A4"/>
          </p15:clr>
        </p15:guide>
        <p15:guide id="8" pos="5082">
          <p15:clr>
            <a:srgbClr val="A4A3A4"/>
          </p15:clr>
        </p15:guide>
        <p15:guide id="9" pos="6215">
          <p15:clr>
            <a:srgbClr val="A4A3A4"/>
          </p15:clr>
        </p15:guide>
        <p15:guide id="10" pos="6288">
          <p15:clr>
            <a:srgbClr val="A4A3A4"/>
          </p15:clr>
        </p15:guide>
        <p15:guide id="11" orient="horz" pos="890">
          <p15:clr>
            <a:srgbClr val="C35EA4"/>
          </p15:clr>
        </p15:guide>
        <p15:guide id="12" orient="horz" pos="981">
          <p15:clr>
            <a:srgbClr val="C35E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Date Placeholder 8">
            <a:extLst>
              <a:ext uri="{FF2B5EF4-FFF2-40B4-BE49-F238E27FC236}">
                <a16:creationId xmlns:a16="http://schemas.microsoft.com/office/drawing/2014/main" id="{9B03F247-4297-4973-90A3-0193475AC741}"/>
              </a:ext>
            </a:extLst>
          </p:cNvPr>
          <p:cNvSpPr>
            <a:spLocks noGrp="1"/>
          </p:cNvSpPr>
          <p:nvPr>
            <p:ph type="dt" sz="half" idx="10"/>
          </p:nvPr>
        </p:nvSpPr>
        <p:spPr/>
        <p:txBody>
          <a:bodyPr/>
          <a:lstStyle>
            <a:lvl1pPr>
              <a:lnSpc>
                <a:spcPct val="100000"/>
              </a:lnSpc>
              <a:defRPr/>
            </a:lvl1pPr>
          </a:lstStyle>
          <a:p>
            <a:endParaRPr lang="en-GB"/>
          </a:p>
        </p:txBody>
      </p:sp>
      <p:sp>
        <p:nvSpPr>
          <p:cNvPr id="11" name="Slide Number Placeholder 10">
            <a:extLst>
              <a:ext uri="{FF2B5EF4-FFF2-40B4-BE49-F238E27FC236}">
                <a16:creationId xmlns:a16="http://schemas.microsoft.com/office/drawing/2014/main" id="{E358DA9E-BDF5-4DC7-B478-434301DA6253}"/>
              </a:ext>
            </a:extLst>
          </p:cNvPr>
          <p:cNvSpPr>
            <a:spLocks noGrp="1"/>
          </p:cNvSpPr>
          <p:nvPr>
            <p:ph type="sldNum" sz="quarter" idx="12"/>
          </p:nvPr>
        </p:nvSpPr>
        <p:spPr/>
        <p:txBody>
          <a:bodyPr/>
          <a:lstStyle>
            <a:lvl1pPr>
              <a:lnSpc>
                <a:spcPct val="100000"/>
              </a:lnSpc>
              <a:defRPr/>
            </a:lvl1pPr>
          </a:lstStyle>
          <a:p>
            <a:fld id="{F8E47D07-9D1E-4FE9-B31A-2F5863681021}" type="slidenum">
              <a:rPr lang="en-GB" smtClean="0"/>
              <a:pPr/>
              <a:t>‹#›</a:t>
            </a:fld>
            <a:endParaRPr lang="en-GB"/>
          </a:p>
        </p:txBody>
      </p:sp>
      <p:sp>
        <p:nvSpPr>
          <p:cNvPr id="5" name="Text Placeholder 96">
            <a:extLst>
              <a:ext uri="{FF2B5EF4-FFF2-40B4-BE49-F238E27FC236}">
                <a16:creationId xmlns:a16="http://schemas.microsoft.com/office/drawing/2014/main" id="{5D317BC2-3CD5-4931-93AD-CC95F2C50D24}"/>
              </a:ext>
            </a:extLst>
          </p:cNvPr>
          <p:cNvSpPr>
            <a:spLocks noGrp="1"/>
          </p:cNvSpPr>
          <p:nvPr>
            <p:ph type="body" sz="quarter" idx="111" hasCustomPrompt="1"/>
          </p:nvPr>
        </p:nvSpPr>
        <p:spPr>
          <a:xfrm>
            <a:off x="407988" y="6200774"/>
            <a:ext cx="9729787" cy="657225"/>
          </a:xfrm>
        </p:spPr>
        <p:txBody>
          <a:bodyPr anchor="b" anchorCtr="0">
            <a:noAutofit/>
          </a:bodyPr>
          <a:lstStyle>
            <a:lvl1pPr>
              <a:lnSpc>
                <a:spcPct val="100000"/>
              </a:lnSpc>
              <a:spcAft>
                <a:spcPts val="300"/>
              </a:spcAft>
              <a:buNone/>
              <a:defRPr sz="800"/>
            </a:lvl1pPr>
          </a:lstStyle>
          <a:p>
            <a:pPr lvl="0"/>
            <a:r>
              <a:rPr lang="en-US" dirty="0"/>
              <a:t>Footnotes</a:t>
            </a:r>
          </a:p>
        </p:txBody>
      </p:sp>
    </p:spTree>
    <p:custDataLst>
      <p:tags r:id="rId1"/>
    </p:custDataLst>
    <p:extLst>
      <p:ext uri="{BB962C8B-B14F-4D97-AF65-F5344CB8AC3E}">
        <p14:creationId xmlns:p14="http://schemas.microsoft.com/office/powerpoint/2010/main" val="34243730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fidentiality Notice">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848B27A-10B7-4200-88E7-16263562F97B}"/>
              </a:ext>
            </a:extLst>
          </p:cNvPr>
          <p:cNvSpPr txBox="1"/>
          <p:nvPr userDrawn="1"/>
        </p:nvSpPr>
        <p:spPr>
          <a:xfrm>
            <a:off x="419100" y="4864100"/>
            <a:ext cx="9156700" cy="1028700"/>
          </a:xfrm>
          <a:prstGeom prst="rect">
            <a:avLst/>
          </a:prstGeom>
          <a:noFill/>
        </p:spPr>
        <p:txBody>
          <a:bodyPr wrap="square" rtlCol="0">
            <a:noAutofit/>
          </a:bodyPr>
          <a:lstStyle/>
          <a:p>
            <a:pPr marL="12700">
              <a:lnSpc>
                <a:spcPct val="100000"/>
              </a:lnSpc>
              <a:spcBef>
                <a:spcPts val="100"/>
              </a:spcBef>
            </a:pPr>
            <a:r>
              <a:rPr lang="en-US" sz="1200" b="1" spc="-5">
                <a:solidFill>
                  <a:schemeClr val="tx1"/>
                </a:solidFill>
                <a:latin typeface="+mn-lt"/>
                <a:cs typeface="Arial"/>
              </a:rPr>
              <a:t>Confidentiality</a:t>
            </a:r>
            <a:r>
              <a:rPr lang="en-US" sz="1200" b="1" spc="-10">
                <a:solidFill>
                  <a:schemeClr val="tx1"/>
                </a:solidFill>
                <a:latin typeface="+mn-lt"/>
                <a:cs typeface="Arial"/>
              </a:rPr>
              <a:t> </a:t>
            </a:r>
            <a:r>
              <a:rPr lang="en-US" sz="1200" b="1" spc="-5">
                <a:solidFill>
                  <a:schemeClr val="tx1"/>
                </a:solidFill>
                <a:latin typeface="+mn-lt"/>
                <a:cs typeface="Arial"/>
              </a:rPr>
              <a:t>Notice</a:t>
            </a:r>
            <a:endParaRPr lang="en-US" sz="1200">
              <a:solidFill>
                <a:schemeClr val="tx1"/>
              </a:solidFill>
              <a:latin typeface="+mn-lt"/>
              <a:cs typeface="Arial"/>
            </a:endParaRPr>
          </a:p>
          <a:p>
            <a:pPr marL="26670" marR="5080">
              <a:lnSpc>
                <a:spcPct val="100000"/>
              </a:lnSpc>
              <a:spcBef>
                <a:spcPts val="780"/>
              </a:spcBef>
            </a:pPr>
            <a:r>
              <a:rPr lang="en-US" sz="1200" spc="5">
                <a:solidFill>
                  <a:schemeClr val="tx1"/>
                </a:solidFill>
                <a:latin typeface="+mn-lt"/>
                <a:cs typeface="Arial"/>
              </a:rPr>
              <a:t>This </a:t>
            </a:r>
            <a:r>
              <a:rPr lang="en-US" sz="1200">
                <a:solidFill>
                  <a:schemeClr val="tx1"/>
                </a:solidFill>
                <a:latin typeface="+mn-lt"/>
                <a:cs typeface="Arial"/>
              </a:rPr>
              <a:t>file is </a:t>
            </a:r>
            <a:r>
              <a:rPr lang="en-US" sz="1200" spc="5">
                <a:solidFill>
                  <a:schemeClr val="tx1"/>
                </a:solidFill>
                <a:latin typeface="+mn-lt"/>
                <a:cs typeface="Arial"/>
              </a:rPr>
              <a:t>private </a:t>
            </a:r>
            <a:r>
              <a:rPr lang="en-US" sz="1200" spc="10">
                <a:solidFill>
                  <a:schemeClr val="tx1"/>
                </a:solidFill>
                <a:latin typeface="+mn-lt"/>
                <a:cs typeface="Arial"/>
              </a:rPr>
              <a:t>and may contain confidential and proprietary information. </a:t>
            </a:r>
            <a:r>
              <a:rPr lang="en-US" sz="1200">
                <a:solidFill>
                  <a:schemeClr val="tx1"/>
                </a:solidFill>
                <a:latin typeface="+mn-lt"/>
                <a:cs typeface="Arial"/>
              </a:rPr>
              <a:t>If </a:t>
            </a:r>
            <a:r>
              <a:rPr lang="en-US" sz="1200" spc="10">
                <a:solidFill>
                  <a:schemeClr val="tx1"/>
                </a:solidFill>
                <a:latin typeface="+mn-lt"/>
                <a:cs typeface="Arial"/>
              </a:rPr>
              <a:t>you have received </a:t>
            </a:r>
            <a:r>
              <a:rPr lang="en-US" sz="1200" spc="5">
                <a:solidFill>
                  <a:schemeClr val="tx1"/>
                </a:solidFill>
                <a:latin typeface="+mn-lt"/>
                <a:cs typeface="Arial"/>
              </a:rPr>
              <a:t>this </a:t>
            </a:r>
            <a:r>
              <a:rPr lang="en-US" sz="1200">
                <a:solidFill>
                  <a:schemeClr val="tx1"/>
                </a:solidFill>
                <a:latin typeface="+mn-lt"/>
                <a:cs typeface="Arial"/>
              </a:rPr>
              <a:t>file in </a:t>
            </a:r>
            <a:r>
              <a:rPr lang="en-US" sz="1200" spc="10">
                <a:solidFill>
                  <a:schemeClr val="tx1"/>
                </a:solidFill>
                <a:latin typeface="+mn-lt"/>
                <a:cs typeface="Arial"/>
              </a:rPr>
              <a:t>error, please </a:t>
            </a:r>
            <a:r>
              <a:rPr lang="en-US" sz="1200" spc="5">
                <a:solidFill>
                  <a:schemeClr val="tx1"/>
                </a:solidFill>
                <a:latin typeface="+mn-lt"/>
                <a:cs typeface="Arial"/>
              </a:rPr>
              <a:t>notify us </a:t>
            </a:r>
            <a:r>
              <a:rPr lang="en-US" sz="1200" spc="10">
                <a:solidFill>
                  <a:schemeClr val="tx1"/>
                </a:solidFill>
                <a:latin typeface="+mn-lt"/>
                <a:cs typeface="Arial"/>
              </a:rPr>
              <a:t>and remove  </a:t>
            </a:r>
            <a:r>
              <a:rPr lang="en-US" sz="1200">
                <a:solidFill>
                  <a:schemeClr val="tx1"/>
                </a:solidFill>
                <a:latin typeface="+mn-lt"/>
                <a:cs typeface="Arial"/>
              </a:rPr>
              <a:t>it </a:t>
            </a:r>
            <a:r>
              <a:rPr lang="en-US" sz="1200" spc="5">
                <a:solidFill>
                  <a:schemeClr val="tx1"/>
                </a:solidFill>
                <a:latin typeface="+mn-lt"/>
                <a:cs typeface="Arial"/>
              </a:rPr>
              <a:t>from </a:t>
            </a:r>
            <a:r>
              <a:rPr lang="en-US" sz="1200" spc="10">
                <a:solidFill>
                  <a:schemeClr val="tx1"/>
                </a:solidFill>
                <a:latin typeface="+mn-lt"/>
                <a:cs typeface="Arial"/>
              </a:rPr>
              <a:t>your system and </a:t>
            </a:r>
            <a:r>
              <a:rPr lang="en-US" sz="1200" spc="5">
                <a:solidFill>
                  <a:schemeClr val="tx1"/>
                </a:solidFill>
                <a:latin typeface="+mn-lt"/>
                <a:cs typeface="Arial"/>
              </a:rPr>
              <a:t>note that </a:t>
            </a:r>
            <a:r>
              <a:rPr lang="en-US" sz="1200" spc="10">
                <a:solidFill>
                  <a:schemeClr val="tx1"/>
                </a:solidFill>
                <a:latin typeface="+mn-lt"/>
                <a:cs typeface="Arial"/>
              </a:rPr>
              <a:t>you must not copy, </a:t>
            </a:r>
            <a:r>
              <a:rPr lang="en-US" sz="1200" spc="5">
                <a:solidFill>
                  <a:schemeClr val="tx1"/>
                </a:solidFill>
                <a:latin typeface="+mn-lt"/>
                <a:cs typeface="Arial"/>
              </a:rPr>
              <a:t>distribute or take </a:t>
            </a:r>
            <a:r>
              <a:rPr lang="en-US" sz="1200" spc="10">
                <a:solidFill>
                  <a:schemeClr val="tx1"/>
                </a:solidFill>
                <a:latin typeface="+mn-lt"/>
                <a:cs typeface="Arial"/>
              </a:rPr>
              <a:t>any </a:t>
            </a:r>
            <a:r>
              <a:rPr lang="en-US" sz="1200" spc="5">
                <a:solidFill>
                  <a:schemeClr val="tx1"/>
                </a:solidFill>
                <a:latin typeface="+mn-lt"/>
                <a:cs typeface="Arial"/>
              </a:rPr>
              <a:t>action </a:t>
            </a:r>
            <a:r>
              <a:rPr lang="en-US" sz="1200">
                <a:solidFill>
                  <a:schemeClr val="tx1"/>
                </a:solidFill>
                <a:latin typeface="+mn-lt"/>
                <a:cs typeface="Arial"/>
              </a:rPr>
              <a:t>in </a:t>
            </a:r>
            <a:r>
              <a:rPr lang="en-US" sz="1200" spc="10">
                <a:solidFill>
                  <a:schemeClr val="tx1"/>
                </a:solidFill>
                <a:latin typeface="+mn-lt"/>
                <a:cs typeface="Arial"/>
              </a:rPr>
              <a:t>reliance </a:t>
            </a:r>
            <a:r>
              <a:rPr lang="en-US" sz="1200" spc="5">
                <a:solidFill>
                  <a:schemeClr val="tx1"/>
                </a:solidFill>
                <a:latin typeface="+mn-lt"/>
                <a:cs typeface="Arial"/>
              </a:rPr>
              <a:t>on </a:t>
            </a:r>
            <a:r>
              <a:rPr lang="en-US" sz="1200">
                <a:solidFill>
                  <a:schemeClr val="tx1"/>
                </a:solidFill>
                <a:latin typeface="+mn-lt"/>
                <a:cs typeface="Arial"/>
              </a:rPr>
              <a:t>it. </a:t>
            </a:r>
            <a:r>
              <a:rPr lang="en-US" sz="1200" spc="10">
                <a:solidFill>
                  <a:schemeClr val="tx1"/>
                </a:solidFill>
                <a:latin typeface="+mn-lt"/>
                <a:cs typeface="Arial"/>
              </a:rPr>
              <a:t>Any unauthorized use </a:t>
            </a:r>
            <a:r>
              <a:rPr lang="en-US" sz="1200" spc="5">
                <a:solidFill>
                  <a:schemeClr val="tx1"/>
                </a:solidFill>
                <a:latin typeface="+mn-lt"/>
                <a:cs typeface="Arial"/>
              </a:rPr>
              <a:t>or </a:t>
            </a:r>
            <a:r>
              <a:rPr lang="en-US" sz="1200" spc="10">
                <a:solidFill>
                  <a:schemeClr val="tx1"/>
                </a:solidFill>
                <a:latin typeface="+mn-lt"/>
                <a:cs typeface="Arial"/>
              </a:rPr>
              <a:t>disclosure </a:t>
            </a:r>
            <a:r>
              <a:rPr lang="en-US" sz="1200" spc="5">
                <a:solidFill>
                  <a:schemeClr val="tx1"/>
                </a:solidFill>
                <a:latin typeface="+mn-lt"/>
                <a:cs typeface="Arial"/>
              </a:rPr>
              <a:t>of the  </a:t>
            </a:r>
            <a:r>
              <a:rPr lang="en-US" sz="1200" spc="10">
                <a:solidFill>
                  <a:schemeClr val="tx1"/>
                </a:solidFill>
                <a:latin typeface="+mn-lt"/>
                <a:cs typeface="Arial"/>
              </a:rPr>
              <a:t>contents </a:t>
            </a:r>
            <a:r>
              <a:rPr lang="en-US" sz="1200" spc="5">
                <a:solidFill>
                  <a:schemeClr val="tx1"/>
                </a:solidFill>
                <a:latin typeface="+mn-lt"/>
                <a:cs typeface="Arial"/>
              </a:rPr>
              <a:t>of this </a:t>
            </a:r>
            <a:r>
              <a:rPr lang="en-US" sz="1200">
                <a:solidFill>
                  <a:schemeClr val="tx1"/>
                </a:solidFill>
                <a:latin typeface="+mn-lt"/>
                <a:cs typeface="Arial"/>
              </a:rPr>
              <a:t>file is </a:t>
            </a:r>
            <a:r>
              <a:rPr lang="en-US" sz="1200" spc="10">
                <a:solidFill>
                  <a:schemeClr val="tx1"/>
                </a:solidFill>
                <a:latin typeface="+mn-lt"/>
                <a:cs typeface="Arial"/>
              </a:rPr>
              <a:t>not permitted and may </a:t>
            </a:r>
            <a:r>
              <a:rPr lang="en-US" sz="1200" spc="5">
                <a:solidFill>
                  <a:schemeClr val="tx1"/>
                </a:solidFill>
                <a:latin typeface="+mn-lt"/>
                <a:cs typeface="Arial"/>
              </a:rPr>
              <a:t>be </a:t>
            </a:r>
            <a:r>
              <a:rPr lang="en-US" sz="1200" spc="10">
                <a:solidFill>
                  <a:schemeClr val="tx1"/>
                </a:solidFill>
                <a:latin typeface="+mn-lt"/>
                <a:cs typeface="Arial"/>
              </a:rPr>
              <a:t>unlawful. AstraZeneca PLC, </a:t>
            </a:r>
            <a:r>
              <a:rPr lang="en-US" sz="1200">
                <a:solidFill>
                  <a:schemeClr val="tx1"/>
                </a:solidFill>
                <a:latin typeface="+mn-lt"/>
                <a:cs typeface="Arial"/>
              </a:rPr>
              <a:t>1 </a:t>
            </a:r>
            <a:r>
              <a:rPr lang="en-US" sz="1200" spc="10">
                <a:solidFill>
                  <a:schemeClr val="tx1"/>
                </a:solidFill>
                <a:latin typeface="+mn-lt"/>
                <a:cs typeface="Arial"/>
              </a:rPr>
              <a:t>Francis Crick Avenue, Cambridge Biomedical </a:t>
            </a:r>
            <a:r>
              <a:rPr lang="en-US" sz="1200" spc="15">
                <a:solidFill>
                  <a:schemeClr val="tx1"/>
                </a:solidFill>
                <a:latin typeface="+mn-lt"/>
                <a:cs typeface="Arial"/>
              </a:rPr>
              <a:t>Campus,  </a:t>
            </a:r>
            <a:r>
              <a:rPr lang="en-US" sz="1200" spc="10">
                <a:solidFill>
                  <a:schemeClr val="tx1"/>
                </a:solidFill>
                <a:latin typeface="+mn-lt"/>
                <a:cs typeface="Arial"/>
              </a:rPr>
              <a:t>Cambridge, CB2 0AA, UK, </a:t>
            </a:r>
            <a:r>
              <a:rPr lang="en-US" sz="1200" spc="5">
                <a:solidFill>
                  <a:schemeClr val="tx1"/>
                </a:solidFill>
                <a:latin typeface="+mn-lt"/>
                <a:cs typeface="Arial"/>
              </a:rPr>
              <a:t>T: </a:t>
            </a:r>
            <a:r>
              <a:rPr lang="en-US" sz="1200" spc="10">
                <a:solidFill>
                  <a:schemeClr val="tx1"/>
                </a:solidFill>
                <a:latin typeface="+mn-lt"/>
                <a:cs typeface="Arial"/>
              </a:rPr>
              <a:t>+44(0)203 749 5000,</a:t>
            </a:r>
            <a:r>
              <a:rPr lang="en-US" sz="1200" spc="85">
                <a:solidFill>
                  <a:schemeClr val="tx1"/>
                </a:solidFill>
                <a:latin typeface="+mn-lt"/>
                <a:cs typeface="Arial"/>
              </a:rPr>
              <a:t> </a:t>
            </a:r>
            <a:r>
              <a:rPr lang="en-US" sz="1200" u="none" spc="10">
                <a:solidFill>
                  <a:schemeClr val="tx1"/>
                </a:solidFill>
                <a:latin typeface="+mn-lt"/>
                <a:cs typeface="Arial"/>
              </a:rPr>
              <a:t>www.astrazeneca.com</a:t>
            </a:r>
            <a:endParaRPr lang="en-US" sz="1200">
              <a:solidFill>
                <a:schemeClr val="tx1"/>
              </a:solidFill>
            </a:endParaRPr>
          </a:p>
        </p:txBody>
      </p:sp>
      <p:sp>
        <p:nvSpPr>
          <p:cNvPr id="4" name="Date Placeholder 3">
            <a:extLst>
              <a:ext uri="{FF2B5EF4-FFF2-40B4-BE49-F238E27FC236}">
                <a16:creationId xmlns:a16="http://schemas.microsoft.com/office/drawing/2014/main" id="{2AB750B5-01B2-430D-BF92-6E5CD93388D3}"/>
              </a:ext>
            </a:extLst>
          </p:cNvPr>
          <p:cNvSpPr>
            <a:spLocks noGrp="1"/>
          </p:cNvSpPr>
          <p:nvPr>
            <p:ph type="dt" sz="half" idx="10"/>
          </p:nvPr>
        </p:nvSpPr>
        <p:spPr/>
        <p:txBody>
          <a:bodyPr/>
          <a:lstStyle>
            <a:lvl1pPr>
              <a:lnSpc>
                <a:spcPct val="100000"/>
              </a:lnSpc>
              <a:defRPr/>
            </a:lvl1pPr>
          </a:lstStyle>
          <a:p>
            <a:endParaRPr lang="en-GB"/>
          </a:p>
        </p:txBody>
      </p:sp>
      <p:sp>
        <p:nvSpPr>
          <p:cNvPr id="8" name="Slide Number Placeholder 7">
            <a:extLst>
              <a:ext uri="{FF2B5EF4-FFF2-40B4-BE49-F238E27FC236}">
                <a16:creationId xmlns:a16="http://schemas.microsoft.com/office/drawing/2014/main" id="{25C10CA0-7F28-40CE-9633-59C6800E7665}"/>
              </a:ext>
            </a:extLst>
          </p:cNvPr>
          <p:cNvSpPr>
            <a:spLocks noGrp="1"/>
          </p:cNvSpPr>
          <p:nvPr>
            <p:ph type="sldNum" sz="quarter" idx="12"/>
          </p:nvPr>
        </p:nvSpPr>
        <p:spPr/>
        <p:txBody>
          <a:bodyPr/>
          <a:lstStyle>
            <a:lvl1pPr>
              <a:lnSpc>
                <a:spcPct val="100000"/>
              </a:lnSpc>
              <a:defRPr/>
            </a:lvl1pPr>
          </a:lstStyle>
          <a:p>
            <a:fld id="{F8E47D07-9D1E-4FE9-B31A-2F5863681021}" type="slidenum">
              <a:rPr lang="en-GB" smtClean="0"/>
              <a:pPr/>
              <a:t>‹#›</a:t>
            </a:fld>
            <a:endParaRPr lang="en-GB"/>
          </a:p>
        </p:txBody>
      </p:sp>
    </p:spTree>
    <p:custDataLst>
      <p:tags r:id="rId1"/>
    </p:custDataLst>
    <p:extLst>
      <p:ext uri="{BB962C8B-B14F-4D97-AF65-F5344CB8AC3E}">
        <p14:creationId xmlns:p14="http://schemas.microsoft.com/office/powerpoint/2010/main" val="15593001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ND">
    <p:bg>
      <p:bgPr>
        <a:solidFill>
          <a:schemeClr val="tx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C22DA5D-EC7E-40C3-8862-3E3748AD6C3A}"/>
              </a:ext>
            </a:extLst>
          </p:cNvPr>
          <p:cNvSpPr txBox="1">
            <a:spLocks/>
          </p:cNvSpPr>
          <p:nvPr userDrawn="1"/>
        </p:nvSpPr>
        <p:spPr>
          <a:xfrm>
            <a:off x="1257304" y="769811"/>
            <a:ext cx="9677394" cy="5318379"/>
          </a:xfrm>
          <a:prstGeom prst="rect">
            <a:avLst/>
          </a:prstGeom>
        </p:spPr>
        <p:txBody>
          <a:bodyPr vert="horz" wrap="square" lIns="0" tIns="0" rIns="0" bIns="0" rtlCol="0" anchor="t">
            <a:sp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pPr>
              <a:lnSpc>
                <a:spcPct val="90000"/>
              </a:lnSpc>
            </a:pPr>
            <a:r>
              <a:rPr lang="en-US" sz="9600" dirty="0"/>
              <a:t>Do not use layouts</a:t>
            </a:r>
            <a:br>
              <a:rPr lang="en-US" sz="9600" dirty="0"/>
            </a:br>
            <a:r>
              <a:rPr lang="en-US" sz="9600" dirty="0"/>
              <a:t>in this section appearing after this point. </a:t>
            </a:r>
          </a:p>
        </p:txBody>
      </p:sp>
      <p:sp>
        <p:nvSpPr>
          <p:cNvPr id="4" name="DO NOT DELETE (BRANDIN)">
            <a:extLst>
              <a:ext uri="{FF2B5EF4-FFF2-40B4-BE49-F238E27FC236}">
                <a16:creationId xmlns:a16="http://schemas.microsoft.com/office/drawing/2014/main" id="{69877D48-052F-814D-ACE8-304F09202645}"/>
              </a:ext>
            </a:extLst>
          </p:cNvPr>
          <p:cNvSpPr/>
          <p:nvPr userDrawn="1"/>
        </p:nvSpPr>
        <p:spPr>
          <a:xfrm>
            <a:off x="152400" y="1524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lnSpc>
                <a:spcPct val="120000"/>
              </a:lnSpc>
              <a:spcAft>
                <a:spcPts val="600"/>
              </a:spcAft>
            </a:pPr>
            <a:endParaRPr lang="en-US" dirty="0" err="1"/>
          </a:p>
        </p:txBody>
      </p:sp>
    </p:spTree>
    <p:custDataLst>
      <p:custData r:id="rId1"/>
      <p:tags r:id="rId2"/>
    </p:custDataLst>
    <p:extLst>
      <p:ext uri="{BB962C8B-B14F-4D97-AF65-F5344CB8AC3E}">
        <p14:creationId xmlns:p14="http://schemas.microsoft.com/office/powerpoint/2010/main" val="709158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06BEC-51D7-0E60-9DD7-D207E3A5C4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7D9518-1055-4E36-81E4-3E3D64861C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0DCB99-86EE-D077-504A-1BD2F7DE9E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040145-0889-667C-DC23-13748BDA9FB4}"/>
              </a:ext>
            </a:extLst>
          </p:cNvPr>
          <p:cNvSpPr>
            <a:spLocks noGrp="1"/>
          </p:cNvSpPr>
          <p:nvPr>
            <p:ph type="dt" sz="half" idx="10"/>
          </p:nvPr>
        </p:nvSpPr>
        <p:spPr/>
        <p:txBody>
          <a:bodyPr/>
          <a:lstStyle/>
          <a:p>
            <a:fld id="{CC6116E7-6013-4F0C-8819-C589ED9E8E8A}" type="datetimeFigureOut">
              <a:rPr lang="en-US" smtClean="0"/>
              <a:t>5/22/2025</a:t>
            </a:fld>
            <a:endParaRPr lang="en-US"/>
          </a:p>
        </p:txBody>
      </p:sp>
      <p:sp>
        <p:nvSpPr>
          <p:cNvPr id="6" name="Footer Placeholder 5">
            <a:extLst>
              <a:ext uri="{FF2B5EF4-FFF2-40B4-BE49-F238E27FC236}">
                <a16:creationId xmlns:a16="http://schemas.microsoft.com/office/drawing/2014/main" id="{A3CCE0DC-9E1C-9A7D-B08D-6AAB074BDB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02B19B-8904-0E5E-8966-A9374AD87891}"/>
              </a:ext>
            </a:extLst>
          </p:cNvPr>
          <p:cNvSpPr>
            <a:spLocks noGrp="1"/>
          </p:cNvSpPr>
          <p:nvPr>
            <p:ph type="sldNum" sz="quarter" idx="12"/>
          </p:nvPr>
        </p:nvSpPr>
        <p:spPr/>
        <p:txBody>
          <a:bodyPr/>
          <a:lstStyle/>
          <a:p>
            <a:fld id="{6428EB91-6D28-4D47-A8A1-1769FE7E9879}" type="slidenum">
              <a:rPr lang="en-US" smtClean="0"/>
              <a:t>‹#›</a:t>
            </a:fld>
            <a:endParaRPr lang="en-US"/>
          </a:p>
        </p:txBody>
      </p:sp>
    </p:spTree>
    <p:extLst>
      <p:ext uri="{BB962C8B-B14F-4D97-AF65-F5344CB8AC3E}">
        <p14:creationId xmlns:p14="http://schemas.microsoft.com/office/powerpoint/2010/main" val="23426491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358DA9E-BDF5-4DC7-B478-434301DA6253}"/>
              </a:ext>
              <a:ext uri="{C183D7F6-B498-43B3-948B-1728B52AA6E4}">
                <adec:decorative xmlns:adec="http://schemas.microsoft.com/office/drawing/2017/decorative" val="1"/>
              </a:ext>
            </a:extLst>
          </p:cNvPr>
          <p:cNvSpPr>
            <a:spLocks noGrp="1"/>
          </p:cNvSpPr>
          <p:nvPr>
            <p:ph type="sldNum" sz="quarter" idx="12"/>
          </p:nvPr>
        </p:nvSpPr>
        <p:spPr/>
        <p:txBody>
          <a:bodyPr/>
          <a:lstStyle>
            <a:lvl1pPr>
              <a:lnSpc>
                <a:spcPct val="100000"/>
              </a:lnSpc>
              <a:defRPr/>
            </a:lvl1pPr>
          </a:lstStyle>
          <a:p>
            <a:fld id="{F8E47D07-9D1E-4FE9-B31A-2F5863681021}" type="slidenum">
              <a:rPr lang="en-GB" smtClean="0"/>
              <a:pPr/>
              <a:t>‹#›</a:t>
            </a:fld>
            <a:endParaRPr lang="en-GB"/>
          </a:p>
        </p:txBody>
      </p:sp>
      <p:sp>
        <p:nvSpPr>
          <p:cNvPr id="5" name="Text Placeholder 96">
            <a:extLst>
              <a:ext uri="{FF2B5EF4-FFF2-40B4-BE49-F238E27FC236}">
                <a16:creationId xmlns:a16="http://schemas.microsoft.com/office/drawing/2014/main" id="{5D317BC2-3CD5-4931-93AD-CC95F2C50D24}"/>
              </a:ext>
            </a:extLst>
          </p:cNvPr>
          <p:cNvSpPr>
            <a:spLocks noGrp="1"/>
          </p:cNvSpPr>
          <p:nvPr>
            <p:ph type="body" sz="quarter" idx="111" hasCustomPrompt="1"/>
          </p:nvPr>
        </p:nvSpPr>
        <p:spPr>
          <a:xfrm>
            <a:off x="497481" y="6250152"/>
            <a:ext cx="9550800" cy="561048"/>
          </a:xfrm>
        </p:spPr>
        <p:txBody>
          <a:bodyPr lIns="0" tIns="0" rIns="0" bIns="0" anchor="b" anchorCtr="0">
            <a:normAutofit/>
          </a:bodyPr>
          <a:lstStyle>
            <a:lvl1pPr marL="0" indent="0">
              <a:lnSpc>
                <a:spcPct val="100000"/>
              </a:lnSpc>
              <a:spcAft>
                <a:spcPts val="300"/>
              </a:spcAft>
              <a:buNone/>
              <a:defRPr sz="800"/>
            </a:lvl1pPr>
          </a:lstStyle>
          <a:p>
            <a:pPr lvl="0"/>
            <a:r>
              <a:rPr lang="en-US"/>
              <a:t>Footnotes</a:t>
            </a:r>
          </a:p>
        </p:txBody>
      </p:sp>
      <p:sp>
        <p:nvSpPr>
          <p:cNvPr id="9" name="Date Placeholder 8">
            <a:extLst>
              <a:ext uri="{FF2B5EF4-FFF2-40B4-BE49-F238E27FC236}">
                <a16:creationId xmlns:a16="http://schemas.microsoft.com/office/drawing/2014/main" id="{9B03F247-4297-4973-90A3-0193475AC741}"/>
              </a:ext>
              <a:ext uri="{C183D7F6-B498-43B3-948B-1728B52AA6E4}">
                <adec:decorative xmlns:adec="http://schemas.microsoft.com/office/drawing/2017/decorative" val="1"/>
              </a:ext>
            </a:extLst>
          </p:cNvPr>
          <p:cNvSpPr>
            <a:spLocks noGrp="1"/>
          </p:cNvSpPr>
          <p:nvPr>
            <p:ph type="dt" sz="half" idx="10"/>
          </p:nvPr>
        </p:nvSpPr>
        <p:spPr/>
        <p:txBody>
          <a:bodyPr/>
          <a:lstStyle>
            <a:lvl1pPr>
              <a:lnSpc>
                <a:spcPct val="100000"/>
              </a:lnSpc>
              <a:defRPr/>
            </a:lvl1pPr>
          </a:lstStyle>
          <a:p>
            <a:endParaRPr lang="en-GB"/>
          </a:p>
        </p:txBody>
      </p:sp>
    </p:spTree>
    <p:custDataLst>
      <p:tags r:id="rId1"/>
    </p:custDataLst>
    <p:extLst>
      <p:ext uri="{BB962C8B-B14F-4D97-AF65-F5344CB8AC3E}">
        <p14:creationId xmlns:p14="http://schemas.microsoft.com/office/powerpoint/2010/main" val="31175482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2702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6" name="Title 8"/>
          <p:cNvSpPr>
            <a:spLocks noGrp="1"/>
          </p:cNvSpPr>
          <p:nvPr>
            <p:ph type="title" hasCustomPrompt="1"/>
          </p:nvPr>
        </p:nvSpPr>
        <p:spPr>
          <a:xfrm>
            <a:off x="316083" y="192000"/>
            <a:ext cx="11687535" cy="672000"/>
          </a:xfrm>
          <a:prstGeom prst="rect">
            <a:avLst/>
          </a:prstGeom>
        </p:spPr>
        <p:txBody>
          <a:bodyPr vert="horz"/>
          <a:lstStyle>
            <a:lvl1pPr algn="ctr" defTabSz="609585" rtl="0" eaLnBrk="1" latinLnBrk="0" hangingPunct="1">
              <a:lnSpc>
                <a:spcPct val="100000"/>
              </a:lnSpc>
              <a:spcBef>
                <a:spcPct val="0"/>
              </a:spcBef>
              <a:buNone/>
              <a:defRPr lang="en-GB" sz="3200" b="1" kern="1200" baseline="0" noProof="0" dirty="0">
                <a:solidFill>
                  <a:srgbClr val="002060"/>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11780434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Title">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91173" y="301791"/>
            <a:ext cx="10975315" cy="672000"/>
          </a:xfrm>
          <a:prstGeom prst="rect">
            <a:avLst/>
          </a:prstGeom>
        </p:spPr>
        <p:txBody>
          <a:bodyPr vert="horz" anchor="t"/>
          <a:lstStyle>
            <a:lvl1pPr algn="l">
              <a:lnSpc>
                <a:spcPct val="85000"/>
              </a:lnSpc>
              <a:defRPr sz="3200" b="1" baseline="0">
                <a:solidFill>
                  <a:srgbClr val="830051"/>
                </a:solidFill>
                <a:latin typeface="Arial" pitchFamily="34" charset="0"/>
                <a:cs typeface="Arial" pitchFamily="34" charset="0"/>
              </a:defRPr>
            </a:lvl1pPr>
          </a:lstStyle>
          <a:p>
            <a:r>
              <a:rPr lang="en-GB" noProof="0" dirty="0"/>
              <a:t>Click to add presentation title</a:t>
            </a:r>
          </a:p>
        </p:txBody>
      </p:sp>
      <p:sp>
        <p:nvSpPr>
          <p:cNvPr id="5" name="Text Placeholder 4"/>
          <p:cNvSpPr>
            <a:spLocks noGrp="1"/>
          </p:cNvSpPr>
          <p:nvPr>
            <p:ph type="body" sz="quarter" idx="17"/>
          </p:nvPr>
        </p:nvSpPr>
        <p:spPr>
          <a:xfrm>
            <a:off x="295937" y="6568133"/>
            <a:ext cx="9886289" cy="246221"/>
          </a:xfrm>
          <a:prstGeom prst="rect">
            <a:avLst/>
          </a:prstGeom>
        </p:spPr>
        <p:txBody>
          <a:bodyPr wrap="square" anchor="b">
            <a:spAutoFit/>
          </a:bodyPr>
          <a:lstStyle>
            <a:lvl1pPr marL="0" indent="0">
              <a:buNone/>
              <a:defRPr sz="100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3764556444"/>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30400"/>
            <a:ext cx="11277600" cy="800100"/>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lgn="r">
              <a:defRPr/>
            </a:lvl1pPr>
          </a:lstStyle>
          <a:p>
            <a:fld id="{CC7432E5-F8E0-41AE-9A6B-AD730338B005}" type="slidenum">
              <a:rPr lang="en-US" smtClean="0"/>
              <a:pPr/>
              <a:t>‹#›</a:t>
            </a:fld>
            <a:endParaRPr lang="en-US" dirty="0"/>
          </a:p>
        </p:txBody>
      </p:sp>
      <p:sp>
        <p:nvSpPr>
          <p:cNvPr id="8" name="Text Placeholder 7"/>
          <p:cNvSpPr>
            <a:spLocks noGrp="1"/>
          </p:cNvSpPr>
          <p:nvPr>
            <p:ph type="body" sz="quarter" idx="13" hasCustomPrompt="1"/>
          </p:nvPr>
        </p:nvSpPr>
        <p:spPr>
          <a:xfrm>
            <a:off x="457200" y="5852160"/>
            <a:ext cx="10058400" cy="1005840"/>
          </a:xfrm>
        </p:spPr>
        <p:txBody>
          <a:bodyPr lIns="0" rIns="0" anchor="b">
            <a:normAutofit/>
          </a:bodyPr>
          <a:lstStyle>
            <a:lvl1pPr marL="0" indent="0">
              <a:spcBef>
                <a:spcPts val="200"/>
              </a:spcBef>
              <a:buNone/>
              <a:defRPr sz="700">
                <a:solidFill>
                  <a:schemeClr val="tx1"/>
                </a:solidFill>
              </a:defRPr>
            </a:lvl1pPr>
            <a:lvl2pPr marL="228600" indent="0">
              <a:buNone/>
              <a:defRPr>
                <a:solidFill>
                  <a:schemeClr val="tx1"/>
                </a:solidFill>
              </a:defRPr>
            </a:lvl2pPr>
            <a:lvl3pPr marL="457200"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dirty="0"/>
              <a:t>Reference(s)</a:t>
            </a:r>
          </a:p>
        </p:txBody>
      </p:sp>
    </p:spTree>
    <p:extLst>
      <p:ext uri="{BB962C8B-B14F-4D97-AF65-F5344CB8AC3E}">
        <p14:creationId xmlns:p14="http://schemas.microsoft.com/office/powerpoint/2010/main" val="3060781861"/>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D5E1-0391-46A2-B044-0DCF980525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6DFC8C-296D-47F1-A03C-45916E6A6C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A07B84-8C4A-459D-8BEA-9472C332E78A}"/>
              </a:ext>
            </a:extLst>
          </p:cNvPr>
          <p:cNvSpPr>
            <a:spLocks noGrp="1"/>
          </p:cNvSpPr>
          <p:nvPr>
            <p:ph type="dt" sz="half" idx="10"/>
          </p:nvPr>
        </p:nvSpPr>
        <p:spPr/>
        <p:txBody>
          <a:bodyPr/>
          <a:lstStyle/>
          <a:p>
            <a:fld id="{5B2542AC-E731-435B-8F7D-681C21B8E6D8}" type="datetimeFigureOut">
              <a:rPr lang="en-US" smtClean="0"/>
              <a:t>5/22/2025</a:t>
            </a:fld>
            <a:endParaRPr lang="en-US"/>
          </a:p>
        </p:txBody>
      </p:sp>
      <p:sp>
        <p:nvSpPr>
          <p:cNvPr id="5" name="Footer Placeholder 4">
            <a:extLst>
              <a:ext uri="{FF2B5EF4-FFF2-40B4-BE49-F238E27FC236}">
                <a16:creationId xmlns:a16="http://schemas.microsoft.com/office/drawing/2014/main" id="{033831ED-D41E-4D3F-ABFB-21F69358CE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F4BA28-69E2-4779-9146-A54127C6768D}"/>
              </a:ext>
            </a:extLst>
          </p:cNvPr>
          <p:cNvSpPr>
            <a:spLocks noGrp="1"/>
          </p:cNvSpPr>
          <p:nvPr>
            <p:ph type="sldNum" sz="quarter" idx="12"/>
          </p:nvPr>
        </p:nvSpPr>
        <p:spPr/>
        <p:txBody>
          <a:bodyPr/>
          <a:lstStyle/>
          <a:p>
            <a:fld id="{272221D7-23A7-448E-8051-390D47CF9B13}" type="slidenum">
              <a:rPr lang="en-US" smtClean="0"/>
              <a:t>‹#›</a:t>
            </a:fld>
            <a:endParaRPr lang="en-US"/>
          </a:p>
        </p:txBody>
      </p:sp>
    </p:spTree>
    <p:extLst>
      <p:ext uri="{BB962C8B-B14F-4D97-AF65-F5344CB8AC3E}">
        <p14:creationId xmlns:p14="http://schemas.microsoft.com/office/powerpoint/2010/main" val="31231580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Only_Re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88CAFC5-9E30-4548-91F6-32ECDC595316}"/>
              </a:ext>
            </a:extLst>
          </p:cNvPr>
          <p:cNvSpPr/>
          <p:nvPr userDrawn="1"/>
        </p:nvSpPr>
        <p:spPr>
          <a:xfrm>
            <a:off x="0" y="0"/>
            <a:ext cx="12192000" cy="1317296"/>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srgbClr val="FFFFFF"/>
              </a:solidFill>
              <a:effectLst/>
              <a:uLnTx/>
              <a:uFillTx/>
              <a:latin typeface="Arial"/>
              <a:ea typeface="+mn-ea"/>
              <a:cs typeface="+mn-cs"/>
            </a:endParaRPr>
          </a:p>
        </p:txBody>
      </p:sp>
      <p:sp>
        <p:nvSpPr>
          <p:cNvPr id="5" name="Title 3">
            <a:extLst>
              <a:ext uri="{FF2B5EF4-FFF2-40B4-BE49-F238E27FC236}">
                <a16:creationId xmlns:a16="http://schemas.microsoft.com/office/drawing/2014/main" id="{C4FBCFDC-F8AF-4FA9-8DCB-15A42F399151}"/>
              </a:ext>
            </a:extLst>
          </p:cNvPr>
          <p:cNvSpPr>
            <a:spLocks noGrp="1"/>
          </p:cNvSpPr>
          <p:nvPr>
            <p:ph type="title" hasCustomPrompt="1"/>
          </p:nvPr>
        </p:nvSpPr>
        <p:spPr>
          <a:xfrm>
            <a:off x="316800" y="235200"/>
            <a:ext cx="11371200" cy="1008000"/>
          </a:xfrm>
          <a:prstGeom prst="rect">
            <a:avLst/>
          </a:prstGeom>
        </p:spPr>
        <p:txBody>
          <a:bodyPr anchor="b">
            <a:normAutofit/>
          </a:bodyPr>
          <a:lstStyle>
            <a:lvl1pPr algn="l">
              <a:lnSpc>
                <a:spcPct val="90000"/>
              </a:lnSpc>
              <a:defRPr sz="2667" b="1">
                <a:solidFill>
                  <a:schemeClr val="accent1"/>
                </a:solidFill>
              </a:defRPr>
            </a:lvl1pPr>
          </a:lstStyle>
          <a:p>
            <a:r>
              <a:rPr lang="en-US" dirty="0"/>
              <a:t>Slide title</a:t>
            </a:r>
            <a:endParaRPr lang="en-GB" dirty="0"/>
          </a:p>
        </p:txBody>
      </p:sp>
      <p:sp>
        <p:nvSpPr>
          <p:cNvPr id="8" name="Text Placeholder 3">
            <a:extLst>
              <a:ext uri="{FF2B5EF4-FFF2-40B4-BE49-F238E27FC236}">
                <a16:creationId xmlns:a16="http://schemas.microsoft.com/office/drawing/2014/main" id="{80AFFDB1-2A30-4A56-A2F1-11C272A6456E}"/>
              </a:ext>
            </a:extLst>
          </p:cNvPr>
          <p:cNvSpPr>
            <a:spLocks noGrp="1"/>
          </p:cNvSpPr>
          <p:nvPr>
            <p:ph type="body" sz="quarter" idx="17"/>
          </p:nvPr>
        </p:nvSpPr>
        <p:spPr>
          <a:xfrm>
            <a:off x="317499" y="5882217"/>
            <a:ext cx="10502400" cy="954616"/>
          </a:xfrm>
          <a:prstGeom prst="rect">
            <a:avLst/>
          </a:prstGeom>
        </p:spPr>
        <p:txBody>
          <a:bodyPr lIns="0" rIns="0" anchor="b"/>
          <a:lstStyle>
            <a:lvl1pPr marL="0" indent="0">
              <a:lnSpc>
                <a:spcPct val="90000"/>
              </a:lnSpc>
              <a:spcBef>
                <a:spcPts val="0"/>
              </a:spcBef>
              <a:buNone/>
              <a:defRPr sz="1067"/>
            </a:lvl1pPr>
          </a:lstStyle>
          <a:p>
            <a:pPr lvl="0"/>
            <a:endParaRPr lang="en-GB" dirty="0"/>
          </a:p>
        </p:txBody>
      </p:sp>
    </p:spTree>
    <p:extLst>
      <p:ext uri="{BB962C8B-B14F-4D97-AF65-F5344CB8AC3E}">
        <p14:creationId xmlns:p14="http://schemas.microsoft.com/office/powerpoint/2010/main" val="16308031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_Title/Divider Slid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8A7C23B-F555-0E45-AEB2-987C553DC835}"/>
              </a:ext>
            </a:extLst>
          </p:cNvPr>
          <p:cNvSpPr/>
          <p:nvPr userDrawn="1"/>
        </p:nvSpPr>
        <p:spPr>
          <a:xfrm>
            <a:off x="0" y="0"/>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7">
            <a:extLst>
              <a:ext uri="{FF2B5EF4-FFF2-40B4-BE49-F238E27FC236}">
                <a16:creationId xmlns:a16="http://schemas.microsoft.com/office/drawing/2014/main" id="{23C88684-0E69-0444-8A52-AFD4F5A3C9C5}"/>
              </a:ext>
            </a:extLst>
          </p:cNvPr>
          <p:cNvSpPr>
            <a:spLocks noGrp="1"/>
          </p:cNvSpPr>
          <p:nvPr>
            <p:ph type="title" hasCustomPrompt="1"/>
          </p:nvPr>
        </p:nvSpPr>
        <p:spPr>
          <a:xfrm>
            <a:off x="838200" y="1915624"/>
            <a:ext cx="5772150" cy="1325563"/>
          </a:xfrm>
        </p:spPr>
        <p:txBody>
          <a:bodyPr lIns="0" tIns="0" rIns="0" bIns="0" anchor="b" anchorCtr="0"/>
          <a:lstStyle>
            <a:lvl1pPr>
              <a:defRPr b="1" i="0">
                <a:solidFill>
                  <a:schemeClr val="tx1"/>
                </a:solidFill>
              </a:defRPr>
            </a:lvl1pPr>
          </a:lstStyle>
          <a:p>
            <a:r>
              <a:rPr lang="en-GB" dirty="0"/>
              <a:t>Click to add title</a:t>
            </a:r>
            <a:endParaRPr lang="en-US" dirty="0"/>
          </a:p>
        </p:txBody>
      </p:sp>
      <p:sp>
        <p:nvSpPr>
          <p:cNvPr id="3" name="Text Placeholder 2">
            <a:extLst>
              <a:ext uri="{FF2B5EF4-FFF2-40B4-BE49-F238E27FC236}">
                <a16:creationId xmlns:a16="http://schemas.microsoft.com/office/drawing/2014/main" id="{89807547-B77C-D549-9E18-95756CA9E39A}"/>
              </a:ext>
            </a:extLst>
          </p:cNvPr>
          <p:cNvSpPr>
            <a:spLocks noGrp="1"/>
          </p:cNvSpPr>
          <p:nvPr>
            <p:ph type="body" sz="quarter" idx="10" hasCustomPrompt="1"/>
          </p:nvPr>
        </p:nvSpPr>
        <p:spPr>
          <a:xfrm>
            <a:off x="838200" y="3529013"/>
            <a:ext cx="5772150" cy="1978025"/>
          </a:xfrm>
        </p:spPr>
        <p:txBody>
          <a:bodyPr lIns="0" tIns="0" rIns="0" bIns="0"/>
          <a:lstStyle>
            <a:lvl1pPr marL="0" indent="0">
              <a:buNone/>
              <a:defRPr/>
            </a:lvl1pPr>
          </a:lstStyle>
          <a:p>
            <a:pPr lvl="0"/>
            <a:r>
              <a:rPr lang="en-GB" dirty="0"/>
              <a:t>Click to add text</a:t>
            </a:r>
            <a:endParaRPr lang="en-US" dirty="0"/>
          </a:p>
        </p:txBody>
      </p:sp>
      <p:pic>
        <p:nvPicPr>
          <p:cNvPr id="12" name="Graphic 11">
            <a:extLst>
              <a:ext uri="{FF2B5EF4-FFF2-40B4-BE49-F238E27FC236}">
                <a16:creationId xmlns:a16="http://schemas.microsoft.com/office/drawing/2014/main" id="{C2B3A65E-6895-E846-8599-4808E7D96A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4400000">
            <a:off x="-2121270" y="-2969231"/>
            <a:ext cx="5080741" cy="5080741"/>
          </a:xfrm>
          <a:prstGeom prst="rect">
            <a:avLst/>
          </a:prstGeom>
        </p:spPr>
      </p:pic>
    </p:spTree>
    <p:extLst>
      <p:ext uri="{BB962C8B-B14F-4D97-AF65-F5344CB8AC3E}">
        <p14:creationId xmlns:p14="http://schemas.microsoft.com/office/powerpoint/2010/main" val="29745400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F7818-6CEF-E10D-1666-85E86828FE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0561869-C410-ABE5-61FF-525B5C978D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7F9F13-E37E-15D6-E9E4-F7B903D4EE65}"/>
              </a:ext>
            </a:extLst>
          </p:cNvPr>
          <p:cNvSpPr>
            <a:spLocks noGrp="1"/>
          </p:cNvSpPr>
          <p:nvPr>
            <p:ph type="dt" sz="half" idx="10"/>
          </p:nvPr>
        </p:nvSpPr>
        <p:spPr/>
        <p:txBody>
          <a:bodyPr/>
          <a:lstStyle/>
          <a:p>
            <a:fld id="{D7F7BA37-65E6-4B7F-AA53-F32E37C81074}" type="datetimeFigureOut">
              <a:rPr lang="en-US" smtClean="0"/>
              <a:t>5/22/2025</a:t>
            </a:fld>
            <a:endParaRPr lang="en-US"/>
          </a:p>
        </p:txBody>
      </p:sp>
      <p:sp>
        <p:nvSpPr>
          <p:cNvPr id="5" name="Footer Placeholder 4">
            <a:extLst>
              <a:ext uri="{FF2B5EF4-FFF2-40B4-BE49-F238E27FC236}">
                <a16:creationId xmlns:a16="http://schemas.microsoft.com/office/drawing/2014/main" id="{617F0262-E50A-5E90-4FA9-B35A24F698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8FAA08-52F8-E043-E1A4-67986E6703A4}"/>
              </a:ext>
            </a:extLst>
          </p:cNvPr>
          <p:cNvSpPr>
            <a:spLocks noGrp="1"/>
          </p:cNvSpPr>
          <p:nvPr>
            <p:ph type="sldNum" sz="quarter" idx="12"/>
          </p:nvPr>
        </p:nvSpPr>
        <p:spPr/>
        <p:txBody>
          <a:bodyPr/>
          <a:lstStyle/>
          <a:p>
            <a:fld id="{8E3E2717-A9DB-4871-8308-4B2CA1DFF763}" type="slidenum">
              <a:rPr lang="en-US" smtClean="0"/>
              <a:t>‹#›</a:t>
            </a:fld>
            <a:endParaRPr lang="en-US"/>
          </a:p>
        </p:txBody>
      </p:sp>
    </p:spTree>
    <p:extLst>
      <p:ext uri="{BB962C8B-B14F-4D97-AF65-F5344CB8AC3E}">
        <p14:creationId xmlns:p14="http://schemas.microsoft.com/office/powerpoint/2010/main" val="39325117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42CDD-1D37-5D80-7E18-E217FAB0F9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53C452-9CB0-8DE2-E69D-CD3A862135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B3D766-050D-DB39-7662-A28CEE4DF18F}"/>
              </a:ext>
            </a:extLst>
          </p:cNvPr>
          <p:cNvSpPr>
            <a:spLocks noGrp="1"/>
          </p:cNvSpPr>
          <p:nvPr>
            <p:ph type="dt" sz="half" idx="10"/>
          </p:nvPr>
        </p:nvSpPr>
        <p:spPr/>
        <p:txBody>
          <a:bodyPr/>
          <a:lstStyle/>
          <a:p>
            <a:fld id="{D7F7BA37-65E6-4B7F-AA53-F32E37C81074}" type="datetimeFigureOut">
              <a:rPr lang="en-US" smtClean="0"/>
              <a:t>5/22/2025</a:t>
            </a:fld>
            <a:endParaRPr lang="en-US"/>
          </a:p>
        </p:txBody>
      </p:sp>
      <p:sp>
        <p:nvSpPr>
          <p:cNvPr id="5" name="Footer Placeholder 4">
            <a:extLst>
              <a:ext uri="{FF2B5EF4-FFF2-40B4-BE49-F238E27FC236}">
                <a16:creationId xmlns:a16="http://schemas.microsoft.com/office/drawing/2014/main" id="{3465EAC7-A9CB-C730-5958-F3D363DA09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3A40FB-1055-CC24-532C-2100495FA2B4}"/>
              </a:ext>
            </a:extLst>
          </p:cNvPr>
          <p:cNvSpPr>
            <a:spLocks noGrp="1"/>
          </p:cNvSpPr>
          <p:nvPr>
            <p:ph type="sldNum" sz="quarter" idx="12"/>
          </p:nvPr>
        </p:nvSpPr>
        <p:spPr/>
        <p:txBody>
          <a:bodyPr/>
          <a:lstStyle/>
          <a:p>
            <a:fld id="{8E3E2717-A9DB-4871-8308-4B2CA1DFF763}" type="slidenum">
              <a:rPr lang="en-US" smtClean="0"/>
              <a:t>‹#›</a:t>
            </a:fld>
            <a:endParaRPr lang="en-US"/>
          </a:p>
        </p:txBody>
      </p:sp>
    </p:spTree>
    <p:extLst>
      <p:ext uri="{BB962C8B-B14F-4D97-AF65-F5344CB8AC3E}">
        <p14:creationId xmlns:p14="http://schemas.microsoft.com/office/powerpoint/2010/main" val="882148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8023F-BD80-3053-18B6-B17BDE0816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23E691-41A4-EA80-427B-BFBB6BFC13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DA9474-52DC-F764-CB8D-7AB04191C0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743110-3246-238E-74E9-3CFA942E8C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C4992E-D4B2-F963-4C89-E3389E4BF7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347791-56E1-6694-5AE3-DB884E268030}"/>
              </a:ext>
            </a:extLst>
          </p:cNvPr>
          <p:cNvSpPr>
            <a:spLocks noGrp="1"/>
          </p:cNvSpPr>
          <p:nvPr>
            <p:ph type="dt" sz="half" idx="10"/>
          </p:nvPr>
        </p:nvSpPr>
        <p:spPr/>
        <p:txBody>
          <a:bodyPr/>
          <a:lstStyle/>
          <a:p>
            <a:fld id="{CC6116E7-6013-4F0C-8819-C589ED9E8E8A}" type="datetimeFigureOut">
              <a:rPr lang="en-US" smtClean="0"/>
              <a:t>5/22/2025</a:t>
            </a:fld>
            <a:endParaRPr lang="en-US"/>
          </a:p>
        </p:txBody>
      </p:sp>
      <p:sp>
        <p:nvSpPr>
          <p:cNvPr id="8" name="Footer Placeholder 7">
            <a:extLst>
              <a:ext uri="{FF2B5EF4-FFF2-40B4-BE49-F238E27FC236}">
                <a16:creationId xmlns:a16="http://schemas.microsoft.com/office/drawing/2014/main" id="{BD70CEBB-322B-B511-B7EF-F69BE096C4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13C054-D5BC-29AC-CA11-BDF648D30DEF}"/>
              </a:ext>
            </a:extLst>
          </p:cNvPr>
          <p:cNvSpPr>
            <a:spLocks noGrp="1"/>
          </p:cNvSpPr>
          <p:nvPr>
            <p:ph type="sldNum" sz="quarter" idx="12"/>
          </p:nvPr>
        </p:nvSpPr>
        <p:spPr/>
        <p:txBody>
          <a:bodyPr/>
          <a:lstStyle/>
          <a:p>
            <a:fld id="{6428EB91-6D28-4D47-A8A1-1769FE7E9879}" type="slidenum">
              <a:rPr lang="en-US" smtClean="0"/>
              <a:t>‹#›</a:t>
            </a:fld>
            <a:endParaRPr lang="en-US"/>
          </a:p>
        </p:txBody>
      </p:sp>
    </p:spTree>
    <p:extLst>
      <p:ext uri="{BB962C8B-B14F-4D97-AF65-F5344CB8AC3E}">
        <p14:creationId xmlns:p14="http://schemas.microsoft.com/office/powerpoint/2010/main" val="8888183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C947D-061E-9FDE-E15C-1A3F67E427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EB8459-51FE-E319-D1E3-7995880AAB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3180CC-89D7-9E74-AB1B-BB99B65F713C}"/>
              </a:ext>
            </a:extLst>
          </p:cNvPr>
          <p:cNvSpPr>
            <a:spLocks noGrp="1"/>
          </p:cNvSpPr>
          <p:nvPr>
            <p:ph type="dt" sz="half" idx="10"/>
          </p:nvPr>
        </p:nvSpPr>
        <p:spPr/>
        <p:txBody>
          <a:bodyPr/>
          <a:lstStyle/>
          <a:p>
            <a:fld id="{D7F7BA37-65E6-4B7F-AA53-F32E37C81074}" type="datetimeFigureOut">
              <a:rPr lang="en-US" smtClean="0"/>
              <a:t>5/22/2025</a:t>
            </a:fld>
            <a:endParaRPr lang="en-US"/>
          </a:p>
        </p:txBody>
      </p:sp>
      <p:sp>
        <p:nvSpPr>
          <p:cNvPr id="5" name="Footer Placeholder 4">
            <a:extLst>
              <a:ext uri="{FF2B5EF4-FFF2-40B4-BE49-F238E27FC236}">
                <a16:creationId xmlns:a16="http://schemas.microsoft.com/office/drawing/2014/main" id="{87C41A01-855E-4FF5-AB9D-CEC7CF83CA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555BD0-07DC-4960-40D4-4A77FD469D54}"/>
              </a:ext>
            </a:extLst>
          </p:cNvPr>
          <p:cNvSpPr>
            <a:spLocks noGrp="1"/>
          </p:cNvSpPr>
          <p:nvPr>
            <p:ph type="sldNum" sz="quarter" idx="12"/>
          </p:nvPr>
        </p:nvSpPr>
        <p:spPr/>
        <p:txBody>
          <a:bodyPr/>
          <a:lstStyle/>
          <a:p>
            <a:fld id="{8E3E2717-A9DB-4871-8308-4B2CA1DFF763}" type="slidenum">
              <a:rPr lang="en-US" smtClean="0"/>
              <a:t>‹#›</a:t>
            </a:fld>
            <a:endParaRPr lang="en-US"/>
          </a:p>
        </p:txBody>
      </p:sp>
    </p:spTree>
    <p:extLst>
      <p:ext uri="{BB962C8B-B14F-4D97-AF65-F5344CB8AC3E}">
        <p14:creationId xmlns:p14="http://schemas.microsoft.com/office/powerpoint/2010/main" val="5556332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2D674-2175-2892-727F-5D182070AB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81386A-4321-7857-C31B-0900A0CD20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D11D4E-9435-63EE-6D95-8C75C003DB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003BAD-F534-718A-6ED8-0A477127A3BC}"/>
              </a:ext>
            </a:extLst>
          </p:cNvPr>
          <p:cNvSpPr>
            <a:spLocks noGrp="1"/>
          </p:cNvSpPr>
          <p:nvPr>
            <p:ph type="dt" sz="half" idx="10"/>
          </p:nvPr>
        </p:nvSpPr>
        <p:spPr/>
        <p:txBody>
          <a:bodyPr/>
          <a:lstStyle/>
          <a:p>
            <a:fld id="{D7F7BA37-65E6-4B7F-AA53-F32E37C81074}" type="datetimeFigureOut">
              <a:rPr lang="en-US" smtClean="0"/>
              <a:t>5/22/2025</a:t>
            </a:fld>
            <a:endParaRPr lang="en-US"/>
          </a:p>
        </p:txBody>
      </p:sp>
      <p:sp>
        <p:nvSpPr>
          <p:cNvPr id="6" name="Footer Placeholder 5">
            <a:extLst>
              <a:ext uri="{FF2B5EF4-FFF2-40B4-BE49-F238E27FC236}">
                <a16:creationId xmlns:a16="http://schemas.microsoft.com/office/drawing/2014/main" id="{2ED8DDCA-CB49-9E0D-34D5-49DFFF8302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BE0D54-2538-88C3-91FD-1B2DF0293D35}"/>
              </a:ext>
            </a:extLst>
          </p:cNvPr>
          <p:cNvSpPr>
            <a:spLocks noGrp="1"/>
          </p:cNvSpPr>
          <p:nvPr>
            <p:ph type="sldNum" sz="quarter" idx="12"/>
          </p:nvPr>
        </p:nvSpPr>
        <p:spPr/>
        <p:txBody>
          <a:bodyPr/>
          <a:lstStyle/>
          <a:p>
            <a:fld id="{8E3E2717-A9DB-4871-8308-4B2CA1DFF763}" type="slidenum">
              <a:rPr lang="en-US" smtClean="0"/>
              <a:t>‹#›</a:t>
            </a:fld>
            <a:endParaRPr lang="en-US"/>
          </a:p>
        </p:txBody>
      </p:sp>
    </p:spTree>
    <p:extLst>
      <p:ext uri="{BB962C8B-B14F-4D97-AF65-F5344CB8AC3E}">
        <p14:creationId xmlns:p14="http://schemas.microsoft.com/office/powerpoint/2010/main" val="8109274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EE561-2A62-846E-8D94-F1E9C41A935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5EFC42-17D6-95E3-CC49-8A3B703793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6C1633-8506-A36D-4678-8AC43404FC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0F667F-44CF-A8FB-1DD9-8FC0556C5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F7FD3D-1421-EEBC-304A-DFA20D10CA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B4108E-8587-D925-D893-A7A06E68F252}"/>
              </a:ext>
            </a:extLst>
          </p:cNvPr>
          <p:cNvSpPr>
            <a:spLocks noGrp="1"/>
          </p:cNvSpPr>
          <p:nvPr>
            <p:ph type="dt" sz="half" idx="10"/>
          </p:nvPr>
        </p:nvSpPr>
        <p:spPr/>
        <p:txBody>
          <a:bodyPr/>
          <a:lstStyle/>
          <a:p>
            <a:fld id="{D7F7BA37-65E6-4B7F-AA53-F32E37C81074}" type="datetimeFigureOut">
              <a:rPr lang="en-US" smtClean="0"/>
              <a:t>5/22/2025</a:t>
            </a:fld>
            <a:endParaRPr lang="en-US"/>
          </a:p>
        </p:txBody>
      </p:sp>
      <p:sp>
        <p:nvSpPr>
          <p:cNvPr id="8" name="Footer Placeholder 7">
            <a:extLst>
              <a:ext uri="{FF2B5EF4-FFF2-40B4-BE49-F238E27FC236}">
                <a16:creationId xmlns:a16="http://schemas.microsoft.com/office/drawing/2014/main" id="{564AC727-37FC-6828-4604-A7EF95A08A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5AE312-3191-7CC6-CC08-174CFCB650A1}"/>
              </a:ext>
            </a:extLst>
          </p:cNvPr>
          <p:cNvSpPr>
            <a:spLocks noGrp="1"/>
          </p:cNvSpPr>
          <p:nvPr>
            <p:ph type="sldNum" sz="quarter" idx="12"/>
          </p:nvPr>
        </p:nvSpPr>
        <p:spPr/>
        <p:txBody>
          <a:bodyPr/>
          <a:lstStyle/>
          <a:p>
            <a:fld id="{8E3E2717-A9DB-4871-8308-4B2CA1DFF763}" type="slidenum">
              <a:rPr lang="en-US" smtClean="0"/>
              <a:t>‹#›</a:t>
            </a:fld>
            <a:endParaRPr lang="en-US"/>
          </a:p>
        </p:txBody>
      </p:sp>
    </p:spTree>
    <p:extLst>
      <p:ext uri="{BB962C8B-B14F-4D97-AF65-F5344CB8AC3E}">
        <p14:creationId xmlns:p14="http://schemas.microsoft.com/office/powerpoint/2010/main" val="22424406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952B1780-9678-0FAC-7A80-FCA9D4D39D2C}"/>
              </a:ext>
            </a:extLst>
          </p:cNvPr>
          <p:cNvSpPr txBox="1">
            <a:spLocks/>
          </p:cNvSpPr>
          <p:nvPr userDrawn="1"/>
        </p:nvSpPr>
        <p:spPr>
          <a:xfrm>
            <a:off x="0" y="0"/>
            <a:ext cx="12192000" cy="1029459"/>
          </a:xfrm>
          <a:prstGeom prst="rect">
            <a:avLst/>
          </a:prstGeom>
          <a:solidFill>
            <a:schemeClr val="accent1">
              <a:lumMod val="20000"/>
              <a:lumOff val="80000"/>
            </a:schemeClr>
          </a:solidFill>
        </p:spPr>
        <p:txBody>
          <a:bodyPr anchor="ctr">
            <a:noAutofit/>
          </a:bodyPr>
          <a:lstStyle>
            <a:lvl1pPr algn="ctr"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endParaRPr lang="en-GB">
              <a:solidFill>
                <a:srgbClr val="2F5597"/>
              </a:solidFill>
              <a:ea typeface="Roboto" panose="02000000000000000000" pitchFamily="2" charset="0"/>
            </a:endParaRPr>
          </a:p>
        </p:txBody>
      </p:sp>
      <p:sp>
        <p:nvSpPr>
          <p:cNvPr id="2" name="Title 1">
            <a:extLst>
              <a:ext uri="{FF2B5EF4-FFF2-40B4-BE49-F238E27FC236}">
                <a16:creationId xmlns:a16="http://schemas.microsoft.com/office/drawing/2014/main" id="{E614C9E4-AB39-F85D-4FC3-D4DBE3D1F3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2E7941-0287-344F-7980-36CA10B9DFF7}"/>
              </a:ext>
            </a:extLst>
          </p:cNvPr>
          <p:cNvSpPr>
            <a:spLocks noGrp="1"/>
          </p:cNvSpPr>
          <p:nvPr>
            <p:ph type="dt" sz="half" idx="10"/>
          </p:nvPr>
        </p:nvSpPr>
        <p:spPr/>
        <p:txBody>
          <a:bodyPr/>
          <a:lstStyle/>
          <a:p>
            <a:fld id="{D7F7BA37-65E6-4B7F-AA53-F32E37C81074}" type="datetimeFigureOut">
              <a:rPr lang="en-US" smtClean="0"/>
              <a:t>5/22/2025</a:t>
            </a:fld>
            <a:endParaRPr lang="en-US"/>
          </a:p>
        </p:txBody>
      </p:sp>
      <p:sp>
        <p:nvSpPr>
          <p:cNvPr id="4" name="Footer Placeholder 3">
            <a:extLst>
              <a:ext uri="{FF2B5EF4-FFF2-40B4-BE49-F238E27FC236}">
                <a16:creationId xmlns:a16="http://schemas.microsoft.com/office/drawing/2014/main" id="{74DDB577-DD2D-7177-9974-ABA88F4F0D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6844FCB-F844-F1D3-98FC-C9FF38487644}"/>
              </a:ext>
            </a:extLst>
          </p:cNvPr>
          <p:cNvSpPr>
            <a:spLocks noGrp="1"/>
          </p:cNvSpPr>
          <p:nvPr>
            <p:ph type="sldNum" sz="quarter" idx="12"/>
          </p:nvPr>
        </p:nvSpPr>
        <p:spPr/>
        <p:txBody>
          <a:bodyPr/>
          <a:lstStyle/>
          <a:p>
            <a:fld id="{8E3E2717-A9DB-4871-8308-4B2CA1DFF763}" type="slidenum">
              <a:rPr lang="en-US" smtClean="0"/>
              <a:t>‹#›</a:t>
            </a:fld>
            <a:endParaRPr lang="en-US"/>
          </a:p>
        </p:txBody>
      </p:sp>
    </p:spTree>
    <p:extLst>
      <p:ext uri="{BB962C8B-B14F-4D97-AF65-F5344CB8AC3E}">
        <p14:creationId xmlns:p14="http://schemas.microsoft.com/office/powerpoint/2010/main" val="2106669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3140B7-36FD-C4C7-6845-D71888EBA80C}"/>
              </a:ext>
            </a:extLst>
          </p:cNvPr>
          <p:cNvSpPr>
            <a:spLocks noGrp="1"/>
          </p:cNvSpPr>
          <p:nvPr>
            <p:ph type="dt" sz="half" idx="10"/>
          </p:nvPr>
        </p:nvSpPr>
        <p:spPr/>
        <p:txBody>
          <a:bodyPr/>
          <a:lstStyle/>
          <a:p>
            <a:fld id="{D7F7BA37-65E6-4B7F-AA53-F32E37C81074}" type="datetimeFigureOut">
              <a:rPr lang="en-US" smtClean="0"/>
              <a:t>5/22/2025</a:t>
            </a:fld>
            <a:endParaRPr lang="en-US"/>
          </a:p>
        </p:txBody>
      </p:sp>
      <p:sp>
        <p:nvSpPr>
          <p:cNvPr id="3" name="Footer Placeholder 2">
            <a:extLst>
              <a:ext uri="{FF2B5EF4-FFF2-40B4-BE49-F238E27FC236}">
                <a16:creationId xmlns:a16="http://schemas.microsoft.com/office/drawing/2014/main" id="{BED224E8-86D0-D1A2-29D0-8C29C67FA9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2193F16-C4AC-549B-7444-3A99BDDD77ED}"/>
              </a:ext>
            </a:extLst>
          </p:cNvPr>
          <p:cNvSpPr>
            <a:spLocks noGrp="1"/>
          </p:cNvSpPr>
          <p:nvPr>
            <p:ph type="sldNum" sz="quarter" idx="12"/>
          </p:nvPr>
        </p:nvSpPr>
        <p:spPr/>
        <p:txBody>
          <a:bodyPr/>
          <a:lstStyle/>
          <a:p>
            <a:fld id="{8E3E2717-A9DB-4871-8308-4B2CA1DFF763}" type="slidenum">
              <a:rPr lang="en-US" smtClean="0"/>
              <a:t>‹#›</a:t>
            </a:fld>
            <a:endParaRPr lang="en-US"/>
          </a:p>
        </p:txBody>
      </p:sp>
    </p:spTree>
    <p:extLst>
      <p:ext uri="{BB962C8B-B14F-4D97-AF65-F5344CB8AC3E}">
        <p14:creationId xmlns:p14="http://schemas.microsoft.com/office/powerpoint/2010/main" val="27251303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4F2F6-CA15-F702-DAFC-5F76D0E911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20BA0F-A689-31C5-531B-1A1653615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B6F74D-3598-DA4D-95A5-68F153A998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3F2527-5E29-03A8-3868-0F9724B6EF22}"/>
              </a:ext>
            </a:extLst>
          </p:cNvPr>
          <p:cNvSpPr>
            <a:spLocks noGrp="1"/>
          </p:cNvSpPr>
          <p:nvPr>
            <p:ph type="dt" sz="half" idx="10"/>
          </p:nvPr>
        </p:nvSpPr>
        <p:spPr/>
        <p:txBody>
          <a:bodyPr/>
          <a:lstStyle/>
          <a:p>
            <a:fld id="{D7F7BA37-65E6-4B7F-AA53-F32E37C81074}" type="datetimeFigureOut">
              <a:rPr lang="en-US" smtClean="0"/>
              <a:t>5/22/2025</a:t>
            </a:fld>
            <a:endParaRPr lang="en-US"/>
          </a:p>
        </p:txBody>
      </p:sp>
      <p:sp>
        <p:nvSpPr>
          <p:cNvPr id="6" name="Footer Placeholder 5">
            <a:extLst>
              <a:ext uri="{FF2B5EF4-FFF2-40B4-BE49-F238E27FC236}">
                <a16:creationId xmlns:a16="http://schemas.microsoft.com/office/drawing/2014/main" id="{19E8F39D-5A5F-DB1C-9CB4-95671F1896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83F849-8496-B326-057D-A9843C02CADF}"/>
              </a:ext>
            </a:extLst>
          </p:cNvPr>
          <p:cNvSpPr>
            <a:spLocks noGrp="1"/>
          </p:cNvSpPr>
          <p:nvPr>
            <p:ph type="sldNum" sz="quarter" idx="12"/>
          </p:nvPr>
        </p:nvSpPr>
        <p:spPr/>
        <p:txBody>
          <a:bodyPr/>
          <a:lstStyle/>
          <a:p>
            <a:fld id="{8E3E2717-A9DB-4871-8308-4B2CA1DFF763}" type="slidenum">
              <a:rPr lang="en-US" smtClean="0"/>
              <a:t>‹#›</a:t>
            </a:fld>
            <a:endParaRPr lang="en-US"/>
          </a:p>
        </p:txBody>
      </p:sp>
    </p:spTree>
    <p:extLst>
      <p:ext uri="{BB962C8B-B14F-4D97-AF65-F5344CB8AC3E}">
        <p14:creationId xmlns:p14="http://schemas.microsoft.com/office/powerpoint/2010/main" val="2758950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2FD18-7E57-FF91-034E-7159BB4F81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9ADC43-9F11-F202-EC42-A190DDAF9D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7F292EF-0D84-F21E-9659-8789FAA748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D746EB-00BF-CA99-E390-0D2050F15C6D}"/>
              </a:ext>
            </a:extLst>
          </p:cNvPr>
          <p:cNvSpPr>
            <a:spLocks noGrp="1"/>
          </p:cNvSpPr>
          <p:nvPr>
            <p:ph type="dt" sz="half" idx="10"/>
          </p:nvPr>
        </p:nvSpPr>
        <p:spPr/>
        <p:txBody>
          <a:bodyPr/>
          <a:lstStyle/>
          <a:p>
            <a:fld id="{D7F7BA37-65E6-4B7F-AA53-F32E37C81074}" type="datetimeFigureOut">
              <a:rPr lang="en-US" smtClean="0"/>
              <a:t>5/22/2025</a:t>
            </a:fld>
            <a:endParaRPr lang="en-US"/>
          </a:p>
        </p:txBody>
      </p:sp>
      <p:sp>
        <p:nvSpPr>
          <p:cNvPr id="6" name="Footer Placeholder 5">
            <a:extLst>
              <a:ext uri="{FF2B5EF4-FFF2-40B4-BE49-F238E27FC236}">
                <a16:creationId xmlns:a16="http://schemas.microsoft.com/office/drawing/2014/main" id="{1BC08FCE-C0DA-C0C9-48C2-04DBB9224D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6C131E-2E7D-21F3-43C7-409C72FCFD0B}"/>
              </a:ext>
            </a:extLst>
          </p:cNvPr>
          <p:cNvSpPr>
            <a:spLocks noGrp="1"/>
          </p:cNvSpPr>
          <p:nvPr>
            <p:ph type="sldNum" sz="quarter" idx="12"/>
          </p:nvPr>
        </p:nvSpPr>
        <p:spPr/>
        <p:txBody>
          <a:bodyPr/>
          <a:lstStyle/>
          <a:p>
            <a:fld id="{8E3E2717-A9DB-4871-8308-4B2CA1DFF763}" type="slidenum">
              <a:rPr lang="en-US" smtClean="0"/>
              <a:t>‹#›</a:t>
            </a:fld>
            <a:endParaRPr lang="en-US"/>
          </a:p>
        </p:txBody>
      </p:sp>
    </p:spTree>
    <p:extLst>
      <p:ext uri="{BB962C8B-B14F-4D97-AF65-F5344CB8AC3E}">
        <p14:creationId xmlns:p14="http://schemas.microsoft.com/office/powerpoint/2010/main" val="24858629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2153C-0186-C349-410B-A8B00FFD77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6F7971-F17B-4B08-DCEE-D3D6842C4E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21BF5D-B9ED-6EBF-448F-7105E37318DE}"/>
              </a:ext>
            </a:extLst>
          </p:cNvPr>
          <p:cNvSpPr>
            <a:spLocks noGrp="1"/>
          </p:cNvSpPr>
          <p:nvPr>
            <p:ph type="dt" sz="half" idx="10"/>
          </p:nvPr>
        </p:nvSpPr>
        <p:spPr/>
        <p:txBody>
          <a:bodyPr/>
          <a:lstStyle/>
          <a:p>
            <a:fld id="{D7F7BA37-65E6-4B7F-AA53-F32E37C81074}" type="datetimeFigureOut">
              <a:rPr lang="en-US" smtClean="0"/>
              <a:t>5/22/2025</a:t>
            </a:fld>
            <a:endParaRPr lang="en-US"/>
          </a:p>
        </p:txBody>
      </p:sp>
      <p:sp>
        <p:nvSpPr>
          <p:cNvPr id="5" name="Footer Placeholder 4">
            <a:extLst>
              <a:ext uri="{FF2B5EF4-FFF2-40B4-BE49-F238E27FC236}">
                <a16:creationId xmlns:a16="http://schemas.microsoft.com/office/drawing/2014/main" id="{BEA5B71B-8C1C-C347-F8F2-3F5CC6A2DE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CFFA80-8BBE-644F-F3FE-CA9E6C19B943}"/>
              </a:ext>
            </a:extLst>
          </p:cNvPr>
          <p:cNvSpPr>
            <a:spLocks noGrp="1"/>
          </p:cNvSpPr>
          <p:nvPr>
            <p:ph type="sldNum" sz="quarter" idx="12"/>
          </p:nvPr>
        </p:nvSpPr>
        <p:spPr/>
        <p:txBody>
          <a:bodyPr/>
          <a:lstStyle/>
          <a:p>
            <a:fld id="{8E3E2717-A9DB-4871-8308-4B2CA1DFF763}" type="slidenum">
              <a:rPr lang="en-US" smtClean="0"/>
              <a:t>‹#›</a:t>
            </a:fld>
            <a:endParaRPr lang="en-US"/>
          </a:p>
        </p:txBody>
      </p:sp>
    </p:spTree>
    <p:extLst>
      <p:ext uri="{BB962C8B-B14F-4D97-AF65-F5344CB8AC3E}">
        <p14:creationId xmlns:p14="http://schemas.microsoft.com/office/powerpoint/2010/main" val="11472205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D17CD7-E152-E560-7EC3-2B43E2E06F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1A6F52-3DA1-CC1C-2C67-28AA307898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4CF2F4-4128-57D9-EDD1-7322640D3357}"/>
              </a:ext>
            </a:extLst>
          </p:cNvPr>
          <p:cNvSpPr>
            <a:spLocks noGrp="1"/>
          </p:cNvSpPr>
          <p:nvPr>
            <p:ph type="dt" sz="half" idx="10"/>
          </p:nvPr>
        </p:nvSpPr>
        <p:spPr/>
        <p:txBody>
          <a:bodyPr/>
          <a:lstStyle/>
          <a:p>
            <a:fld id="{D7F7BA37-65E6-4B7F-AA53-F32E37C81074}" type="datetimeFigureOut">
              <a:rPr lang="en-US" smtClean="0"/>
              <a:t>5/22/2025</a:t>
            </a:fld>
            <a:endParaRPr lang="en-US"/>
          </a:p>
        </p:txBody>
      </p:sp>
      <p:sp>
        <p:nvSpPr>
          <p:cNvPr id="5" name="Footer Placeholder 4">
            <a:extLst>
              <a:ext uri="{FF2B5EF4-FFF2-40B4-BE49-F238E27FC236}">
                <a16:creationId xmlns:a16="http://schemas.microsoft.com/office/drawing/2014/main" id="{E490457F-DA2A-3D55-EAE9-FFBA572B00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CAA25E-7212-68C0-CCA0-04C905438CFB}"/>
              </a:ext>
            </a:extLst>
          </p:cNvPr>
          <p:cNvSpPr>
            <a:spLocks noGrp="1"/>
          </p:cNvSpPr>
          <p:nvPr>
            <p:ph type="sldNum" sz="quarter" idx="12"/>
          </p:nvPr>
        </p:nvSpPr>
        <p:spPr/>
        <p:txBody>
          <a:bodyPr/>
          <a:lstStyle/>
          <a:p>
            <a:fld id="{8E3E2717-A9DB-4871-8308-4B2CA1DFF763}" type="slidenum">
              <a:rPr lang="en-US" smtClean="0"/>
              <a:t>‹#›</a:t>
            </a:fld>
            <a:endParaRPr lang="en-US"/>
          </a:p>
        </p:txBody>
      </p:sp>
    </p:spTree>
    <p:extLst>
      <p:ext uri="{BB962C8B-B14F-4D97-AF65-F5344CB8AC3E}">
        <p14:creationId xmlns:p14="http://schemas.microsoft.com/office/powerpoint/2010/main" val="5457915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2.7 Red Header &amp; Contents / Bonus">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CDCDD400-CED2-5B49-F829-5554EFF2A542}"/>
              </a:ext>
            </a:extLst>
          </p:cNvPr>
          <p:cNvSpPr/>
          <p:nvPr/>
        </p:nvSpPr>
        <p:spPr>
          <a:xfrm>
            <a:off x="323850" y="95675"/>
            <a:ext cx="11542929" cy="1062239"/>
          </a:xfrm>
          <a:custGeom>
            <a:avLst/>
            <a:gdLst>
              <a:gd name="connsiteX0" fmla="*/ 17071920 w 17314394"/>
              <a:gd name="connsiteY0" fmla="*/ 0 h 1593358"/>
              <a:gd name="connsiteX1" fmla="*/ 0 w 17314394"/>
              <a:gd name="connsiteY1" fmla="*/ 0 h 1593358"/>
              <a:gd name="connsiteX2" fmla="*/ 0 w 17314394"/>
              <a:gd name="connsiteY2" fmla="*/ 1379541 h 1593358"/>
              <a:gd name="connsiteX3" fmla="*/ 213818 w 17314394"/>
              <a:gd name="connsiteY3" fmla="*/ 1593359 h 1593358"/>
              <a:gd name="connsiteX4" fmla="*/ 17314394 w 17314394"/>
              <a:gd name="connsiteY4" fmla="*/ 1593359 h 1593358"/>
              <a:gd name="connsiteX5" fmla="*/ 17314394 w 17314394"/>
              <a:gd name="connsiteY5" fmla="*/ 242530 h 1593358"/>
              <a:gd name="connsiteX6" fmla="*/ 17071864 w 17314394"/>
              <a:gd name="connsiteY6" fmla="*/ 0 h 159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14394" h="1593358">
                <a:moveTo>
                  <a:pt x="17071920" y="0"/>
                </a:moveTo>
                <a:lnTo>
                  <a:pt x="0" y="0"/>
                </a:lnTo>
                <a:lnTo>
                  <a:pt x="0" y="1379541"/>
                </a:lnTo>
                <a:cubicBezTo>
                  <a:pt x="0" y="1497613"/>
                  <a:pt x="95746" y="1593359"/>
                  <a:pt x="213818" y="1593359"/>
                </a:cubicBezTo>
                <a:lnTo>
                  <a:pt x="17314394" y="1593359"/>
                </a:lnTo>
                <a:lnTo>
                  <a:pt x="17314394" y="242530"/>
                </a:lnTo>
                <a:cubicBezTo>
                  <a:pt x="17314394" y="108575"/>
                  <a:pt x="17205820" y="0"/>
                  <a:pt x="17071864" y="0"/>
                </a:cubicBezTo>
                <a:close/>
              </a:path>
            </a:pathLst>
          </a:custGeom>
          <a:solidFill>
            <a:srgbClr val="F04031"/>
          </a:solidFill>
          <a:ln w="0" cap="flat">
            <a:noFill/>
            <a:prstDash val="solid"/>
            <a:miter/>
          </a:ln>
        </p:spPr>
        <p:txBody>
          <a:bodyPr rtlCol="0" anchor="ctr"/>
          <a:lstStyle/>
          <a:p>
            <a:endParaRPr lang="en-US" sz="1200"/>
          </a:p>
        </p:txBody>
      </p:sp>
      <p:sp>
        <p:nvSpPr>
          <p:cNvPr id="27" name="Freeform: Shape 26">
            <a:extLst>
              <a:ext uri="{FF2B5EF4-FFF2-40B4-BE49-F238E27FC236}">
                <a16:creationId xmlns:a16="http://schemas.microsoft.com/office/drawing/2014/main" id="{74A65B6C-6439-170E-CD35-71B710207610}"/>
              </a:ext>
            </a:extLst>
          </p:cNvPr>
          <p:cNvSpPr/>
          <p:nvPr/>
        </p:nvSpPr>
        <p:spPr>
          <a:xfrm>
            <a:off x="10750461" y="457264"/>
            <a:ext cx="245868" cy="357103"/>
          </a:xfrm>
          <a:custGeom>
            <a:avLst/>
            <a:gdLst>
              <a:gd name="connsiteX0" fmla="*/ 140878 w 368802"/>
              <a:gd name="connsiteY0" fmla="*/ 5554 h 535655"/>
              <a:gd name="connsiteX1" fmla="*/ 207134 w 368802"/>
              <a:gd name="connsiteY1" fmla="*/ 18994 h 535655"/>
              <a:gd name="connsiteX2" fmla="*/ 352586 w 368802"/>
              <a:gd name="connsiteY2" fmla="*/ 186105 h 535655"/>
              <a:gd name="connsiteX3" fmla="*/ 363249 w 368802"/>
              <a:gd name="connsiteY3" fmla="*/ 248306 h 535655"/>
              <a:gd name="connsiteX4" fmla="*/ 227793 w 368802"/>
              <a:gd name="connsiteY4" fmla="*/ 501389 h 535655"/>
              <a:gd name="connsiteX5" fmla="*/ 159150 w 368802"/>
              <a:gd name="connsiteY5" fmla="*/ 527935 h 535655"/>
              <a:gd name="connsiteX6" fmla="*/ 133881 w 368802"/>
              <a:gd name="connsiteY6" fmla="*/ 530157 h 535655"/>
              <a:gd name="connsiteX7" fmla="*/ 34025 w 368802"/>
              <a:gd name="connsiteY7" fmla="*/ 479007 h 535655"/>
              <a:gd name="connsiteX8" fmla="*/ 6423 w 368802"/>
              <a:gd name="connsiteY8" fmla="*/ 393314 h 535655"/>
              <a:gd name="connsiteX9" fmla="*/ 39690 w 368802"/>
              <a:gd name="connsiteY9" fmla="*/ 324947 h 535655"/>
              <a:gd name="connsiteX10" fmla="*/ 58739 w 368802"/>
              <a:gd name="connsiteY10" fmla="*/ 305732 h 535655"/>
              <a:gd name="connsiteX11" fmla="*/ 61017 w 368802"/>
              <a:gd name="connsiteY11" fmla="*/ 295735 h 535655"/>
              <a:gd name="connsiteX12" fmla="*/ 66903 w 368802"/>
              <a:gd name="connsiteY12" fmla="*/ 240142 h 535655"/>
              <a:gd name="connsiteX13" fmla="*/ 65238 w 368802"/>
              <a:gd name="connsiteY13" fmla="*/ 224925 h 535655"/>
              <a:gd name="connsiteX14" fmla="*/ 16198 w 368802"/>
              <a:gd name="connsiteY14" fmla="*/ 112351 h 535655"/>
              <a:gd name="connsiteX15" fmla="*/ 83176 w 368802"/>
              <a:gd name="connsiteY15" fmla="*/ 16939 h 535655"/>
              <a:gd name="connsiteX16" fmla="*/ 140934 w 368802"/>
              <a:gd name="connsiteY16" fmla="*/ 5554 h 535655"/>
              <a:gd name="connsiteX17" fmla="*/ 140878 w 368802"/>
              <a:gd name="connsiteY17" fmla="*/ 0 h 535655"/>
              <a:gd name="connsiteX18" fmla="*/ 81065 w 368802"/>
              <a:gd name="connsiteY18" fmla="*/ 11774 h 535655"/>
              <a:gd name="connsiteX19" fmla="*/ 10589 w 368802"/>
              <a:gd name="connsiteY19" fmla="*/ 112018 h 535655"/>
              <a:gd name="connsiteX20" fmla="*/ 61349 w 368802"/>
              <a:gd name="connsiteY20" fmla="*/ 228868 h 535655"/>
              <a:gd name="connsiteX21" fmla="*/ 62238 w 368802"/>
              <a:gd name="connsiteY21" fmla="*/ 237032 h 535655"/>
              <a:gd name="connsiteX22" fmla="*/ 55851 w 368802"/>
              <a:gd name="connsiteY22" fmla="*/ 297956 h 535655"/>
              <a:gd name="connsiteX23" fmla="*/ 54518 w 368802"/>
              <a:gd name="connsiteY23" fmla="*/ 302066 h 535655"/>
              <a:gd name="connsiteX24" fmla="*/ 45244 w 368802"/>
              <a:gd name="connsiteY24" fmla="*/ 311396 h 535655"/>
              <a:gd name="connsiteX25" fmla="*/ 35469 w 368802"/>
              <a:gd name="connsiteY25" fmla="*/ 321282 h 535655"/>
              <a:gd name="connsiteX26" fmla="*/ 870 w 368802"/>
              <a:gd name="connsiteY26" fmla="*/ 392592 h 535655"/>
              <a:gd name="connsiteX27" fmla="*/ 29693 w 368802"/>
              <a:gd name="connsiteY27" fmla="*/ 482451 h 535655"/>
              <a:gd name="connsiteX28" fmla="*/ 133881 w 368802"/>
              <a:gd name="connsiteY28" fmla="*/ 535655 h 535655"/>
              <a:gd name="connsiteX29" fmla="*/ 160094 w 368802"/>
              <a:gd name="connsiteY29" fmla="*/ 533378 h 535655"/>
              <a:gd name="connsiteX30" fmla="*/ 230792 w 368802"/>
              <a:gd name="connsiteY30" fmla="*/ 506054 h 535655"/>
              <a:gd name="connsiteX31" fmla="*/ 368803 w 368802"/>
              <a:gd name="connsiteY31" fmla="*/ 248584 h 535655"/>
              <a:gd name="connsiteX32" fmla="*/ 368803 w 368802"/>
              <a:gd name="connsiteY32" fmla="*/ 247973 h 535655"/>
              <a:gd name="connsiteX33" fmla="*/ 368747 w 368802"/>
              <a:gd name="connsiteY33" fmla="*/ 247418 h 535655"/>
              <a:gd name="connsiteX34" fmla="*/ 366580 w 368802"/>
              <a:gd name="connsiteY34" fmla="*/ 232034 h 535655"/>
              <a:gd name="connsiteX35" fmla="*/ 357917 w 368802"/>
              <a:gd name="connsiteY35" fmla="*/ 184605 h 535655"/>
              <a:gd name="connsiteX36" fmla="*/ 209134 w 368802"/>
              <a:gd name="connsiteY36" fmla="*/ 13884 h 535655"/>
              <a:gd name="connsiteX37" fmla="*/ 140878 w 368802"/>
              <a:gd name="connsiteY37" fmla="*/ 56 h 535655"/>
              <a:gd name="connsiteX38" fmla="*/ 140878 w 368802"/>
              <a:gd name="connsiteY38" fmla="*/ 56 h 53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68802" h="535655">
                <a:moveTo>
                  <a:pt x="140878" y="5554"/>
                </a:moveTo>
                <a:cubicBezTo>
                  <a:pt x="163204" y="5554"/>
                  <a:pt x="185308" y="10385"/>
                  <a:pt x="207134" y="18994"/>
                </a:cubicBezTo>
                <a:cubicBezTo>
                  <a:pt x="282442" y="48706"/>
                  <a:pt x="329927" y="106409"/>
                  <a:pt x="352586" y="186105"/>
                </a:cubicBezTo>
                <a:cubicBezTo>
                  <a:pt x="358917" y="208431"/>
                  <a:pt x="360583" y="232200"/>
                  <a:pt x="363249" y="248306"/>
                </a:cubicBezTo>
                <a:cubicBezTo>
                  <a:pt x="357917" y="361713"/>
                  <a:pt x="316209" y="445352"/>
                  <a:pt x="227793" y="501389"/>
                </a:cubicBezTo>
                <a:cubicBezTo>
                  <a:pt x="206523" y="514829"/>
                  <a:pt x="183808" y="523715"/>
                  <a:pt x="159150" y="527935"/>
                </a:cubicBezTo>
                <a:cubicBezTo>
                  <a:pt x="150430" y="529435"/>
                  <a:pt x="142044" y="530157"/>
                  <a:pt x="133881" y="530157"/>
                </a:cubicBezTo>
                <a:cubicBezTo>
                  <a:pt x="94394" y="530157"/>
                  <a:pt x="61238" y="512829"/>
                  <a:pt x="34025" y="479007"/>
                </a:cubicBezTo>
                <a:cubicBezTo>
                  <a:pt x="14087" y="454238"/>
                  <a:pt x="2258" y="426469"/>
                  <a:pt x="6423" y="393314"/>
                </a:cubicBezTo>
                <a:cubicBezTo>
                  <a:pt x="9755" y="366545"/>
                  <a:pt x="22640" y="344496"/>
                  <a:pt x="39690" y="324947"/>
                </a:cubicBezTo>
                <a:cubicBezTo>
                  <a:pt x="45633" y="318172"/>
                  <a:pt x="52852" y="312563"/>
                  <a:pt x="58739" y="305732"/>
                </a:cubicBezTo>
                <a:cubicBezTo>
                  <a:pt x="60739" y="303455"/>
                  <a:pt x="62238" y="297956"/>
                  <a:pt x="61017" y="295735"/>
                </a:cubicBezTo>
                <a:cubicBezTo>
                  <a:pt x="49909" y="275519"/>
                  <a:pt x="55628" y="257248"/>
                  <a:pt x="66903" y="240142"/>
                </a:cubicBezTo>
                <a:cubicBezTo>
                  <a:pt x="71290" y="233478"/>
                  <a:pt x="70736" y="230312"/>
                  <a:pt x="65238" y="224925"/>
                </a:cubicBezTo>
                <a:cubicBezTo>
                  <a:pt x="34081" y="194546"/>
                  <a:pt x="13810" y="158947"/>
                  <a:pt x="16198" y="112351"/>
                </a:cubicBezTo>
                <a:cubicBezTo>
                  <a:pt x="18308" y="70588"/>
                  <a:pt x="45800" y="32100"/>
                  <a:pt x="83176" y="16939"/>
                </a:cubicBezTo>
                <a:cubicBezTo>
                  <a:pt x="102503" y="9108"/>
                  <a:pt x="121774" y="5554"/>
                  <a:pt x="140934" y="5554"/>
                </a:cubicBezTo>
                <a:moveTo>
                  <a:pt x="140878" y="0"/>
                </a:moveTo>
                <a:cubicBezTo>
                  <a:pt x="120497" y="0"/>
                  <a:pt x="100392" y="3943"/>
                  <a:pt x="81065" y="11774"/>
                </a:cubicBezTo>
                <a:cubicBezTo>
                  <a:pt x="41134" y="27935"/>
                  <a:pt x="12865" y="68200"/>
                  <a:pt x="10589" y="112018"/>
                </a:cubicBezTo>
                <a:cubicBezTo>
                  <a:pt x="8422" y="155171"/>
                  <a:pt x="24973" y="193380"/>
                  <a:pt x="61349" y="228868"/>
                </a:cubicBezTo>
                <a:cubicBezTo>
                  <a:pt x="65071" y="232478"/>
                  <a:pt x="65071" y="232756"/>
                  <a:pt x="62238" y="237032"/>
                </a:cubicBezTo>
                <a:cubicBezTo>
                  <a:pt x="52963" y="251083"/>
                  <a:pt x="42244" y="272631"/>
                  <a:pt x="55851" y="297956"/>
                </a:cubicBezTo>
                <a:cubicBezTo>
                  <a:pt x="55851" y="299067"/>
                  <a:pt x="55129" y="301344"/>
                  <a:pt x="54518" y="302066"/>
                </a:cubicBezTo>
                <a:cubicBezTo>
                  <a:pt x="51685" y="305343"/>
                  <a:pt x="48576" y="308286"/>
                  <a:pt x="45244" y="311396"/>
                </a:cubicBezTo>
                <a:cubicBezTo>
                  <a:pt x="41966" y="314506"/>
                  <a:pt x="38579" y="317728"/>
                  <a:pt x="35469" y="321282"/>
                </a:cubicBezTo>
                <a:cubicBezTo>
                  <a:pt x="15308" y="344385"/>
                  <a:pt x="3980" y="367711"/>
                  <a:pt x="870" y="392592"/>
                </a:cubicBezTo>
                <a:cubicBezTo>
                  <a:pt x="-3073" y="424081"/>
                  <a:pt x="6368" y="453516"/>
                  <a:pt x="29693" y="482451"/>
                </a:cubicBezTo>
                <a:cubicBezTo>
                  <a:pt x="58129" y="517772"/>
                  <a:pt x="93171" y="535655"/>
                  <a:pt x="133881" y="535655"/>
                </a:cubicBezTo>
                <a:cubicBezTo>
                  <a:pt x="142322" y="535655"/>
                  <a:pt x="151153" y="534878"/>
                  <a:pt x="160094" y="533378"/>
                </a:cubicBezTo>
                <a:cubicBezTo>
                  <a:pt x="185141" y="529102"/>
                  <a:pt x="208911" y="519883"/>
                  <a:pt x="230792" y="506054"/>
                </a:cubicBezTo>
                <a:cubicBezTo>
                  <a:pt x="318096" y="450739"/>
                  <a:pt x="363249" y="366489"/>
                  <a:pt x="368803" y="248584"/>
                </a:cubicBezTo>
                <a:lnTo>
                  <a:pt x="368803" y="247973"/>
                </a:lnTo>
                <a:cubicBezTo>
                  <a:pt x="368803" y="247973"/>
                  <a:pt x="368747" y="247418"/>
                  <a:pt x="368747" y="247418"/>
                </a:cubicBezTo>
                <a:cubicBezTo>
                  <a:pt x="368024" y="242864"/>
                  <a:pt x="367303" y="237588"/>
                  <a:pt x="366580" y="232034"/>
                </a:cubicBezTo>
                <a:cubicBezTo>
                  <a:pt x="364804" y="218150"/>
                  <a:pt x="362582" y="200933"/>
                  <a:pt x="357917" y="184605"/>
                </a:cubicBezTo>
                <a:cubicBezTo>
                  <a:pt x="334092" y="100855"/>
                  <a:pt x="284053" y="43430"/>
                  <a:pt x="209134" y="13884"/>
                </a:cubicBezTo>
                <a:cubicBezTo>
                  <a:pt x="185864" y="4721"/>
                  <a:pt x="162871" y="56"/>
                  <a:pt x="140878" y="56"/>
                </a:cubicBezTo>
                <a:lnTo>
                  <a:pt x="140878" y="56"/>
                </a:lnTo>
                <a:close/>
              </a:path>
            </a:pathLst>
          </a:custGeom>
          <a:solidFill>
            <a:srgbClr val="FFFFFF"/>
          </a:solidFill>
          <a:ln w="0" cap="flat">
            <a:solidFill>
              <a:schemeClr val="bg1"/>
            </a:solidFill>
            <a:prstDash val="solid"/>
            <a:miter/>
          </a:ln>
        </p:spPr>
        <p:txBody>
          <a:bodyPr rtlCol="0" anchor="ctr"/>
          <a:lstStyle/>
          <a:p>
            <a:endParaRPr lang="en-US" sz="1200"/>
          </a:p>
        </p:txBody>
      </p:sp>
      <p:sp>
        <p:nvSpPr>
          <p:cNvPr id="28" name="Freeform: Shape 27">
            <a:extLst>
              <a:ext uri="{FF2B5EF4-FFF2-40B4-BE49-F238E27FC236}">
                <a16:creationId xmlns:a16="http://schemas.microsoft.com/office/drawing/2014/main" id="{B9C03A57-961A-4661-0394-80211482452D}"/>
              </a:ext>
            </a:extLst>
          </p:cNvPr>
          <p:cNvSpPr/>
          <p:nvPr/>
        </p:nvSpPr>
        <p:spPr>
          <a:xfrm>
            <a:off x="11402074" y="457245"/>
            <a:ext cx="245963" cy="357140"/>
          </a:xfrm>
          <a:custGeom>
            <a:avLst/>
            <a:gdLst>
              <a:gd name="connsiteX0" fmla="*/ 185952 w 368944"/>
              <a:gd name="connsiteY0" fmla="*/ 5554 h 535710"/>
              <a:gd name="connsiteX1" fmla="*/ 193393 w 368944"/>
              <a:gd name="connsiteY1" fmla="*/ 14106 h 535710"/>
              <a:gd name="connsiteX2" fmla="*/ 288417 w 368944"/>
              <a:gd name="connsiteY2" fmla="*/ 152394 h 535710"/>
              <a:gd name="connsiteX3" fmla="*/ 346286 w 368944"/>
              <a:gd name="connsiteY3" fmla="*/ 237976 h 535710"/>
              <a:gd name="connsiteX4" fmla="*/ 354172 w 368944"/>
              <a:gd name="connsiteY4" fmla="*/ 389315 h 535710"/>
              <a:gd name="connsiteX5" fmla="*/ 283142 w 368944"/>
              <a:gd name="connsiteY5" fmla="*/ 496224 h 535710"/>
              <a:gd name="connsiteX6" fmla="*/ 184784 w 368944"/>
              <a:gd name="connsiteY6" fmla="*/ 530101 h 535710"/>
              <a:gd name="connsiteX7" fmla="*/ 184452 w 368944"/>
              <a:gd name="connsiteY7" fmla="*/ 530101 h 535710"/>
              <a:gd name="connsiteX8" fmla="*/ 33501 w 368944"/>
              <a:gd name="connsiteY8" fmla="*/ 434467 h 535710"/>
              <a:gd name="connsiteX9" fmla="*/ 6622 w 368944"/>
              <a:gd name="connsiteY9" fmla="*/ 305787 h 535710"/>
              <a:gd name="connsiteX10" fmla="*/ 62603 w 368944"/>
              <a:gd name="connsiteY10" fmla="*/ 174609 h 535710"/>
              <a:gd name="connsiteX11" fmla="*/ 178732 w 368944"/>
              <a:gd name="connsiteY11" fmla="*/ 13884 h 535710"/>
              <a:gd name="connsiteX12" fmla="*/ 186063 w 368944"/>
              <a:gd name="connsiteY12" fmla="*/ 5498 h 535710"/>
              <a:gd name="connsiteX13" fmla="*/ 185952 w 368944"/>
              <a:gd name="connsiteY13" fmla="*/ 0 h 535710"/>
              <a:gd name="connsiteX14" fmla="*/ 185952 w 368944"/>
              <a:gd name="connsiteY14" fmla="*/ 0 h 535710"/>
              <a:gd name="connsiteX15" fmla="*/ 173788 w 368944"/>
              <a:gd name="connsiteY15" fmla="*/ 11163 h 535710"/>
              <a:gd name="connsiteX16" fmla="*/ 58328 w 368944"/>
              <a:gd name="connsiteY16" fmla="*/ 170999 h 535710"/>
              <a:gd name="connsiteX17" fmla="*/ 1013 w 368944"/>
              <a:gd name="connsiteY17" fmla="*/ 305343 h 535710"/>
              <a:gd name="connsiteX18" fmla="*/ 28615 w 368944"/>
              <a:gd name="connsiteY18" fmla="*/ 437243 h 535710"/>
              <a:gd name="connsiteX19" fmla="*/ 184230 w 368944"/>
              <a:gd name="connsiteY19" fmla="*/ 535711 h 535710"/>
              <a:gd name="connsiteX20" fmla="*/ 184729 w 368944"/>
              <a:gd name="connsiteY20" fmla="*/ 535711 h 535710"/>
              <a:gd name="connsiteX21" fmla="*/ 286529 w 368944"/>
              <a:gd name="connsiteY21" fmla="*/ 500667 h 535710"/>
              <a:gd name="connsiteX22" fmla="*/ 359505 w 368944"/>
              <a:gd name="connsiteY22" fmla="*/ 390870 h 535710"/>
              <a:gd name="connsiteX23" fmla="*/ 351451 w 368944"/>
              <a:gd name="connsiteY23" fmla="*/ 236033 h 535710"/>
              <a:gd name="connsiteX24" fmla="*/ 302190 w 368944"/>
              <a:gd name="connsiteY24" fmla="*/ 160558 h 535710"/>
              <a:gd name="connsiteX25" fmla="*/ 292749 w 368944"/>
              <a:gd name="connsiteY25" fmla="*/ 148950 h 535710"/>
              <a:gd name="connsiteX26" fmla="*/ 198225 w 368944"/>
              <a:gd name="connsiteY26" fmla="*/ 11385 h 535710"/>
              <a:gd name="connsiteX27" fmla="*/ 185952 w 368944"/>
              <a:gd name="connsiteY27" fmla="*/ 0 h 535710"/>
              <a:gd name="connsiteX28" fmla="*/ 185952 w 368944"/>
              <a:gd name="connsiteY28" fmla="*/ 0 h 535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8944" h="535710">
                <a:moveTo>
                  <a:pt x="185952" y="5554"/>
                </a:moveTo>
                <a:cubicBezTo>
                  <a:pt x="188006" y="5554"/>
                  <a:pt x="190117" y="8442"/>
                  <a:pt x="193393" y="14106"/>
                </a:cubicBezTo>
                <a:cubicBezTo>
                  <a:pt x="221717" y="63201"/>
                  <a:pt x="253540" y="109130"/>
                  <a:pt x="288417" y="152394"/>
                </a:cubicBezTo>
                <a:cubicBezTo>
                  <a:pt x="309798" y="178940"/>
                  <a:pt x="332958" y="204043"/>
                  <a:pt x="346286" y="237976"/>
                </a:cubicBezTo>
                <a:cubicBezTo>
                  <a:pt x="365669" y="287404"/>
                  <a:pt x="368779" y="337388"/>
                  <a:pt x="354172" y="389315"/>
                </a:cubicBezTo>
                <a:cubicBezTo>
                  <a:pt x="341344" y="434800"/>
                  <a:pt x="317130" y="469733"/>
                  <a:pt x="283142" y="496224"/>
                </a:cubicBezTo>
                <a:cubicBezTo>
                  <a:pt x="253595" y="519272"/>
                  <a:pt x="220662" y="530101"/>
                  <a:pt x="184784" y="530101"/>
                </a:cubicBezTo>
                <a:cubicBezTo>
                  <a:pt x="184674" y="530101"/>
                  <a:pt x="184563" y="530101"/>
                  <a:pt x="184452" y="530101"/>
                </a:cubicBezTo>
                <a:cubicBezTo>
                  <a:pt x="119806" y="528047"/>
                  <a:pt x="68935" y="497168"/>
                  <a:pt x="33501" y="434467"/>
                </a:cubicBezTo>
                <a:cubicBezTo>
                  <a:pt x="11342" y="395257"/>
                  <a:pt x="2513" y="351605"/>
                  <a:pt x="6622" y="305787"/>
                </a:cubicBezTo>
                <a:cubicBezTo>
                  <a:pt x="11175" y="254860"/>
                  <a:pt x="30504" y="211207"/>
                  <a:pt x="62603" y="174609"/>
                </a:cubicBezTo>
                <a:cubicBezTo>
                  <a:pt x="105755" y="125403"/>
                  <a:pt x="145020" y="72198"/>
                  <a:pt x="178732" y="13884"/>
                </a:cubicBezTo>
                <a:cubicBezTo>
                  <a:pt x="181952" y="8275"/>
                  <a:pt x="184007" y="5498"/>
                  <a:pt x="186063" y="5498"/>
                </a:cubicBezTo>
                <a:moveTo>
                  <a:pt x="185952" y="0"/>
                </a:moveTo>
                <a:lnTo>
                  <a:pt x="185952" y="0"/>
                </a:lnTo>
                <a:cubicBezTo>
                  <a:pt x="180675" y="0"/>
                  <a:pt x="177566" y="4610"/>
                  <a:pt x="173788" y="11163"/>
                </a:cubicBezTo>
                <a:cubicBezTo>
                  <a:pt x="141687" y="66700"/>
                  <a:pt x="103923" y="119016"/>
                  <a:pt x="58328" y="170999"/>
                </a:cubicBezTo>
                <a:cubicBezTo>
                  <a:pt x="24839" y="209153"/>
                  <a:pt x="5567" y="254360"/>
                  <a:pt x="1013" y="305343"/>
                </a:cubicBezTo>
                <a:cubicBezTo>
                  <a:pt x="-3263" y="352938"/>
                  <a:pt x="6011" y="397312"/>
                  <a:pt x="28615" y="437243"/>
                </a:cubicBezTo>
                <a:cubicBezTo>
                  <a:pt x="64325" y="500445"/>
                  <a:pt x="116642" y="533545"/>
                  <a:pt x="184230" y="535711"/>
                </a:cubicBezTo>
                <a:lnTo>
                  <a:pt x="184729" y="535711"/>
                </a:lnTo>
                <a:cubicBezTo>
                  <a:pt x="222439" y="535711"/>
                  <a:pt x="256706" y="523937"/>
                  <a:pt x="286529" y="500667"/>
                </a:cubicBezTo>
                <a:cubicBezTo>
                  <a:pt x="322238" y="472787"/>
                  <a:pt x="346787" y="435855"/>
                  <a:pt x="359505" y="390870"/>
                </a:cubicBezTo>
                <a:cubicBezTo>
                  <a:pt x="374333" y="338276"/>
                  <a:pt x="371723" y="287626"/>
                  <a:pt x="351451" y="236033"/>
                </a:cubicBezTo>
                <a:cubicBezTo>
                  <a:pt x="339733" y="206265"/>
                  <a:pt x="320685" y="183050"/>
                  <a:pt x="302190" y="160558"/>
                </a:cubicBezTo>
                <a:cubicBezTo>
                  <a:pt x="299024" y="156726"/>
                  <a:pt x="295858" y="152838"/>
                  <a:pt x="292749" y="148950"/>
                </a:cubicBezTo>
                <a:cubicBezTo>
                  <a:pt x="257372" y="105076"/>
                  <a:pt x="225605" y="58814"/>
                  <a:pt x="198225" y="11385"/>
                </a:cubicBezTo>
                <a:cubicBezTo>
                  <a:pt x="195004" y="5776"/>
                  <a:pt x="191671" y="0"/>
                  <a:pt x="185952" y="0"/>
                </a:cubicBezTo>
                <a:lnTo>
                  <a:pt x="185952" y="0"/>
                </a:lnTo>
                <a:close/>
              </a:path>
            </a:pathLst>
          </a:custGeom>
          <a:solidFill>
            <a:srgbClr val="FFFFFF"/>
          </a:solidFill>
          <a:ln w="0" cap="flat">
            <a:solidFill>
              <a:schemeClr val="bg1"/>
            </a:solidFill>
            <a:prstDash val="solid"/>
            <a:miter/>
          </a:ln>
        </p:spPr>
        <p:txBody>
          <a:bodyPr rtlCol="0" anchor="ctr"/>
          <a:lstStyle/>
          <a:p>
            <a:endParaRPr lang="en-US" sz="1200"/>
          </a:p>
        </p:txBody>
      </p:sp>
      <p:sp>
        <p:nvSpPr>
          <p:cNvPr id="29" name="Freeform: Shape 28">
            <a:extLst>
              <a:ext uri="{FF2B5EF4-FFF2-40B4-BE49-F238E27FC236}">
                <a16:creationId xmlns:a16="http://schemas.microsoft.com/office/drawing/2014/main" id="{C996AD56-644B-D6C9-71C4-846E6CAE650E}"/>
              </a:ext>
            </a:extLst>
          </p:cNvPr>
          <p:cNvSpPr/>
          <p:nvPr/>
        </p:nvSpPr>
        <p:spPr>
          <a:xfrm>
            <a:off x="11210850" y="246662"/>
            <a:ext cx="3702" cy="760265"/>
          </a:xfrm>
          <a:custGeom>
            <a:avLst/>
            <a:gdLst>
              <a:gd name="connsiteX0" fmla="*/ 0 w 5553"/>
              <a:gd name="connsiteY0" fmla="*/ 0 h 1140398"/>
              <a:gd name="connsiteX1" fmla="*/ 0 w 5553"/>
              <a:gd name="connsiteY1" fmla="*/ 1140398 h 1140398"/>
            </a:gdLst>
            <a:ahLst/>
            <a:cxnLst>
              <a:cxn ang="0">
                <a:pos x="connsiteX0" y="connsiteY0"/>
              </a:cxn>
              <a:cxn ang="0">
                <a:pos x="connsiteX1" y="connsiteY1"/>
              </a:cxn>
            </a:cxnLst>
            <a:rect l="l" t="t" r="r" b="b"/>
            <a:pathLst>
              <a:path w="5553" h="1140398">
                <a:moveTo>
                  <a:pt x="0" y="0"/>
                </a:moveTo>
                <a:lnTo>
                  <a:pt x="0" y="1140398"/>
                </a:lnTo>
              </a:path>
            </a:pathLst>
          </a:custGeom>
          <a:ln w="5554" cap="flat">
            <a:solidFill>
              <a:srgbClr val="FFFFFF"/>
            </a:solidFill>
            <a:prstDash val="solid"/>
            <a:miter/>
          </a:ln>
        </p:spPr>
        <p:txBody>
          <a:bodyPr rtlCol="0" anchor="ctr"/>
          <a:lstStyle/>
          <a:p>
            <a:endParaRPr lang="en-US" sz="1200"/>
          </a:p>
        </p:txBody>
      </p:sp>
      <p:sp>
        <p:nvSpPr>
          <p:cNvPr id="30" name="Freeform: Shape 29">
            <a:extLst>
              <a:ext uri="{FF2B5EF4-FFF2-40B4-BE49-F238E27FC236}">
                <a16:creationId xmlns:a16="http://schemas.microsoft.com/office/drawing/2014/main" id="{DE74E73E-42F2-27CE-FB3B-F9CA9BA51747}"/>
              </a:ext>
            </a:extLst>
          </p:cNvPr>
          <p:cNvSpPr/>
          <p:nvPr/>
        </p:nvSpPr>
        <p:spPr>
          <a:xfrm>
            <a:off x="10546332" y="246662"/>
            <a:ext cx="3702" cy="760265"/>
          </a:xfrm>
          <a:custGeom>
            <a:avLst/>
            <a:gdLst>
              <a:gd name="connsiteX0" fmla="*/ 0 w 5553"/>
              <a:gd name="connsiteY0" fmla="*/ 0 h 1140398"/>
              <a:gd name="connsiteX1" fmla="*/ 0 w 5553"/>
              <a:gd name="connsiteY1" fmla="*/ 1140398 h 1140398"/>
            </a:gdLst>
            <a:ahLst/>
            <a:cxnLst>
              <a:cxn ang="0">
                <a:pos x="connsiteX0" y="connsiteY0"/>
              </a:cxn>
              <a:cxn ang="0">
                <a:pos x="connsiteX1" y="connsiteY1"/>
              </a:cxn>
            </a:cxnLst>
            <a:rect l="l" t="t" r="r" b="b"/>
            <a:pathLst>
              <a:path w="5553" h="1140398">
                <a:moveTo>
                  <a:pt x="0" y="0"/>
                </a:moveTo>
                <a:lnTo>
                  <a:pt x="0" y="1140398"/>
                </a:lnTo>
              </a:path>
            </a:pathLst>
          </a:custGeom>
          <a:ln w="5554" cap="flat">
            <a:solidFill>
              <a:srgbClr val="FFFFFF"/>
            </a:solidFill>
            <a:prstDash val="solid"/>
            <a:miter/>
          </a:ln>
        </p:spPr>
        <p:txBody>
          <a:bodyPr rtlCol="0" anchor="ctr"/>
          <a:lstStyle/>
          <a:p>
            <a:endParaRPr lang="en-US" sz="1200"/>
          </a:p>
        </p:txBody>
      </p:sp>
      <p:pic>
        <p:nvPicPr>
          <p:cNvPr id="18" name="Graphic 17">
            <a:extLst>
              <a:ext uri="{FF2B5EF4-FFF2-40B4-BE49-F238E27FC236}">
                <a16:creationId xmlns:a16="http://schemas.microsoft.com/office/drawing/2014/main" id="{558D48C5-8CCC-4A95-61A3-606231C68D2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3850" y="6443307"/>
            <a:ext cx="11544300" cy="251284"/>
          </a:xfrm>
          <a:prstGeom prst="rect">
            <a:avLst/>
          </a:prstGeom>
        </p:spPr>
      </p:pic>
      <p:sp>
        <p:nvSpPr>
          <p:cNvPr id="19" name="Title 26">
            <a:extLst>
              <a:ext uri="{FF2B5EF4-FFF2-40B4-BE49-F238E27FC236}">
                <a16:creationId xmlns:a16="http://schemas.microsoft.com/office/drawing/2014/main" id="{CFF88A14-ECFA-097D-61C2-63E7ED202D3E}"/>
              </a:ext>
            </a:extLst>
          </p:cNvPr>
          <p:cNvSpPr>
            <a:spLocks noGrp="1"/>
          </p:cNvSpPr>
          <p:nvPr>
            <p:ph type="title" hasCustomPrompt="1"/>
          </p:nvPr>
        </p:nvSpPr>
        <p:spPr>
          <a:xfrm>
            <a:off x="450950" y="169333"/>
            <a:ext cx="9260317" cy="795867"/>
          </a:xfrm>
          <a:prstGeom prst="rect">
            <a:avLst/>
          </a:prstGeom>
        </p:spPr>
        <p:txBody>
          <a:bodyPr anchor="ctr"/>
          <a:lstStyle>
            <a:lvl1pPr>
              <a:defRPr sz="2800">
                <a:latin typeface="+mj-lt"/>
              </a:defRPr>
            </a:lvl1pPr>
          </a:lstStyle>
          <a:p>
            <a:r>
              <a:rPr lang="en-US"/>
              <a:t>HEADER</a:t>
            </a:r>
          </a:p>
        </p:txBody>
      </p:sp>
      <p:sp>
        <p:nvSpPr>
          <p:cNvPr id="20" name="Text Placeholder 30">
            <a:extLst>
              <a:ext uri="{FF2B5EF4-FFF2-40B4-BE49-F238E27FC236}">
                <a16:creationId xmlns:a16="http://schemas.microsoft.com/office/drawing/2014/main" id="{FF6043BD-0897-3EB8-3A99-856A6C567D73}"/>
              </a:ext>
            </a:extLst>
          </p:cNvPr>
          <p:cNvSpPr>
            <a:spLocks noGrp="1"/>
          </p:cNvSpPr>
          <p:nvPr>
            <p:ph type="body" sz="quarter" idx="15" hasCustomPrompt="1"/>
          </p:nvPr>
        </p:nvSpPr>
        <p:spPr>
          <a:xfrm>
            <a:off x="450951" y="6443137"/>
            <a:ext cx="10951124" cy="245530"/>
          </a:xfrm>
          <a:prstGeom prst="rect">
            <a:avLst/>
          </a:prstGeom>
        </p:spPr>
        <p:txBody>
          <a:bodyPr/>
          <a:lstStyle>
            <a:lvl1pPr marL="0" indent="0">
              <a:lnSpc>
                <a:spcPct val="90000"/>
              </a:lnSpc>
              <a:spcBef>
                <a:spcPts val="0"/>
              </a:spcBef>
              <a:buNone/>
              <a:defRPr sz="800">
                <a:solidFill>
                  <a:schemeClr val="tx1"/>
                </a:solidFill>
                <a:latin typeface="+mj-lt"/>
              </a:defRPr>
            </a:lvl1pPr>
          </a:lstStyle>
          <a:p>
            <a:pPr lvl="0"/>
            <a:r>
              <a:rPr lang="en-US"/>
              <a:t>Footer</a:t>
            </a:r>
          </a:p>
        </p:txBody>
      </p:sp>
      <p:sp>
        <p:nvSpPr>
          <p:cNvPr id="32" name="Slide Number Placeholder 31">
            <a:extLst>
              <a:ext uri="{FF2B5EF4-FFF2-40B4-BE49-F238E27FC236}">
                <a16:creationId xmlns:a16="http://schemas.microsoft.com/office/drawing/2014/main" id="{9F7324F0-B932-5C9F-1C41-C1E7CAB249B2}"/>
              </a:ext>
            </a:extLst>
          </p:cNvPr>
          <p:cNvSpPr>
            <a:spLocks noGrp="1"/>
          </p:cNvSpPr>
          <p:nvPr>
            <p:ph type="sldNum" sz="quarter" idx="17"/>
          </p:nvPr>
        </p:nvSpPr>
        <p:spPr>
          <a:xfrm>
            <a:off x="11402074" y="6443137"/>
            <a:ext cx="338975" cy="245531"/>
          </a:xfrm>
        </p:spPr>
        <p:txBody>
          <a:bodyPr/>
          <a:lstStyle>
            <a:lvl1pPr>
              <a:defRPr>
                <a:solidFill>
                  <a:srgbClr val="F04031"/>
                </a:solidFill>
              </a:defRPr>
            </a:lvl1pPr>
          </a:lstStyle>
          <a:p>
            <a:fld id="{29DD3287-4B55-464D-812F-F57BE9835491}" type="slidenum">
              <a:rPr lang="en-US" smtClean="0"/>
              <a:pPr/>
              <a:t>‹#›</a:t>
            </a:fld>
            <a:endParaRPr lang="en-US"/>
          </a:p>
        </p:txBody>
      </p:sp>
      <p:sp>
        <p:nvSpPr>
          <p:cNvPr id="33" name="TextBox 32">
            <a:extLst>
              <a:ext uri="{FF2B5EF4-FFF2-40B4-BE49-F238E27FC236}">
                <a16:creationId xmlns:a16="http://schemas.microsoft.com/office/drawing/2014/main" id="{D6F52389-7D5C-DD58-F012-523C85062903}"/>
              </a:ext>
            </a:extLst>
          </p:cNvPr>
          <p:cNvSpPr txBox="1"/>
          <p:nvPr/>
        </p:nvSpPr>
        <p:spPr>
          <a:xfrm>
            <a:off x="3153786" y="6706475"/>
            <a:ext cx="5925574" cy="194990"/>
          </a:xfrm>
          <a:prstGeom prst="rect">
            <a:avLst/>
          </a:prstGeom>
          <a:noFill/>
        </p:spPr>
        <p:txBody>
          <a:bodyPr wrap="square">
            <a:spAutoFit/>
          </a:bodyPr>
          <a:lstStyle/>
          <a:p>
            <a:pPr algn="ctr"/>
            <a:r>
              <a:rPr lang="vi-VN" sz="667" b="0" i="0" u="none" strike="noStrike" baseline="0" err="1">
                <a:solidFill>
                  <a:schemeClr val="bg1">
                    <a:lumMod val="65000"/>
                  </a:schemeClr>
                </a:solidFill>
                <a:latin typeface="Arial" panose="020B0604020202020204" pitchFamily="34" charset="0"/>
              </a:rPr>
              <a:t>Tài</a:t>
            </a:r>
            <a:r>
              <a:rPr lang="vi-VN" sz="667" b="0" i="0" u="none" strike="noStrike" baseline="0">
                <a:solidFill>
                  <a:schemeClr val="bg1">
                    <a:lumMod val="65000"/>
                  </a:schemeClr>
                </a:solidFill>
                <a:latin typeface="Arial" panose="020B0604020202020204" pitchFamily="34" charset="0"/>
              </a:rPr>
              <a:t> liệu này không được chia sẻ hay phân phát dưới bất kỳ hình thức nào, vui lòng không sao chép hoặc chụp màn hình </a:t>
            </a:r>
          </a:p>
        </p:txBody>
      </p:sp>
      <p:sp>
        <p:nvSpPr>
          <p:cNvPr id="3" name="Freeform: Shape 2">
            <a:extLst>
              <a:ext uri="{FF2B5EF4-FFF2-40B4-BE49-F238E27FC236}">
                <a16:creationId xmlns:a16="http://schemas.microsoft.com/office/drawing/2014/main" id="{7D5B0F4A-0000-37CD-B8F9-4DAA98F9EFDD}"/>
              </a:ext>
            </a:extLst>
          </p:cNvPr>
          <p:cNvSpPr/>
          <p:nvPr userDrawn="1"/>
        </p:nvSpPr>
        <p:spPr>
          <a:xfrm>
            <a:off x="10090859" y="455518"/>
            <a:ext cx="246684" cy="373066"/>
          </a:xfrm>
          <a:custGeom>
            <a:avLst/>
            <a:gdLst>
              <a:gd name="connsiteX0" fmla="*/ 130719 w 359144"/>
              <a:gd name="connsiteY0" fmla="*/ 5409 h 521948"/>
              <a:gd name="connsiteX1" fmla="*/ 148731 w 359144"/>
              <a:gd name="connsiteY1" fmla="*/ 6220 h 521948"/>
              <a:gd name="connsiteX2" fmla="*/ 160630 w 359144"/>
              <a:gd name="connsiteY2" fmla="*/ 18985 h 521948"/>
              <a:gd name="connsiteX3" fmla="*/ 161063 w 359144"/>
              <a:gd name="connsiteY3" fmla="*/ 60038 h 521948"/>
              <a:gd name="connsiteX4" fmla="*/ 168419 w 359144"/>
              <a:gd name="connsiteY4" fmla="*/ 72856 h 521948"/>
              <a:gd name="connsiteX5" fmla="*/ 176911 w 359144"/>
              <a:gd name="connsiteY5" fmla="*/ 70477 h 521948"/>
              <a:gd name="connsiteX6" fmla="*/ 185889 w 359144"/>
              <a:gd name="connsiteY6" fmla="*/ 65933 h 521948"/>
              <a:gd name="connsiteX7" fmla="*/ 205090 w 359144"/>
              <a:gd name="connsiteY7" fmla="*/ 35049 h 521948"/>
              <a:gd name="connsiteX8" fmla="*/ 218126 w 359144"/>
              <a:gd name="connsiteY8" fmla="*/ 17957 h 521948"/>
              <a:gd name="connsiteX9" fmla="*/ 226671 w 359144"/>
              <a:gd name="connsiteY9" fmla="*/ 19958 h 521948"/>
              <a:gd name="connsiteX10" fmla="*/ 231539 w 359144"/>
              <a:gd name="connsiteY10" fmla="*/ 25908 h 521948"/>
              <a:gd name="connsiteX11" fmla="*/ 234731 w 359144"/>
              <a:gd name="connsiteY11" fmla="*/ 42946 h 521948"/>
              <a:gd name="connsiteX12" fmla="*/ 237814 w 359144"/>
              <a:gd name="connsiteY12" fmla="*/ 48733 h 521948"/>
              <a:gd name="connsiteX13" fmla="*/ 243439 w 359144"/>
              <a:gd name="connsiteY13" fmla="*/ 44785 h 521948"/>
              <a:gd name="connsiteX14" fmla="*/ 249010 w 359144"/>
              <a:gd name="connsiteY14" fmla="*/ 30343 h 521948"/>
              <a:gd name="connsiteX15" fmla="*/ 259827 w 359144"/>
              <a:gd name="connsiteY15" fmla="*/ 19580 h 521948"/>
              <a:gd name="connsiteX16" fmla="*/ 261666 w 359144"/>
              <a:gd name="connsiteY16" fmla="*/ 19742 h 521948"/>
              <a:gd name="connsiteX17" fmla="*/ 274377 w 359144"/>
              <a:gd name="connsiteY17" fmla="*/ 33372 h 521948"/>
              <a:gd name="connsiteX18" fmla="*/ 280489 w 359144"/>
              <a:gd name="connsiteY18" fmla="*/ 47651 h 521948"/>
              <a:gd name="connsiteX19" fmla="*/ 281625 w 359144"/>
              <a:gd name="connsiteY19" fmla="*/ 61444 h 521948"/>
              <a:gd name="connsiteX20" fmla="*/ 280273 w 359144"/>
              <a:gd name="connsiteY20" fmla="*/ 85459 h 521948"/>
              <a:gd name="connsiteX21" fmla="*/ 286276 w 359144"/>
              <a:gd name="connsiteY21" fmla="*/ 104390 h 521948"/>
              <a:gd name="connsiteX22" fmla="*/ 292442 w 359144"/>
              <a:gd name="connsiteY22" fmla="*/ 110718 h 521948"/>
              <a:gd name="connsiteX23" fmla="*/ 319595 w 359144"/>
              <a:gd name="connsiteY23" fmla="*/ 114883 h 521948"/>
              <a:gd name="connsiteX24" fmla="*/ 330683 w 359144"/>
              <a:gd name="connsiteY24" fmla="*/ 125646 h 521948"/>
              <a:gd name="connsiteX25" fmla="*/ 330520 w 359144"/>
              <a:gd name="connsiteY25" fmla="*/ 151176 h 521948"/>
              <a:gd name="connsiteX26" fmla="*/ 321974 w 359144"/>
              <a:gd name="connsiteY26" fmla="*/ 160046 h 521948"/>
              <a:gd name="connsiteX27" fmla="*/ 318567 w 359144"/>
              <a:gd name="connsiteY27" fmla="*/ 159722 h 521948"/>
              <a:gd name="connsiteX28" fmla="*/ 287466 w 359144"/>
              <a:gd name="connsiteY28" fmla="*/ 155016 h 521948"/>
              <a:gd name="connsiteX29" fmla="*/ 285790 w 359144"/>
              <a:gd name="connsiteY29" fmla="*/ 158045 h 521948"/>
              <a:gd name="connsiteX30" fmla="*/ 307966 w 359144"/>
              <a:gd name="connsiteY30" fmla="*/ 189686 h 521948"/>
              <a:gd name="connsiteX31" fmla="*/ 353562 w 359144"/>
              <a:gd name="connsiteY31" fmla="*/ 305597 h 521948"/>
              <a:gd name="connsiteX32" fmla="*/ 334198 w 359144"/>
              <a:gd name="connsiteY32" fmla="*/ 385971 h 521948"/>
              <a:gd name="connsiteX33" fmla="*/ 279732 w 359144"/>
              <a:gd name="connsiteY33" fmla="*/ 475379 h 521948"/>
              <a:gd name="connsiteX34" fmla="*/ 207362 w 359144"/>
              <a:gd name="connsiteY34" fmla="*/ 516323 h 521948"/>
              <a:gd name="connsiteX35" fmla="*/ 202873 w 359144"/>
              <a:gd name="connsiteY35" fmla="*/ 516431 h 521948"/>
              <a:gd name="connsiteX36" fmla="*/ 136940 w 359144"/>
              <a:gd name="connsiteY36" fmla="*/ 498637 h 521948"/>
              <a:gd name="connsiteX37" fmla="*/ 42718 w 359144"/>
              <a:gd name="connsiteY37" fmla="*/ 406146 h 521948"/>
              <a:gd name="connsiteX38" fmla="*/ 8210 w 359144"/>
              <a:gd name="connsiteY38" fmla="*/ 278823 h 521948"/>
              <a:gd name="connsiteX39" fmla="*/ 35795 w 359144"/>
              <a:gd name="connsiteY39" fmla="*/ 169349 h 521948"/>
              <a:gd name="connsiteX40" fmla="*/ 36174 w 359144"/>
              <a:gd name="connsiteY40" fmla="*/ 162805 h 521948"/>
              <a:gd name="connsiteX41" fmla="*/ 29954 w 359144"/>
              <a:gd name="connsiteY41" fmla="*/ 160533 h 521948"/>
              <a:gd name="connsiteX42" fmla="*/ 27141 w 359144"/>
              <a:gd name="connsiteY42" fmla="*/ 160479 h 521948"/>
              <a:gd name="connsiteX43" fmla="*/ 18054 w 359144"/>
              <a:gd name="connsiteY43" fmla="*/ 161182 h 521948"/>
              <a:gd name="connsiteX44" fmla="*/ 14376 w 359144"/>
              <a:gd name="connsiteY44" fmla="*/ 161507 h 521948"/>
              <a:gd name="connsiteX45" fmla="*/ 5722 w 359144"/>
              <a:gd name="connsiteY45" fmla="*/ 153988 h 521948"/>
              <a:gd name="connsiteX46" fmla="*/ 14593 w 359144"/>
              <a:gd name="connsiteY46" fmla="*/ 137600 h 521948"/>
              <a:gd name="connsiteX47" fmla="*/ 23842 w 359144"/>
              <a:gd name="connsiteY47" fmla="*/ 135166 h 521948"/>
              <a:gd name="connsiteX48" fmla="*/ 21083 w 359144"/>
              <a:gd name="connsiteY48" fmla="*/ 133435 h 521948"/>
              <a:gd name="connsiteX49" fmla="*/ 24437 w 359144"/>
              <a:gd name="connsiteY49" fmla="*/ 118020 h 521948"/>
              <a:gd name="connsiteX50" fmla="*/ 30548 w 359144"/>
              <a:gd name="connsiteY50" fmla="*/ 114558 h 521948"/>
              <a:gd name="connsiteX51" fmla="*/ 40933 w 359144"/>
              <a:gd name="connsiteY51" fmla="*/ 117966 h 521948"/>
              <a:gd name="connsiteX52" fmla="*/ 62731 w 359144"/>
              <a:gd name="connsiteY52" fmla="*/ 125051 h 521948"/>
              <a:gd name="connsiteX53" fmla="*/ 64786 w 359144"/>
              <a:gd name="connsiteY53" fmla="*/ 125322 h 521948"/>
              <a:gd name="connsiteX54" fmla="*/ 68951 w 359144"/>
              <a:gd name="connsiteY54" fmla="*/ 124348 h 521948"/>
              <a:gd name="connsiteX55" fmla="*/ 100268 w 359144"/>
              <a:gd name="connsiteY55" fmla="*/ 85783 h 521948"/>
              <a:gd name="connsiteX56" fmla="*/ 95292 w 359144"/>
              <a:gd name="connsiteY56" fmla="*/ 78698 h 521948"/>
              <a:gd name="connsiteX57" fmla="*/ 69059 w 359144"/>
              <a:gd name="connsiteY57" fmla="*/ 67502 h 521948"/>
              <a:gd name="connsiteX58" fmla="*/ 60730 w 359144"/>
              <a:gd name="connsiteY58" fmla="*/ 47219 h 521948"/>
              <a:gd name="connsiteX59" fmla="*/ 69221 w 359144"/>
              <a:gd name="connsiteY59" fmla="*/ 40241 h 521948"/>
              <a:gd name="connsiteX60" fmla="*/ 74522 w 359144"/>
              <a:gd name="connsiteY60" fmla="*/ 40674 h 521948"/>
              <a:gd name="connsiteX61" fmla="*/ 100755 w 359144"/>
              <a:gd name="connsiteY61" fmla="*/ 45001 h 521948"/>
              <a:gd name="connsiteX62" fmla="*/ 105298 w 359144"/>
              <a:gd name="connsiteY62" fmla="*/ 45488 h 521948"/>
              <a:gd name="connsiteX63" fmla="*/ 114872 w 359144"/>
              <a:gd name="connsiteY63" fmla="*/ 34562 h 521948"/>
              <a:gd name="connsiteX64" fmla="*/ 114601 w 359144"/>
              <a:gd name="connsiteY64" fmla="*/ 17254 h 521948"/>
              <a:gd name="connsiteX65" fmla="*/ 123850 w 359144"/>
              <a:gd name="connsiteY65" fmla="*/ 5679 h 521948"/>
              <a:gd name="connsiteX66" fmla="*/ 130557 w 359144"/>
              <a:gd name="connsiteY66" fmla="*/ 5517 h 521948"/>
              <a:gd name="connsiteX67" fmla="*/ 130719 w 359144"/>
              <a:gd name="connsiteY67" fmla="*/ 0 h 521948"/>
              <a:gd name="connsiteX68" fmla="*/ 123742 w 359144"/>
              <a:gd name="connsiteY68" fmla="*/ 162 h 521948"/>
              <a:gd name="connsiteX69" fmla="*/ 112113 w 359144"/>
              <a:gd name="connsiteY69" fmla="*/ 5247 h 521948"/>
              <a:gd name="connsiteX70" fmla="*/ 109409 w 359144"/>
              <a:gd name="connsiteY70" fmla="*/ 18011 h 521948"/>
              <a:gd name="connsiteX71" fmla="*/ 109625 w 359144"/>
              <a:gd name="connsiteY71" fmla="*/ 34129 h 521948"/>
              <a:gd name="connsiteX72" fmla="*/ 105460 w 359144"/>
              <a:gd name="connsiteY72" fmla="*/ 40079 h 521948"/>
              <a:gd name="connsiteX73" fmla="*/ 101891 w 359144"/>
              <a:gd name="connsiteY73" fmla="*/ 39701 h 521948"/>
              <a:gd name="connsiteX74" fmla="*/ 99348 w 359144"/>
              <a:gd name="connsiteY74" fmla="*/ 39214 h 521948"/>
              <a:gd name="connsiteX75" fmla="*/ 75279 w 359144"/>
              <a:gd name="connsiteY75" fmla="*/ 35319 h 521948"/>
              <a:gd name="connsiteX76" fmla="*/ 74306 w 359144"/>
              <a:gd name="connsiteY76" fmla="*/ 35211 h 521948"/>
              <a:gd name="connsiteX77" fmla="*/ 69384 w 359144"/>
              <a:gd name="connsiteY77" fmla="*/ 34833 h 521948"/>
              <a:gd name="connsiteX78" fmla="*/ 55591 w 359144"/>
              <a:gd name="connsiteY78" fmla="*/ 46083 h 521948"/>
              <a:gd name="connsiteX79" fmla="*/ 67220 w 359144"/>
              <a:gd name="connsiteY79" fmla="*/ 72532 h 521948"/>
              <a:gd name="connsiteX80" fmla="*/ 68248 w 359144"/>
              <a:gd name="connsiteY80" fmla="*/ 72911 h 521948"/>
              <a:gd name="connsiteX81" fmla="*/ 93074 w 359144"/>
              <a:gd name="connsiteY81" fmla="*/ 83512 h 521948"/>
              <a:gd name="connsiteX82" fmla="*/ 94913 w 359144"/>
              <a:gd name="connsiteY82" fmla="*/ 85513 h 521948"/>
              <a:gd name="connsiteX83" fmla="*/ 66463 w 359144"/>
              <a:gd name="connsiteY83" fmla="*/ 119588 h 521948"/>
              <a:gd name="connsiteX84" fmla="*/ 64948 w 359144"/>
              <a:gd name="connsiteY84" fmla="*/ 119859 h 521948"/>
              <a:gd name="connsiteX85" fmla="*/ 64353 w 359144"/>
              <a:gd name="connsiteY85" fmla="*/ 119805 h 521948"/>
              <a:gd name="connsiteX86" fmla="*/ 43205 w 359144"/>
              <a:gd name="connsiteY86" fmla="*/ 112990 h 521948"/>
              <a:gd name="connsiteX87" fmla="*/ 41204 w 359144"/>
              <a:gd name="connsiteY87" fmla="*/ 112124 h 521948"/>
              <a:gd name="connsiteX88" fmla="*/ 30711 w 359144"/>
              <a:gd name="connsiteY88" fmla="*/ 109149 h 521948"/>
              <a:gd name="connsiteX89" fmla="*/ 20164 w 359144"/>
              <a:gd name="connsiteY89" fmla="*/ 114937 h 521948"/>
              <a:gd name="connsiteX90" fmla="*/ 16486 w 359144"/>
              <a:gd name="connsiteY90" fmla="*/ 127918 h 521948"/>
              <a:gd name="connsiteX91" fmla="*/ 16053 w 359144"/>
              <a:gd name="connsiteY91" fmla="*/ 131704 h 521948"/>
              <a:gd name="connsiteX92" fmla="*/ 13348 w 359144"/>
              <a:gd name="connsiteY92" fmla="*/ 132407 h 521948"/>
              <a:gd name="connsiteX93" fmla="*/ 530 w 359144"/>
              <a:gd name="connsiteY93" fmla="*/ 154962 h 521948"/>
              <a:gd name="connsiteX94" fmla="*/ 14484 w 359144"/>
              <a:gd name="connsiteY94" fmla="*/ 166969 h 521948"/>
              <a:gd name="connsiteX95" fmla="*/ 19028 w 359144"/>
              <a:gd name="connsiteY95" fmla="*/ 166591 h 521948"/>
              <a:gd name="connsiteX96" fmla="*/ 27303 w 359144"/>
              <a:gd name="connsiteY96" fmla="*/ 165996 h 521948"/>
              <a:gd name="connsiteX97" fmla="*/ 29845 w 359144"/>
              <a:gd name="connsiteY97" fmla="*/ 166050 h 521948"/>
              <a:gd name="connsiteX98" fmla="*/ 31414 w 359144"/>
              <a:gd name="connsiteY98" fmla="*/ 166266 h 521948"/>
              <a:gd name="connsiteX99" fmla="*/ 31252 w 359144"/>
              <a:gd name="connsiteY99" fmla="*/ 166699 h 521948"/>
              <a:gd name="connsiteX100" fmla="*/ 2910 w 359144"/>
              <a:gd name="connsiteY100" fmla="*/ 278877 h 521948"/>
              <a:gd name="connsiteX101" fmla="*/ 38175 w 359144"/>
              <a:gd name="connsiteY101" fmla="*/ 409013 h 521948"/>
              <a:gd name="connsiteX102" fmla="*/ 134506 w 359144"/>
              <a:gd name="connsiteY102" fmla="*/ 503559 h 521948"/>
              <a:gd name="connsiteX103" fmla="*/ 202981 w 359144"/>
              <a:gd name="connsiteY103" fmla="*/ 521948 h 521948"/>
              <a:gd name="connsiteX104" fmla="*/ 207632 w 359144"/>
              <a:gd name="connsiteY104" fmla="*/ 521840 h 521948"/>
              <a:gd name="connsiteX105" fmla="*/ 283788 w 359144"/>
              <a:gd name="connsiteY105" fmla="*/ 479165 h 521948"/>
              <a:gd name="connsiteX106" fmla="*/ 339337 w 359144"/>
              <a:gd name="connsiteY106" fmla="*/ 388027 h 521948"/>
              <a:gd name="connsiteX107" fmla="*/ 340364 w 359144"/>
              <a:gd name="connsiteY107" fmla="*/ 385322 h 521948"/>
              <a:gd name="connsiteX108" fmla="*/ 359079 w 359144"/>
              <a:gd name="connsiteY108" fmla="*/ 305543 h 521948"/>
              <a:gd name="connsiteX109" fmla="*/ 312617 w 359144"/>
              <a:gd name="connsiteY109" fmla="*/ 186766 h 521948"/>
              <a:gd name="connsiteX110" fmla="*/ 297527 w 359144"/>
              <a:gd name="connsiteY110" fmla="*/ 165130 h 521948"/>
              <a:gd name="connsiteX111" fmla="*/ 295093 w 359144"/>
              <a:gd name="connsiteY111" fmla="*/ 161723 h 521948"/>
              <a:gd name="connsiteX112" fmla="*/ 296283 w 359144"/>
              <a:gd name="connsiteY112" fmla="*/ 161885 h 521948"/>
              <a:gd name="connsiteX113" fmla="*/ 317810 w 359144"/>
              <a:gd name="connsiteY113" fmla="*/ 165185 h 521948"/>
              <a:gd name="connsiteX114" fmla="*/ 322137 w 359144"/>
              <a:gd name="connsiteY114" fmla="*/ 165563 h 521948"/>
              <a:gd name="connsiteX115" fmla="*/ 336091 w 359144"/>
              <a:gd name="connsiteY115" fmla="*/ 151500 h 521948"/>
              <a:gd name="connsiteX116" fmla="*/ 336254 w 359144"/>
              <a:gd name="connsiteY116" fmla="*/ 125646 h 521948"/>
              <a:gd name="connsiteX117" fmla="*/ 320244 w 359144"/>
              <a:gd name="connsiteY117" fmla="*/ 109582 h 521948"/>
              <a:gd name="connsiteX118" fmla="*/ 293741 w 359144"/>
              <a:gd name="connsiteY118" fmla="*/ 105526 h 521948"/>
              <a:gd name="connsiteX119" fmla="*/ 291415 w 359144"/>
              <a:gd name="connsiteY119" fmla="*/ 102443 h 521948"/>
              <a:gd name="connsiteX120" fmla="*/ 289305 w 359144"/>
              <a:gd name="connsiteY120" fmla="*/ 95141 h 521948"/>
              <a:gd name="connsiteX121" fmla="*/ 285086 w 359144"/>
              <a:gd name="connsiteY121" fmla="*/ 82917 h 521948"/>
              <a:gd name="connsiteX122" fmla="*/ 285790 w 359144"/>
              <a:gd name="connsiteY122" fmla="*/ 65122 h 521948"/>
              <a:gd name="connsiteX123" fmla="*/ 289792 w 359144"/>
              <a:gd name="connsiteY123" fmla="*/ 53817 h 521948"/>
              <a:gd name="connsiteX124" fmla="*/ 283951 w 359144"/>
              <a:gd name="connsiteY124" fmla="*/ 43541 h 521948"/>
              <a:gd name="connsiteX125" fmla="*/ 279840 w 359144"/>
              <a:gd name="connsiteY125" fmla="*/ 33372 h 521948"/>
              <a:gd name="connsiteX126" fmla="*/ 262478 w 359144"/>
              <a:gd name="connsiteY126" fmla="*/ 14496 h 521948"/>
              <a:gd name="connsiteX127" fmla="*/ 259827 w 359144"/>
              <a:gd name="connsiteY127" fmla="*/ 14279 h 521948"/>
              <a:gd name="connsiteX128" fmla="*/ 243763 w 359144"/>
              <a:gd name="connsiteY128" fmla="*/ 29099 h 521948"/>
              <a:gd name="connsiteX129" fmla="*/ 239653 w 359144"/>
              <a:gd name="connsiteY129" fmla="*/ 40296 h 521948"/>
              <a:gd name="connsiteX130" fmla="*/ 238733 w 359144"/>
              <a:gd name="connsiteY130" fmla="*/ 34887 h 521948"/>
              <a:gd name="connsiteX131" fmla="*/ 236732 w 359144"/>
              <a:gd name="connsiteY131" fmla="*/ 24664 h 521948"/>
              <a:gd name="connsiteX132" fmla="*/ 228835 w 359144"/>
              <a:gd name="connsiteY132" fmla="*/ 15199 h 521948"/>
              <a:gd name="connsiteX133" fmla="*/ 218071 w 359144"/>
              <a:gd name="connsiteY133" fmla="*/ 12711 h 521948"/>
              <a:gd name="connsiteX134" fmla="*/ 204928 w 359144"/>
              <a:gd name="connsiteY134" fmla="*/ 18228 h 521948"/>
              <a:gd name="connsiteX135" fmla="*/ 199627 w 359144"/>
              <a:gd name="connsiteY135" fmla="*/ 35590 h 521948"/>
              <a:gd name="connsiteX136" fmla="*/ 199790 w 359144"/>
              <a:gd name="connsiteY136" fmla="*/ 37970 h 521948"/>
              <a:gd name="connsiteX137" fmla="*/ 184429 w 359144"/>
              <a:gd name="connsiteY137" fmla="*/ 60903 h 521948"/>
              <a:gd name="connsiteX138" fmla="*/ 177397 w 359144"/>
              <a:gd name="connsiteY138" fmla="*/ 64202 h 521948"/>
              <a:gd name="connsiteX139" fmla="*/ 174531 w 359144"/>
              <a:gd name="connsiteY139" fmla="*/ 65825 h 521948"/>
              <a:gd name="connsiteX140" fmla="*/ 168365 w 359144"/>
              <a:gd name="connsiteY140" fmla="*/ 67718 h 521948"/>
              <a:gd name="connsiteX141" fmla="*/ 167661 w 359144"/>
              <a:gd name="connsiteY141" fmla="*/ 67610 h 521948"/>
              <a:gd name="connsiteX142" fmla="*/ 166417 w 359144"/>
              <a:gd name="connsiteY142" fmla="*/ 60362 h 521948"/>
              <a:gd name="connsiteX143" fmla="*/ 165985 w 359144"/>
              <a:gd name="connsiteY143" fmla="*/ 19093 h 521948"/>
              <a:gd name="connsiteX144" fmla="*/ 149109 w 359144"/>
              <a:gd name="connsiteY144" fmla="*/ 1082 h 521948"/>
              <a:gd name="connsiteX145" fmla="*/ 130665 w 359144"/>
              <a:gd name="connsiteY145" fmla="*/ 216 h 521948"/>
              <a:gd name="connsiteX146" fmla="*/ 130665 w 359144"/>
              <a:gd name="connsiteY146" fmla="*/ 216 h 521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359144" h="521948">
                <a:moveTo>
                  <a:pt x="130719" y="5409"/>
                </a:moveTo>
                <a:cubicBezTo>
                  <a:pt x="136723" y="5409"/>
                  <a:pt x="142727" y="5733"/>
                  <a:pt x="148731" y="6220"/>
                </a:cubicBezTo>
                <a:cubicBezTo>
                  <a:pt x="156249" y="6815"/>
                  <a:pt x="160414" y="11629"/>
                  <a:pt x="160630" y="18985"/>
                </a:cubicBezTo>
                <a:cubicBezTo>
                  <a:pt x="161009" y="32669"/>
                  <a:pt x="161117" y="46353"/>
                  <a:pt x="161063" y="60038"/>
                </a:cubicBezTo>
                <a:cubicBezTo>
                  <a:pt x="161063" y="68638"/>
                  <a:pt x="163280" y="72856"/>
                  <a:pt x="168419" y="72856"/>
                </a:cubicBezTo>
                <a:cubicBezTo>
                  <a:pt x="170690" y="72856"/>
                  <a:pt x="173503" y="72045"/>
                  <a:pt x="176911" y="70477"/>
                </a:cubicBezTo>
                <a:cubicBezTo>
                  <a:pt x="179939" y="69070"/>
                  <a:pt x="182752" y="66799"/>
                  <a:pt x="185889" y="65933"/>
                </a:cubicBezTo>
                <a:cubicBezTo>
                  <a:pt x="207849" y="60146"/>
                  <a:pt x="206388" y="53709"/>
                  <a:pt x="205090" y="35049"/>
                </a:cubicBezTo>
                <a:cubicBezTo>
                  <a:pt x="204387" y="24610"/>
                  <a:pt x="209796" y="17957"/>
                  <a:pt x="218126" y="17957"/>
                </a:cubicBezTo>
                <a:cubicBezTo>
                  <a:pt x="220722" y="17957"/>
                  <a:pt x="223588" y="18606"/>
                  <a:pt x="226671" y="19958"/>
                </a:cubicBezTo>
                <a:cubicBezTo>
                  <a:pt x="228835" y="20932"/>
                  <a:pt x="230890" y="23636"/>
                  <a:pt x="231539" y="25908"/>
                </a:cubicBezTo>
                <a:cubicBezTo>
                  <a:pt x="233054" y="31479"/>
                  <a:pt x="233487" y="37321"/>
                  <a:pt x="234731" y="42946"/>
                </a:cubicBezTo>
                <a:cubicBezTo>
                  <a:pt x="235217" y="45001"/>
                  <a:pt x="236786" y="46786"/>
                  <a:pt x="237814" y="48733"/>
                </a:cubicBezTo>
                <a:cubicBezTo>
                  <a:pt x="239761" y="47435"/>
                  <a:pt x="242519" y="46570"/>
                  <a:pt x="243439" y="44785"/>
                </a:cubicBezTo>
                <a:cubicBezTo>
                  <a:pt x="245765" y="40187"/>
                  <a:pt x="247658" y="35319"/>
                  <a:pt x="249010" y="30343"/>
                </a:cubicBezTo>
                <a:cubicBezTo>
                  <a:pt x="250632" y="24177"/>
                  <a:pt x="253878" y="19580"/>
                  <a:pt x="259827" y="19580"/>
                </a:cubicBezTo>
                <a:cubicBezTo>
                  <a:pt x="260422" y="19580"/>
                  <a:pt x="261017" y="19580"/>
                  <a:pt x="261666" y="19742"/>
                </a:cubicBezTo>
                <a:cubicBezTo>
                  <a:pt x="268806" y="20770"/>
                  <a:pt x="274215" y="25854"/>
                  <a:pt x="274377" y="33372"/>
                </a:cubicBezTo>
                <a:cubicBezTo>
                  <a:pt x="274485" y="39322"/>
                  <a:pt x="275675" y="43757"/>
                  <a:pt x="280489" y="47651"/>
                </a:cubicBezTo>
                <a:cubicBezTo>
                  <a:pt x="285195" y="51438"/>
                  <a:pt x="285681" y="56792"/>
                  <a:pt x="281625" y="61444"/>
                </a:cubicBezTo>
                <a:cubicBezTo>
                  <a:pt x="274756" y="69287"/>
                  <a:pt x="275405" y="76697"/>
                  <a:pt x="280273" y="85459"/>
                </a:cubicBezTo>
                <a:cubicBezTo>
                  <a:pt x="283410" y="91084"/>
                  <a:pt x="283842" y="98224"/>
                  <a:pt x="286276" y="104390"/>
                </a:cubicBezTo>
                <a:cubicBezTo>
                  <a:pt x="287304" y="106986"/>
                  <a:pt x="290008" y="110177"/>
                  <a:pt x="292442" y="110718"/>
                </a:cubicBezTo>
                <a:cubicBezTo>
                  <a:pt x="301367" y="112665"/>
                  <a:pt x="310454" y="114017"/>
                  <a:pt x="319595" y="114883"/>
                </a:cubicBezTo>
                <a:cubicBezTo>
                  <a:pt x="326626" y="115532"/>
                  <a:pt x="330520" y="118723"/>
                  <a:pt x="330683" y="125646"/>
                </a:cubicBezTo>
                <a:cubicBezTo>
                  <a:pt x="330899" y="134138"/>
                  <a:pt x="330899" y="142630"/>
                  <a:pt x="330520" y="151176"/>
                </a:cubicBezTo>
                <a:cubicBezTo>
                  <a:pt x="330250" y="157450"/>
                  <a:pt x="327113" y="160046"/>
                  <a:pt x="321974" y="160046"/>
                </a:cubicBezTo>
                <a:cubicBezTo>
                  <a:pt x="320893" y="160046"/>
                  <a:pt x="319757" y="159938"/>
                  <a:pt x="318567" y="159722"/>
                </a:cubicBezTo>
                <a:cubicBezTo>
                  <a:pt x="308236" y="157937"/>
                  <a:pt x="297851" y="156530"/>
                  <a:pt x="287466" y="155016"/>
                </a:cubicBezTo>
                <a:cubicBezTo>
                  <a:pt x="286925" y="156044"/>
                  <a:pt x="286330" y="157017"/>
                  <a:pt x="285790" y="158045"/>
                </a:cubicBezTo>
                <a:cubicBezTo>
                  <a:pt x="293200" y="168592"/>
                  <a:pt x="300826" y="178977"/>
                  <a:pt x="307966" y="189686"/>
                </a:cubicBezTo>
                <a:cubicBezTo>
                  <a:pt x="331710" y="225006"/>
                  <a:pt x="352047" y="261731"/>
                  <a:pt x="353562" y="305597"/>
                </a:cubicBezTo>
                <a:cubicBezTo>
                  <a:pt x="354535" y="334047"/>
                  <a:pt x="344151" y="360009"/>
                  <a:pt x="334198" y="385971"/>
                </a:cubicBezTo>
                <a:cubicBezTo>
                  <a:pt x="321542" y="419019"/>
                  <a:pt x="303639" y="449254"/>
                  <a:pt x="279732" y="475379"/>
                </a:cubicBezTo>
                <a:cubicBezTo>
                  <a:pt x="260314" y="496581"/>
                  <a:pt x="238409" y="515133"/>
                  <a:pt x="207362" y="516323"/>
                </a:cubicBezTo>
                <a:cubicBezTo>
                  <a:pt x="205848" y="516377"/>
                  <a:pt x="204387" y="516431"/>
                  <a:pt x="202873" y="516431"/>
                </a:cubicBezTo>
                <a:cubicBezTo>
                  <a:pt x="179507" y="516431"/>
                  <a:pt x="157763" y="509779"/>
                  <a:pt x="136940" y="498637"/>
                </a:cubicBezTo>
                <a:cubicBezTo>
                  <a:pt x="96319" y="477001"/>
                  <a:pt x="65868" y="445468"/>
                  <a:pt x="42718" y="406146"/>
                </a:cubicBezTo>
                <a:cubicBezTo>
                  <a:pt x="19569" y="366716"/>
                  <a:pt x="7777" y="324257"/>
                  <a:pt x="8210" y="278823"/>
                </a:cubicBezTo>
                <a:cubicBezTo>
                  <a:pt x="8589" y="240367"/>
                  <a:pt x="15350" y="203046"/>
                  <a:pt x="35795" y="169349"/>
                </a:cubicBezTo>
                <a:cubicBezTo>
                  <a:pt x="36823" y="167618"/>
                  <a:pt x="37147" y="164319"/>
                  <a:pt x="36174" y="162805"/>
                </a:cubicBezTo>
                <a:cubicBezTo>
                  <a:pt x="35146" y="161290"/>
                  <a:pt x="32117" y="160641"/>
                  <a:pt x="29954" y="160533"/>
                </a:cubicBezTo>
                <a:cubicBezTo>
                  <a:pt x="29034" y="160533"/>
                  <a:pt x="28115" y="160479"/>
                  <a:pt x="27141" y="160479"/>
                </a:cubicBezTo>
                <a:cubicBezTo>
                  <a:pt x="24112" y="160479"/>
                  <a:pt x="21029" y="160695"/>
                  <a:pt x="18054" y="161182"/>
                </a:cubicBezTo>
                <a:cubicBezTo>
                  <a:pt x="16756" y="161398"/>
                  <a:pt x="15512" y="161507"/>
                  <a:pt x="14376" y="161507"/>
                </a:cubicBezTo>
                <a:cubicBezTo>
                  <a:pt x="9941" y="161507"/>
                  <a:pt x="6750" y="159722"/>
                  <a:pt x="5722" y="153988"/>
                </a:cubicBezTo>
                <a:cubicBezTo>
                  <a:pt x="4099" y="144902"/>
                  <a:pt x="6912" y="139655"/>
                  <a:pt x="14593" y="137600"/>
                </a:cubicBezTo>
                <a:cubicBezTo>
                  <a:pt x="17676" y="136788"/>
                  <a:pt x="20759" y="135977"/>
                  <a:pt x="23842" y="135166"/>
                </a:cubicBezTo>
                <a:cubicBezTo>
                  <a:pt x="22922" y="134571"/>
                  <a:pt x="22003" y="134030"/>
                  <a:pt x="21083" y="133435"/>
                </a:cubicBezTo>
                <a:cubicBezTo>
                  <a:pt x="22111" y="128188"/>
                  <a:pt x="21678" y="121968"/>
                  <a:pt x="24437" y="118020"/>
                </a:cubicBezTo>
                <a:cubicBezTo>
                  <a:pt x="26221" y="115478"/>
                  <a:pt x="28331" y="114558"/>
                  <a:pt x="30548" y="114558"/>
                </a:cubicBezTo>
                <a:cubicBezTo>
                  <a:pt x="33848" y="114558"/>
                  <a:pt x="37472" y="116505"/>
                  <a:pt x="40933" y="117966"/>
                </a:cubicBezTo>
                <a:cubicBezTo>
                  <a:pt x="47965" y="120886"/>
                  <a:pt x="55375" y="122996"/>
                  <a:pt x="62731" y="125051"/>
                </a:cubicBezTo>
                <a:cubicBezTo>
                  <a:pt x="63326" y="125214"/>
                  <a:pt x="64029" y="125322"/>
                  <a:pt x="64786" y="125322"/>
                </a:cubicBezTo>
                <a:cubicBezTo>
                  <a:pt x="66247" y="125322"/>
                  <a:pt x="67815" y="124997"/>
                  <a:pt x="68951" y="124348"/>
                </a:cubicBezTo>
                <a:cubicBezTo>
                  <a:pt x="84474" y="115640"/>
                  <a:pt x="95724" y="103200"/>
                  <a:pt x="100268" y="85783"/>
                </a:cubicBezTo>
                <a:cubicBezTo>
                  <a:pt x="100755" y="83890"/>
                  <a:pt x="97618" y="79834"/>
                  <a:pt x="95292" y="78698"/>
                </a:cubicBezTo>
                <a:cubicBezTo>
                  <a:pt x="86746" y="74533"/>
                  <a:pt x="77930" y="71017"/>
                  <a:pt x="69059" y="67502"/>
                </a:cubicBezTo>
                <a:cubicBezTo>
                  <a:pt x="60513" y="64094"/>
                  <a:pt x="58296" y="58577"/>
                  <a:pt x="60730" y="47219"/>
                </a:cubicBezTo>
                <a:cubicBezTo>
                  <a:pt x="61974" y="41485"/>
                  <a:pt x="65435" y="40241"/>
                  <a:pt x="69221" y="40241"/>
                </a:cubicBezTo>
                <a:cubicBezTo>
                  <a:pt x="70952" y="40241"/>
                  <a:pt x="72791" y="40512"/>
                  <a:pt x="74522" y="40674"/>
                </a:cubicBezTo>
                <a:cubicBezTo>
                  <a:pt x="83338" y="41648"/>
                  <a:pt x="92046" y="43379"/>
                  <a:pt x="100755" y="45001"/>
                </a:cubicBezTo>
                <a:cubicBezTo>
                  <a:pt x="102431" y="45326"/>
                  <a:pt x="103946" y="45488"/>
                  <a:pt x="105298" y="45488"/>
                </a:cubicBezTo>
                <a:cubicBezTo>
                  <a:pt x="111356" y="45488"/>
                  <a:pt x="114331" y="42189"/>
                  <a:pt x="114872" y="34562"/>
                </a:cubicBezTo>
                <a:cubicBezTo>
                  <a:pt x="115304" y="28829"/>
                  <a:pt x="115467" y="22879"/>
                  <a:pt x="114601" y="17254"/>
                </a:cubicBezTo>
                <a:cubicBezTo>
                  <a:pt x="113411" y="9519"/>
                  <a:pt x="117035" y="5950"/>
                  <a:pt x="123850" y="5679"/>
                </a:cubicBezTo>
                <a:cubicBezTo>
                  <a:pt x="126068" y="5571"/>
                  <a:pt x="128340" y="5517"/>
                  <a:pt x="130557" y="5517"/>
                </a:cubicBezTo>
                <a:moveTo>
                  <a:pt x="130719" y="0"/>
                </a:moveTo>
                <a:cubicBezTo>
                  <a:pt x="128394" y="0"/>
                  <a:pt x="126068" y="0"/>
                  <a:pt x="123742" y="162"/>
                </a:cubicBezTo>
                <a:cubicBezTo>
                  <a:pt x="118604" y="379"/>
                  <a:pt x="114655" y="2109"/>
                  <a:pt x="112113" y="5247"/>
                </a:cubicBezTo>
                <a:cubicBezTo>
                  <a:pt x="109517" y="8438"/>
                  <a:pt x="108597" y="12711"/>
                  <a:pt x="109409" y="18011"/>
                </a:cubicBezTo>
                <a:cubicBezTo>
                  <a:pt x="110220" y="23312"/>
                  <a:pt x="110004" y="29153"/>
                  <a:pt x="109625" y="34129"/>
                </a:cubicBezTo>
                <a:cubicBezTo>
                  <a:pt x="109192" y="40079"/>
                  <a:pt x="107624" y="40079"/>
                  <a:pt x="105460" y="40079"/>
                </a:cubicBezTo>
                <a:cubicBezTo>
                  <a:pt x="104487" y="40079"/>
                  <a:pt x="103297" y="39971"/>
                  <a:pt x="101891" y="39701"/>
                </a:cubicBezTo>
                <a:lnTo>
                  <a:pt x="99348" y="39214"/>
                </a:lnTo>
                <a:cubicBezTo>
                  <a:pt x="91506" y="37699"/>
                  <a:pt x="83392" y="36185"/>
                  <a:pt x="75279" y="35319"/>
                </a:cubicBezTo>
                <a:lnTo>
                  <a:pt x="74306" y="35211"/>
                </a:lnTo>
                <a:cubicBezTo>
                  <a:pt x="72791" y="35049"/>
                  <a:pt x="71114" y="34833"/>
                  <a:pt x="69384" y="34833"/>
                </a:cubicBezTo>
                <a:cubicBezTo>
                  <a:pt x="59972" y="34833"/>
                  <a:pt x="56673" y="40945"/>
                  <a:pt x="55591" y="46083"/>
                </a:cubicBezTo>
                <a:cubicBezTo>
                  <a:pt x="53590" y="55440"/>
                  <a:pt x="53103" y="66907"/>
                  <a:pt x="67220" y="72532"/>
                </a:cubicBezTo>
                <a:lnTo>
                  <a:pt x="68248" y="72911"/>
                </a:lnTo>
                <a:cubicBezTo>
                  <a:pt x="76523" y="76210"/>
                  <a:pt x="85069" y="79563"/>
                  <a:pt x="93074" y="83512"/>
                </a:cubicBezTo>
                <a:cubicBezTo>
                  <a:pt x="93561" y="83782"/>
                  <a:pt x="94480" y="84756"/>
                  <a:pt x="94913" y="85513"/>
                </a:cubicBezTo>
                <a:cubicBezTo>
                  <a:pt x="90802" y="100009"/>
                  <a:pt x="81499" y="111151"/>
                  <a:pt x="66463" y="119588"/>
                </a:cubicBezTo>
                <a:cubicBezTo>
                  <a:pt x="66247" y="119697"/>
                  <a:pt x="65597" y="119859"/>
                  <a:pt x="64948" y="119859"/>
                </a:cubicBezTo>
                <a:cubicBezTo>
                  <a:pt x="64570" y="119859"/>
                  <a:pt x="64353" y="119859"/>
                  <a:pt x="64353" y="119805"/>
                </a:cubicBezTo>
                <a:cubicBezTo>
                  <a:pt x="57214" y="117803"/>
                  <a:pt x="49912" y="115748"/>
                  <a:pt x="43205" y="112990"/>
                </a:cubicBezTo>
                <a:cubicBezTo>
                  <a:pt x="42556" y="112719"/>
                  <a:pt x="41907" y="112395"/>
                  <a:pt x="41204" y="112124"/>
                </a:cubicBezTo>
                <a:cubicBezTo>
                  <a:pt x="38067" y="110718"/>
                  <a:pt x="34497" y="109149"/>
                  <a:pt x="30711" y="109149"/>
                </a:cubicBezTo>
                <a:cubicBezTo>
                  <a:pt x="27736" y="109149"/>
                  <a:pt x="23517" y="110123"/>
                  <a:pt x="20164" y="114937"/>
                </a:cubicBezTo>
                <a:cubicBezTo>
                  <a:pt x="17405" y="118831"/>
                  <a:pt x="16918" y="123645"/>
                  <a:pt x="16486" y="127918"/>
                </a:cubicBezTo>
                <a:cubicBezTo>
                  <a:pt x="16377" y="129270"/>
                  <a:pt x="16215" y="130514"/>
                  <a:pt x="16053" y="131704"/>
                </a:cubicBezTo>
                <a:cubicBezTo>
                  <a:pt x="15133" y="131920"/>
                  <a:pt x="14214" y="132191"/>
                  <a:pt x="13348" y="132407"/>
                </a:cubicBezTo>
                <a:cubicBezTo>
                  <a:pt x="5993" y="134354"/>
                  <a:pt x="-2175" y="139871"/>
                  <a:pt x="530" y="154962"/>
                </a:cubicBezTo>
                <a:cubicBezTo>
                  <a:pt x="1936" y="162696"/>
                  <a:pt x="6858" y="166969"/>
                  <a:pt x="14484" y="166969"/>
                </a:cubicBezTo>
                <a:cubicBezTo>
                  <a:pt x="15891" y="166969"/>
                  <a:pt x="17351" y="166861"/>
                  <a:pt x="19028" y="166591"/>
                </a:cubicBezTo>
                <a:cubicBezTo>
                  <a:pt x="21678" y="166158"/>
                  <a:pt x="24491" y="165996"/>
                  <a:pt x="27303" y="165996"/>
                </a:cubicBezTo>
                <a:cubicBezTo>
                  <a:pt x="28169" y="165996"/>
                  <a:pt x="29034" y="165996"/>
                  <a:pt x="29845" y="166050"/>
                </a:cubicBezTo>
                <a:cubicBezTo>
                  <a:pt x="30440" y="166050"/>
                  <a:pt x="30981" y="166158"/>
                  <a:pt x="31414" y="166266"/>
                </a:cubicBezTo>
                <a:cubicBezTo>
                  <a:pt x="31414" y="166429"/>
                  <a:pt x="31306" y="166591"/>
                  <a:pt x="31252" y="166699"/>
                </a:cubicBezTo>
                <a:cubicBezTo>
                  <a:pt x="12645" y="197367"/>
                  <a:pt x="3342" y="234093"/>
                  <a:pt x="2910" y="278877"/>
                </a:cubicBezTo>
                <a:cubicBezTo>
                  <a:pt x="2477" y="324636"/>
                  <a:pt x="14322" y="368393"/>
                  <a:pt x="38175" y="409013"/>
                </a:cubicBezTo>
                <a:cubicBezTo>
                  <a:pt x="63055" y="451310"/>
                  <a:pt x="94535" y="482248"/>
                  <a:pt x="134506" y="503559"/>
                </a:cubicBezTo>
                <a:cubicBezTo>
                  <a:pt x="157709" y="515945"/>
                  <a:pt x="180102" y="521948"/>
                  <a:pt x="202981" y="521948"/>
                </a:cubicBezTo>
                <a:cubicBezTo>
                  <a:pt x="204549" y="521948"/>
                  <a:pt x="206064" y="521948"/>
                  <a:pt x="207632" y="521840"/>
                </a:cubicBezTo>
                <a:cubicBezTo>
                  <a:pt x="241492" y="520596"/>
                  <a:pt x="265128" y="499556"/>
                  <a:pt x="283788" y="479165"/>
                </a:cubicBezTo>
                <a:cubicBezTo>
                  <a:pt x="307317" y="453419"/>
                  <a:pt x="325977" y="422751"/>
                  <a:pt x="339337" y="388027"/>
                </a:cubicBezTo>
                <a:lnTo>
                  <a:pt x="340364" y="385322"/>
                </a:lnTo>
                <a:cubicBezTo>
                  <a:pt x="350046" y="360171"/>
                  <a:pt x="360052" y="334155"/>
                  <a:pt x="359079" y="305543"/>
                </a:cubicBezTo>
                <a:cubicBezTo>
                  <a:pt x="357510" y="259622"/>
                  <a:pt x="335821" y="221328"/>
                  <a:pt x="312617" y="186766"/>
                </a:cubicBezTo>
                <a:cubicBezTo>
                  <a:pt x="307695" y="179464"/>
                  <a:pt x="302503" y="172162"/>
                  <a:pt x="297527" y="165130"/>
                </a:cubicBezTo>
                <a:cubicBezTo>
                  <a:pt x="296715" y="163995"/>
                  <a:pt x="295904" y="162859"/>
                  <a:pt x="295093" y="161723"/>
                </a:cubicBezTo>
                <a:cubicBezTo>
                  <a:pt x="295471" y="161777"/>
                  <a:pt x="295850" y="161831"/>
                  <a:pt x="296283" y="161885"/>
                </a:cubicBezTo>
                <a:cubicBezTo>
                  <a:pt x="303368" y="162913"/>
                  <a:pt x="310670" y="163995"/>
                  <a:pt x="317810" y="165185"/>
                </a:cubicBezTo>
                <a:cubicBezTo>
                  <a:pt x="319324" y="165455"/>
                  <a:pt x="320785" y="165563"/>
                  <a:pt x="322137" y="165563"/>
                </a:cubicBezTo>
                <a:cubicBezTo>
                  <a:pt x="330520" y="165563"/>
                  <a:pt x="335713" y="160317"/>
                  <a:pt x="336091" y="151500"/>
                </a:cubicBezTo>
                <a:cubicBezTo>
                  <a:pt x="336416" y="143712"/>
                  <a:pt x="336524" y="135220"/>
                  <a:pt x="336254" y="125646"/>
                </a:cubicBezTo>
                <a:cubicBezTo>
                  <a:pt x="336146" y="120183"/>
                  <a:pt x="333874" y="110880"/>
                  <a:pt x="320244" y="109582"/>
                </a:cubicBezTo>
                <a:cubicBezTo>
                  <a:pt x="310832" y="108717"/>
                  <a:pt x="301908" y="107310"/>
                  <a:pt x="293741" y="105526"/>
                </a:cubicBezTo>
                <a:cubicBezTo>
                  <a:pt x="293308" y="105309"/>
                  <a:pt x="291956" y="103795"/>
                  <a:pt x="291415" y="102443"/>
                </a:cubicBezTo>
                <a:cubicBezTo>
                  <a:pt x="290549" y="100225"/>
                  <a:pt x="289954" y="97737"/>
                  <a:pt x="289305" y="95141"/>
                </a:cubicBezTo>
                <a:cubicBezTo>
                  <a:pt x="288332" y="91084"/>
                  <a:pt x="287304" y="86865"/>
                  <a:pt x="285086" y="82917"/>
                </a:cubicBezTo>
                <a:cubicBezTo>
                  <a:pt x="280814" y="75236"/>
                  <a:pt x="280976" y="70585"/>
                  <a:pt x="285790" y="65122"/>
                </a:cubicBezTo>
                <a:cubicBezTo>
                  <a:pt x="288764" y="61660"/>
                  <a:pt x="290171" y="57766"/>
                  <a:pt x="289792" y="53817"/>
                </a:cubicBezTo>
                <a:cubicBezTo>
                  <a:pt x="289468" y="49869"/>
                  <a:pt x="287412" y="46353"/>
                  <a:pt x="283951" y="43541"/>
                </a:cubicBezTo>
                <a:cubicBezTo>
                  <a:pt x="280922" y="41161"/>
                  <a:pt x="279948" y="38673"/>
                  <a:pt x="279840" y="33372"/>
                </a:cubicBezTo>
                <a:cubicBezTo>
                  <a:pt x="279624" y="23582"/>
                  <a:pt x="272646" y="16010"/>
                  <a:pt x="262478" y="14496"/>
                </a:cubicBezTo>
                <a:cubicBezTo>
                  <a:pt x="261558" y="14387"/>
                  <a:pt x="260693" y="14279"/>
                  <a:pt x="259827" y="14279"/>
                </a:cubicBezTo>
                <a:cubicBezTo>
                  <a:pt x="255284" y="14279"/>
                  <a:pt x="247117" y="16226"/>
                  <a:pt x="243763" y="29099"/>
                </a:cubicBezTo>
                <a:cubicBezTo>
                  <a:pt x="242790" y="32831"/>
                  <a:pt x="241383" y="36563"/>
                  <a:pt x="239653" y="40296"/>
                </a:cubicBezTo>
                <a:cubicBezTo>
                  <a:pt x="239328" y="38565"/>
                  <a:pt x="239058" y="36726"/>
                  <a:pt x="238733" y="34887"/>
                </a:cubicBezTo>
                <a:cubicBezTo>
                  <a:pt x="238192" y="31533"/>
                  <a:pt x="237651" y="28126"/>
                  <a:pt x="236732" y="24664"/>
                </a:cubicBezTo>
                <a:cubicBezTo>
                  <a:pt x="235650" y="20662"/>
                  <a:pt x="232405" y="16767"/>
                  <a:pt x="228835" y="15199"/>
                </a:cubicBezTo>
                <a:cubicBezTo>
                  <a:pt x="225157" y="13576"/>
                  <a:pt x="221533" y="12711"/>
                  <a:pt x="218071" y="12711"/>
                </a:cubicBezTo>
                <a:cubicBezTo>
                  <a:pt x="212933" y="12711"/>
                  <a:pt x="208282" y="14658"/>
                  <a:pt x="204928" y="18228"/>
                </a:cubicBezTo>
                <a:cubicBezTo>
                  <a:pt x="201034" y="22392"/>
                  <a:pt x="199141" y="28558"/>
                  <a:pt x="199627" y="35590"/>
                </a:cubicBezTo>
                <a:lnTo>
                  <a:pt x="199790" y="37970"/>
                </a:lnTo>
                <a:cubicBezTo>
                  <a:pt x="200980" y="54412"/>
                  <a:pt x="201088" y="56522"/>
                  <a:pt x="184429" y="60903"/>
                </a:cubicBezTo>
                <a:cubicBezTo>
                  <a:pt x="181724" y="61606"/>
                  <a:pt x="179399" y="62958"/>
                  <a:pt x="177397" y="64202"/>
                </a:cubicBezTo>
                <a:cubicBezTo>
                  <a:pt x="176370" y="64797"/>
                  <a:pt x="175396" y="65392"/>
                  <a:pt x="174531" y="65825"/>
                </a:cubicBezTo>
                <a:cubicBezTo>
                  <a:pt x="171015" y="67448"/>
                  <a:pt x="169176" y="67718"/>
                  <a:pt x="168365" y="67718"/>
                </a:cubicBezTo>
                <a:cubicBezTo>
                  <a:pt x="168256" y="67718"/>
                  <a:pt x="167770" y="67718"/>
                  <a:pt x="167661" y="67610"/>
                </a:cubicBezTo>
                <a:cubicBezTo>
                  <a:pt x="167553" y="67502"/>
                  <a:pt x="166363" y="66150"/>
                  <a:pt x="166417" y="60362"/>
                </a:cubicBezTo>
                <a:cubicBezTo>
                  <a:pt x="166472" y="45055"/>
                  <a:pt x="166363" y="31533"/>
                  <a:pt x="165985" y="19093"/>
                </a:cubicBezTo>
                <a:cubicBezTo>
                  <a:pt x="165660" y="8816"/>
                  <a:pt x="159224" y="1893"/>
                  <a:pt x="149109" y="1082"/>
                </a:cubicBezTo>
                <a:cubicBezTo>
                  <a:pt x="142240" y="541"/>
                  <a:pt x="136182" y="216"/>
                  <a:pt x="130665" y="216"/>
                </a:cubicBezTo>
                <a:lnTo>
                  <a:pt x="130665" y="216"/>
                </a:lnTo>
                <a:close/>
              </a:path>
            </a:pathLst>
          </a:custGeom>
          <a:solidFill>
            <a:srgbClr val="FFFFFF"/>
          </a:solidFill>
          <a:ln w="9525" cap="flat">
            <a:solidFill>
              <a:schemeClr val="bg1"/>
            </a:solidFill>
            <a:prstDash val="solid"/>
            <a:miter/>
          </a:ln>
        </p:spPr>
        <p:txBody>
          <a:bodyPr rtlCol="0" anchor="ctr"/>
          <a:lstStyle/>
          <a:p>
            <a:endParaRPr lang="en-US" sz="1200"/>
          </a:p>
        </p:txBody>
      </p:sp>
      <p:sp>
        <p:nvSpPr>
          <p:cNvPr id="4" name="Freeform: Shape 3">
            <a:extLst>
              <a:ext uri="{FF2B5EF4-FFF2-40B4-BE49-F238E27FC236}">
                <a16:creationId xmlns:a16="http://schemas.microsoft.com/office/drawing/2014/main" id="{FAC82AB5-8D00-0992-6D33-D216AF36E590}"/>
              </a:ext>
            </a:extLst>
          </p:cNvPr>
          <p:cNvSpPr/>
          <p:nvPr userDrawn="1"/>
        </p:nvSpPr>
        <p:spPr>
          <a:xfrm>
            <a:off x="11349048" y="423474"/>
            <a:ext cx="306170" cy="449050"/>
          </a:xfrm>
          <a:custGeom>
            <a:avLst/>
            <a:gdLst>
              <a:gd name="connsiteX0" fmla="*/ 447502 w 459255"/>
              <a:gd name="connsiteY0" fmla="*/ 492774 h 673575"/>
              <a:gd name="connsiteX1" fmla="*/ 356288 w 459255"/>
              <a:gd name="connsiteY1" fmla="*/ 630072 h 673575"/>
              <a:gd name="connsiteX2" fmla="*/ 229599 w 459255"/>
              <a:gd name="connsiteY2" fmla="*/ 673575 h 673575"/>
              <a:gd name="connsiteX3" fmla="*/ 35776 w 459255"/>
              <a:gd name="connsiteY3" fmla="*/ 550814 h 673575"/>
              <a:gd name="connsiteX4" fmla="*/ 1255 w 459255"/>
              <a:gd name="connsiteY4" fmla="*/ 385619 h 673575"/>
              <a:gd name="connsiteX5" fmla="*/ 73103 w 459255"/>
              <a:gd name="connsiteY5" fmla="*/ 217167 h 673575"/>
              <a:gd name="connsiteX6" fmla="*/ 222189 w 459255"/>
              <a:gd name="connsiteY6" fmla="*/ 10771 h 673575"/>
              <a:gd name="connsiteX7" fmla="*/ 241162 w 459255"/>
              <a:gd name="connsiteY7" fmla="*/ 10995 h 673575"/>
              <a:gd name="connsiteX8" fmla="*/ 363136 w 459255"/>
              <a:gd name="connsiteY8" fmla="*/ 188540 h 673575"/>
              <a:gd name="connsiteX9" fmla="*/ 437398 w 459255"/>
              <a:gd name="connsiteY9" fmla="*/ 298446 h 673575"/>
              <a:gd name="connsiteX10" fmla="*/ 447502 w 459255"/>
              <a:gd name="connsiteY10" fmla="*/ 492718 h 673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255" h="673575">
                <a:moveTo>
                  <a:pt x="447502" y="492774"/>
                </a:moveTo>
                <a:cubicBezTo>
                  <a:pt x="430999" y="551207"/>
                  <a:pt x="399902" y="596057"/>
                  <a:pt x="356288" y="630072"/>
                </a:cubicBezTo>
                <a:cubicBezTo>
                  <a:pt x="318231" y="659766"/>
                  <a:pt x="275795" y="673687"/>
                  <a:pt x="229599" y="673575"/>
                </a:cubicBezTo>
                <a:cubicBezTo>
                  <a:pt x="146636" y="670936"/>
                  <a:pt x="81242" y="631307"/>
                  <a:pt x="35776" y="550814"/>
                </a:cubicBezTo>
                <a:cubicBezTo>
                  <a:pt x="7317" y="500520"/>
                  <a:pt x="-4022" y="444389"/>
                  <a:pt x="1255" y="385619"/>
                </a:cubicBezTo>
                <a:cubicBezTo>
                  <a:pt x="7092" y="320225"/>
                  <a:pt x="31903" y="264150"/>
                  <a:pt x="73103" y="217167"/>
                </a:cubicBezTo>
                <a:cubicBezTo>
                  <a:pt x="128505" y="153963"/>
                  <a:pt x="178912" y="85651"/>
                  <a:pt x="222189" y="10771"/>
                </a:cubicBezTo>
                <a:cubicBezTo>
                  <a:pt x="230553" y="-3711"/>
                  <a:pt x="232742" y="-3543"/>
                  <a:pt x="241162" y="10995"/>
                </a:cubicBezTo>
                <a:cubicBezTo>
                  <a:pt x="277535" y="74031"/>
                  <a:pt x="318343" y="133026"/>
                  <a:pt x="363136" y="188540"/>
                </a:cubicBezTo>
                <a:cubicBezTo>
                  <a:pt x="390584" y="222668"/>
                  <a:pt x="420278" y="254888"/>
                  <a:pt x="437398" y="298446"/>
                </a:cubicBezTo>
                <a:cubicBezTo>
                  <a:pt x="462265" y="361875"/>
                  <a:pt x="466306" y="426090"/>
                  <a:pt x="447502" y="492718"/>
                </a:cubicBezTo>
                <a:close/>
              </a:path>
            </a:pathLst>
          </a:custGeom>
          <a:solidFill>
            <a:srgbClr val="FFFFFF"/>
          </a:solidFill>
          <a:ln w="0" cap="flat">
            <a:noFill/>
            <a:prstDash val="solid"/>
            <a:miter/>
          </a:ln>
        </p:spPr>
        <p:txBody>
          <a:bodyPr rtlCol="0" anchor="ctr"/>
          <a:lstStyle/>
          <a:p>
            <a:endParaRPr lang="en-US" sz="1200"/>
          </a:p>
        </p:txBody>
      </p:sp>
    </p:spTree>
    <p:extLst>
      <p:ext uri="{BB962C8B-B14F-4D97-AF65-F5344CB8AC3E}">
        <p14:creationId xmlns:p14="http://schemas.microsoft.com/office/powerpoint/2010/main" val="3116902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F1516-DD2D-4C56-1BA3-4ABBE95325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EDC93E-C3BF-539D-B7BC-603B9C09D6A0}"/>
              </a:ext>
            </a:extLst>
          </p:cNvPr>
          <p:cNvSpPr>
            <a:spLocks noGrp="1"/>
          </p:cNvSpPr>
          <p:nvPr>
            <p:ph type="dt" sz="half" idx="10"/>
          </p:nvPr>
        </p:nvSpPr>
        <p:spPr/>
        <p:txBody>
          <a:bodyPr/>
          <a:lstStyle/>
          <a:p>
            <a:fld id="{CC6116E7-6013-4F0C-8819-C589ED9E8E8A}" type="datetimeFigureOut">
              <a:rPr lang="en-US" smtClean="0"/>
              <a:t>5/22/2025</a:t>
            </a:fld>
            <a:endParaRPr lang="en-US"/>
          </a:p>
        </p:txBody>
      </p:sp>
      <p:sp>
        <p:nvSpPr>
          <p:cNvPr id="4" name="Footer Placeholder 3">
            <a:extLst>
              <a:ext uri="{FF2B5EF4-FFF2-40B4-BE49-F238E27FC236}">
                <a16:creationId xmlns:a16="http://schemas.microsoft.com/office/drawing/2014/main" id="{4F494F9F-BFFE-E171-809A-4E6151F54F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BE180C7-39E2-63CD-538F-3AFDFFE86BFB}"/>
              </a:ext>
            </a:extLst>
          </p:cNvPr>
          <p:cNvSpPr>
            <a:spLocks noGrp="1"/>
          </p:cNvSpPr>
          <p:nvPr>
            <p:ph type="sldNum" sz="quarter" idx="12"/>
          </p:nvPr>
        </p:nvSpPr>
        <p:spPr/>
        <p:txBody>
          <a:bodyPr/>
          <a:lstStyle/>
          <a:p>
            <a:fld id="{6428EB91-6D28-4D47-A8A1-1769FE7E9879}" type="slidenum">
              <a:rPr lang="en-US" smtClean="0"/>
              <a:t>‹#›</a:t>
            </a:fld>
            <a:endParaRPr lang="en-US"/>
          </a:p>
        </p:txBody>
      </p:sp>
    </p:spTree>
    <p:extLst>
      <p:ext uri="{BB962C8B-B14F-4D97-AF65-F5344CB8AC3E}">
        <p14:creationId xmlns:p14="http://schemas.microsoft.com/office/powerpoint/2010/main" val="30578187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449900" y="6564877"/>
            <a:ext cx="528000" cy="216000"/>
          </a:xfrm>
          <a:prstGeom prst="rect">
            <a:avLst/>
          </a:prstGeom>
        </p:spPr>
        <p:txBody>
          <a:bodyPr vert="horz" lIns="0" tIns="0" rIns="0" bIns="0" rtlCol="0" anchor="t" anchorCtr="0"/>
          <a:lstStyle>
            <a:lvl1pPr algn="l">
              <a:defRPr sz="800">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6" name="Title 8"/>
          <p:cNvSpPr>
            <a:spLocks noGrp="1"/>
          </p:cNvSpPr>
          <p:nvPr>
            <p:ph type="title" hasCustomPrompt="1"/>
          </p:nvPr>
        </p:nvSpPr>
        <p:spPr>
          <a:xfrm>
            <a:off x="316082" y="194400"/>
            <a:ext cx="11687535" cy="414000"/>
          </a:xfrm>
          <a:prstGeom prst="rect">
            <a:avLst/>
          </a:prstGeom>
        </p:spPr>
        <p:txBody>
          <a:bodyPr vert="horz"/>
          <a:lstStyle>
            <a:lvl1pPr algn="l">
              <a:lnSpc>
                <a:spcPct val="100000"/>
              </a:lnSpc>
              <a:defRPr sz="2400" b="1" baseline="0">
                <a:solidFill>
                  <a:srgbClr val="830051"/>
                </a:solidFill>
                <a:latin typeface="Arial" pitchFamily="34" charset="0"/>
                <a:cs typeface="Arial" pitchFamily="34" charset="0"/>
              </a:defRPr>
            </a:lvl1pPr>
          </a:lstStyle>
          <a:p>
            <a:r>
              <a:rPr lang="en-GB" noProof="0" dirty="0"/>
              <a:t>Click to add title</a:t>
            </a:r>
          </a:p>
        </p:txBody>
      </p:sp>
    </p:spTree>
    <p:extLst>
      <p:ext uri="{BB962C8B-B14F-4D97-AF65-F5344CB8AC3E}">
        <p14:creationId xmlns:p14="http://schemas.microsoft.com/office/powerpoint/2010/main" val="15251299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able">
    <p:bg>
      <p:bgPr>
        <a:solidFill>
          <a:srgbClr val="F5F3F8"/>
        </a:solidFill>
        <a:effectLst/>
      </p:bgPr>
    </p:bg>
    <p:spTree>
      <p:nvGrpSpPr>
        <p:cNvPr id="1" name=""/>
        <p:cNvGrpSpPr/>
        <p:nvPr/>
      </p:nvGrpSpPr>
      <p:grpSpPr>
        <a:xfrm>
          <a:off x="0" y="0"/>
          <a:ext cx="0" cy="0"/>
          <a:chOff x="0" y="0"/>
          <a:chExt cx="0" cy="0"/>
        </a:xfrm>
      </p:grpSpPr>
      <p:sp>
        <p:nvSpPr>
          <p:cNvPr id="14" name="Table Placeholder 3">
            <a:extLst>
              <a:ext uri="{FF2B5EF4-FFF2-40B4-BE49-F238E27FC236}">
                <a16:creationId xmlns:a16="http://schemas.microsoft.com/office/drawing/2014/main" id="{828EDE46-3F40-4CF0-8732-22A2312E12B6}"/>
              </a:ext>
            </a:extLst>
          </p:cNvPr>
          <p:cNvSpPr>
            <a:spLocks noGrp="1"/>
          </p:cNvSpPr>
          <p:nvPr>
            <p:ph type="tbl" sz="quarter" idx="23"/>
          </p:nvPr>
        </p:nvSpPr>
        <p:spPr>
          <a:xfrm>
            <a:off x="441384" y="1942731"/>
            <a:ext cx="11304000" cy="3850632"/>
          </a:xfrm>
        </p:spPr>
        <p:txBody>
          <a:bodyPr anchor="ctr"/>
          <a:lstStyle>
            <a:lvl1pPr algn="ctr">
              <a:defRPr/>
            </a:lvl1pPr>
          </a:lstStyle>
          <a:p>
            <a:r>
              <a:rPr lang="en-US" dirty="0"/>
              <a:t>Click icon to add table</a:t>
            </a:r>
          </a:p>
        </p:txBody>
      </p:sp>
      <p:sp>
        <p:nvSpPr>
          <p:cNvPr id="8" name="Espace réservé du texte 5">
            <a:extLst>
              <a:ext uri="{FF2B5EF4-FFF2-40B4-BE49-F238E27FC236}">
                <a16:creationId xmlns:a16="http://schemas.microsoft.com/office/drawing/2014/main" id="{D46BD89B-81DC-413F-95C7-44BCE7D89F2B}"/>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sp>
        <p:nvSpPr>
          <p:cNvPr id="15" name="Espace réservé du texte 4">
            <a:extLst>
              <a:ext uri="{FF2B5EF4-FFF2-40B4-BE49-F238E27FC236}">
                <a16:creationId xmlns:a16="http://schemas.microsoft.com/office/drawing/2014/main" id="{B46DC04F-F549-4DDB-B1AB-2032A0ED3E12}"/>
              </a:ext>
            </a:extLst>
          </p:cNvPr>
          <p:cNvSpPr>
            <a:spLocks noGrp="1"/>
          </p:cNvSpPr>
          <p:nvPr>
            <p:ph type="body" sz="quarter" idx="22"/>
          </p:nvPr>
        </p:nvSpPr>
        <p:spPr>
          <a:xfrm>
            <a:off x="444973" y="1577578"/>
            <a:ext cx="11304000"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3" name="Title 2">
            <a:extLst>
              <a:ext uri="{FF2B5EF4-FFF2-40B4-BE49-F238E27FC236}">
                <a16:creationId xmlns:a16="http://schemas.microsoft.com/office/drawing/2014/main" id="{22A467E3-1BB0-45A9-9E32-33434B3E3790}"/>
              </a:ext>
            </a:extLst>
          </p:cNvPr>
          <p:cNvSpPr>
            <a:spLocks noGrp="1"/>
          </p:cNvSpPr>
          <p:nvPr>
            <p:ph type="title"/>
          </p:nvPr>
        </p:nvSpPr>
        <p:spPr/>
        <p:txBody>
          <a:bodyPr/>
          <a:lstStyle/>
          <a:p>
            <a:r>
              <a:rPr lang="en-US"/>
              <a:t>Click to edit Master title style</a:t>
            </a:r>
          </a:p>
        </p:txBody>
      </p:sp>
      <p:sp>
        <p:nvSpPr>
          <p:cNvPr id="9" name="Content Placeholder 4">
            <a:extLst>
              <a:ext uri="{FF2B5EF4-FFF2-40B4-BE49-F238E27FC236}">
                <a16:creationId xmlns:a16="http://schemas.microsoft.com/office/drawing/2014/main" id="{6686DE46-94CD-4508-BB89-866F4640586E}"/>
              </a:ext>
            </a:extLst>
          </p:cNvPr>
          <p:cNvSpPr>
            <a:spLocks noGrp="1"/>
          </p:cNvSpPr>
          <p:nvPr>
            <p:ph sz="quarter" idx="24" hasCustomPrompt="1"/>
          </p:nvPr>
        </p:nvSpPr>
        <p:spPr>
          <a:xfrm>
            <a:off x="431800" y="5846234"/>
            <a:ext cx="11313584" cy="300567"/>
          </a:xfrm>
        </p:spPr>
        <p:txBody>
          <a:bodyPr anchor="b"/>
          <a:lstStyle>
            <a:lvl1pPr>
              <a:defRPr sz="933"/>
            </a:lvl1pPr>
          </a:lstStyle>
          <a:p>
            <a:pPr lvl="0"/>
            <a:r>
              <a:rPr lang="en-US" dirty="0"/>
              <a:t>Footnotes</a:t>
            </a:r>
            <a:endParaRPr lang="en-GB" dirty="0"/>
          </a:p>
        </p:txBody>
      </p:sp>
    </p:spTree>
    <p:extLst>
      <p:ext uri="{BB962C8B-B14F-4D97-AF65-F5344CB8AC3E}">
        <p14:creationId xmlns:p14="http://schemas.microsoft.com/office/powerpoint/2010/main" val="235857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49C91-ACFE-114C-8BD6-64D3D1F7D817}"/>
              </a:ext>
            </a:extLst>
          </p:cNvPr>
          <p:cNvSpPr>
            <a:spLocks noGrp="1"/>
          </p:cNvSpPr>
          <p:nvPr>
            <p:ph type="title"/>
          </p:nvPr>
        </p:nvSpPr>
        <p:spPr>
          <a:xfrm>
            <a:off x="612648" y="170608"/>
            <a:ext cx="10671048" cy="1019693"/>
          </a:xfrm>
          <a:prstGeom prst="rect">
            <a:avLst/>
          </a:prstGeom>
        </p:spPr>
        <p:txBody>
          <a:bodyPr anchor="b"/>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6" name="Footer Placeholder 1">
            <a:extLst>
              <a:ext uri="{FF2B5EF4-FFF2-40B4-BE49-F238E27FC236}">
                <a16:creationId xmlns:a16="http://schemas.microsoft.com/office/drawing/2014/main" id="{86CCE5C1-F59D-4CB2-9068-B9547F1DC4E1}"/>
              </a:ext>
            </a:extLst>
          </p:cNvPr>
          <p:cNvSpPr>
            <a:spLocks noGrp="1"/>
          </p:cNvSpPr>
          <p:nvPr>
            <p:ph type="ftr" sz="quarter" idx="3"/>
          </p:nvPr>
        </p:nvSpPr>
        <p:spPr>
          <a:xfrm>
            <a:off x="559127" y="5955934"/>
            <a:ext cx="10721526" cy="365125"/>
          </a:xfrm>
          <a:prstGeom prst="rect">
            <a:avLst/>
          </a:prstGeom>
        </p:spPr>
        <p:txBody>
          <a:bodyPr vert="horz" lIns="91440" tIns="45720" rIns="91440" bIns="45720" rtlCol="0" anchor="b" anchorCtr="0"/>
          <a:lstStyle>
            <a:lvl1pPr algn="l">
              <a:defRPr sz="900">
                <a:solidFill>
                  <a:schemeClr val="tx2"/>
                </a:solidFill>
                <a:latin typeface="Calibri" panose="020F05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830051"/>
              </a:solidFill>
              <a:effectLst/>
              <a:uLnTx/>
              <a:uFillTx/>
              <a:latin typeface="Calibri" panose="020F0502020204030204" pitchFamily="34" charset="0"/>
              <a:ea typeface="+mn-ea"/>
              <a:cs typeface="Calibri" panose="020F0502020204030204" pitchFamily="34" charset="0"/>
            </a:endParaRPr>
          </a:p>
        </p:txBody>
      </p:sp>
      <p:sp>
        <p:nvSpPr>
          <p:cNvPr id="7" name="Slide Number Placeholder 5">
            <a:extLst>
              <a:ext uri="{FF2B5EF4-FFF2-40B4-BE49-F238E27FC236}">
                <a16:creationId xmlns:a16="http://schemas.microsoft.com/office/drawing/2014/main" id="{297346C9-18C7-4811-A257-C83685F4B038}"/>
              </a:ext>
            </a:extLst>
          </p:cNvPr>
          <p:cNvSpPr>
            <a:spLocks noGrp="1"/>
          </p:cNvSpPr>
          <p:nvPr>
            <p:ph type="sldNum" sz="quarter" idx="4"/>
          </p:nvPr>
        </p:nvSpPr>
        <p:spPr>
          <a:xfrm>
            <a:off x="559127" y="6356397"/>
            <a:ext cx="415657" cy="275772"/>
          </a:xfrm>
          <a:prstGeom prst="rect">
            <a:avLst/>
          </a:prstGeom>
        </p:spPr>
        <p:txBody>
          <a:bodyPr rIns="0" anchor="b" anchorCtr="0"/>
          <a:lstStyle>
            <a:lvl1pPr algn="l">
              <a:defRPr sz="1100">
                <a:solidFill>
                  <a:schemeClr val="tx1"/>
                </a:solidFill>
                <a:latin typeface="Calibri" panose="020F05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687C26E-76E8-F74A-ABD7-29242BE2C250}" type="slidenum">
              <a:rPr kumimoji="0" lang="en-US" sz="11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202943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userDrawn="1">
  <p:cSld name="Title">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91173" y="301791"/>
            <a:ext cx="10975315" cy="672000"/>
          </a:xfrm>
          <a:prstGeom prst="rect">
            <a:avLst/>
          </a:prstGeom>
        </p:spPr>
        <p:txBody>
          <a:bodyPr vert="horz" anchor="t"/>
          <a:lstStyle>
            <a:lvl1pPr algn="l">
              <a:lnSpc>
                <a:spcPct val="85000"/>
              </a:lnSpc>
              <a:defRPr sz="3200" b="1" baseline="0">
                <a:solidFill>
                  <a:srgbClr val="830051"/>
                </a:solidFill>
                <a:latin typeface="Arial" pitchFamily="34" charset="0"/>
                <a:cs typeface="Arial" pitchFamily="34" charset="0"/>
              </a:defRPr>
            </a:lvl1pPr>
          </a:lstStyle>
          <a:p>
            <a:r>
              <a:rPr lang="en-GB" noProof="0"/>
              <a:t>Click to add presentation title</a:t>
            </a:r>
          </a:p>
        </p:txBody>
      </p:sp>
      <p:sp>
        <p:nvSpPr>
          <p:cNvPr id="5" name="Text Placeholder 4"/>
          <p:cNvSpPr>
            <a:spLocks noGrp="1"/>
          </p:cNvSpPr>
          <p:nvPr>
            <p:ph type="body" sz="quarter" idx="17"/>
          </p:nvPr>
        </p:nvSpPr>
        <p:spPr>
          <a:xfrm>
            <a:off x="295937" y="6568133"/>
            <a:ext cx="9886289" cy="246221"/>
          </a:xfrm>
          <a:prstGeom prst="rect">
            <a:avLst/>
          </a:prstGeom>
        </p:spPr>
        <p:txBody>
          <a:bodyPr wrap="square" anchor="b">
            <a:spAutoFit/>
          </a:bodyPr>
          <a:lstStyle>
            <a:lvl1pPr marL="0" indent="0">
              <a:buNone/>
              <a:defRPr sz="10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055168882"/>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Title only for figures and tables">
    <p:spTree>
      <p:nvGrpSpPr>
        <p:cNvPr id="1" name=""/>
        <p:cNvGrpSpPr/>
        <p:nvPr/>
      </p:nvGrpSpPr>
      <p:grpSpPr>
        <a:xfrm>
          <a:off x="0" y="0"/>
          <a:ext cx="0" cy="0"/>
          <a:chOff x="0" y="0"/>
          <a:chExt cx="0" cy="0"/>
        </a:xfrm>
      </p:grpSpPr>
      <p:sp>
        <p:nvSpPr>
          <p:cNvPr id="8" name="Title 8"/>
          <p:cNvSpPr>
            <a:spLocks noGrp="1"/>
          </p:cNvSpPr>
          <p:nvPr>
            <p:ph type="title"/>
          </p:nvPr>
        </p:nvSpPr>
        <p:spPr>
          <a:xfrm>
            <a:off x="414000" y="273597"/>
            <a:ext cx="11221200" cy="511200"/>
          </a:xfrm>
          <a:prstGeom prst="rect">
            <a:avLst/>
          </a:prstGeom>
        </p:spPr>
        <p:txBody>
          <a:bodyPr vert="horz" anchor="t" anchorCtr="0"/>
          <a:lstStyle>
            <a:lvl1pPr algn="l">
              <a:lnSpc>
                <a:spcPct val="100000"/>
              </a:lnSpc>
              <a:defRPr sz="2800" b="1" baseline="0">
                <a:solidFill>
                  <a:schemeClr val="tx2"/>
                </a:solidFill>
                <a:latin typeface="Arial" pitchFamily="34" charset="0"/>
                <a:cs typeface="Arial" pitchFamily="34" charset="0"/>
              </a:defRPr>
            </a:lvl1pPr>
          </a:lstStyle>
          <a:p>
            <a:r>
              <a:rPr lang="en-US" noProof="0"/>
              <a:t>Click to edit Master title style</a:t>
            </a:r>
            <a:endParaRPr lang="en-GB" noProof="0"/>
          </a:p>
        </p:txBody>
      </p:sp>
      <p:sp>
        <p:nvSpPr>
          <p:cNvPr id="4" name="Text Placeholder 4"/>
          <p:cNvSpPr>
            <a:spLocks noGrp="1"/>
          </p:cNvSpPr>
          <p:nvPr>
            <p:ph type="body" sz="quarter" idx="10" hasCustomPrompt="1"/>
          </p:nvPr>
        </p:nvSpPr>
        <p:spPr>
          <a:xfrm>
            <a:off x="0" y="6659261"/>
            <a:ext cx="11856640" cy="198000"/>
          </a:xfrm>
          <a:prstGeom prst="rect">
            <a:avLst/>
          </a:prstGeom>
        </p:spPr>
        <p:txBody>
          <a:bodyPr anchor="b"/>
          <a:lstStyle>
            <a:lvl1pPr marL="0" indent="0">
              <a:spcBef>
                <a:spcPts val="0"/>
              </a:spcBef>
              <a:spcAft>
                <a:spcPts val="0"/>
              </a:spcAft>
              <a:buNone/>
              <a:defRPr sz="1000" baseline="0"/>
            </a:lvl1pPr>
          </a:lstStyle>
          <a:p>
            <a:pPr lvl="0"/>
            <a:r>
              <a:rPr lang="en-US"/>
              <a:t>Click to edit footnote</a:t>
            </a:r>
          </a:p>
        </p:txBody>
      </p:sp>
    </p:spTree>
    <p:extLst>
      <p:ext uri="{BB962C8B-B14F-4D97-AF65-F5344CB8AC3E}">
        <p14:creationId xmlns:p14="http://schemas.microsoft.com/office/powerpoint/2010/main" val="8623808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itle, Sub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961605"/>
            <a:ext cx="10671048" cy="3841355"/>
          </a:xfrm>
        </p:spPr>
        <p:txBody>
          <a:bodyPr/>
          <a:lstStyle>
            <a:lvl1pPr marL="237073" indent="-237073">
              <a:buClr>
                <a:srgbClr val="8E3488"/>
              </a:buClr>
              <a:defRPr>
                <a:solidFill>
                  <a:srgbClr val="515151"/>
                </a:solidFill>
              </a:defRPr>
            </a:lvl1pPr>
            <a:lvl2pPr marL="601149" indent="-364077">
              <a:buClr>
                <a:srgbClr val="8E3488"/>
              </a:buClr>
              <a:defRPr sz="2400">
                <a:solidFill>
                  <a:srgbClr val="515151"/>
                </a:solidFill>
              </a:defRPr>
            </a:lvl2pPr>
            <a:lvl3pPr marL="838221" indent="-237073">
              <a:buClr>
                <a:srgbClr val="8E3488"/>
              </a:buClr>
              <a:defRPr>
                <a:solidFill>
                  <a:srgbClr val="515151"/>
                </a:solidFill>
              </a:defRPr>
            </a:lvl3pPr>
            <a:lvl4pPr marL="1193830" indent="-355608">
              <a:buClr>
                <a:srgbClr val="8E3488"/>
              </a:buClr>
              <a:defRPr>
                <a:solidFill>
                  <a:srgbClr val="515151"/>
                </a:solidFill>
              </a:defRPr>
            </a:lvl4pPr>
            <a:lvl5pPr marL="1439369" indent="-245539">
              <a:buClr>
                <a:srgbClr val="8E3488"/>
              </a:buClr>
              <a:defRPr>
                <a:solidFill>
                  <a:srgbClr val="51515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609600" y="163200"/>
            <a:ext cx="10671048" cy="1024128"/>
          </a:xfrm>
        </p:spPr>
        <p:txBody>
          <a:bodyPr anchor="b"/>
          <a:lstStyle>
            <a:lvl1pPr>
              <a:defRPr>
                <a:solidFill>
                  <a:srgbClr val="4C8CC7"/>
                </a:solidFill>
              </a:defRPr>
            </a:lvl1pPr>
          </a:lstStyle>
          <a:p>
            <a:r>
              <a:rPr lang="en-US"/>
              <a:t>Click to edit Master title style</a:t>
            </a:r>
            <a:endParaRPr lang="en-GB"/>
          </a:p>
        </p:txBody>
      </p:sp>
      <p:sp>
        <p:nvSpPr>
          <p:cNvPr id="8" name="Slide Number Placeholder 7"/>
          <p:cNvSpPr>
            <a:spLocks noGrp="1"/>
          </p:cNvSpPr>
          <p:nvPr>
            <p:ph type="sldNum" sz="quarter" idx="12"/>
          </p:nvPr>
        </p:nvSpPr>
        <p:spPr/>
        <p:txBody>
          <a:bodyPr/>
          <a:lstStyle/>
          <a:p>
            <a:fld id="{3CE978CD-8200-452B-A882-54D258D61118}" type="slidenum">
              <a:rPr lang="en-GB" smtClean="0"/>
              <a:pPr/>
              <a:t>‹#›</a:t>
            </a:fld>
            <a:endParaRPr lang="en-GB"/>
          </a:p>
        </p:txBody>
      </p:sp>
      <p:sp>
        <p:nvSpPr>
          <p:cNvPr id="12" name="Text Placeholder 3">
            <a:extLst>
              <a:ext uri="{FF2B5EF4-FFF2-40B4-BE49-F238E27FC236}">
                <a16:creationId xmlns:a16="http://schemas.microsoft.com/office/drawing/2014/main" id="{4E954D74-3C07-4BE4-AB01-4BDA8823C4B1}"/>
              </a:ext>
            </a:extLst>
          </p:cNvPr>
          <p:cNvSpPr>
            <a:spLocks noGrp="1"/>
          </p:cNvSpPr>
          <p:nvPr>
            <p:ph type="body" sz="quarter" idx="13" hasCustomPrompt="1"/>
          </p:nvPr>
        </p:nvSpPr>
        <p:spPr>
          <a:xfrm>
            <a:off x="609600" y="1334061"/>
            <a:ext cx="10671048" cy="611473"/>
          </a:xfrm>
        </p:spPr>
        <p:txBody>
          <a:bodyPr/>
          <a:lstStyle>
            <a:lvl1pPr marL="0" indent="0">
              <a:buNone/>
              <a:defRPr b="1">
                <a:solidFill>
                  <a:srgbClr val="8E3488"/>
                </a:solidFill>
              </a:defRPr>
            </a:lvl1pPr>
          </a:lstStyle>
          <a:p>
            <a:pPr lvl="0"/>
            <a:r>
              <a:rPr lang="en-US"/>
              <a:t>Click to edit subtitle</a:t>
            </a:r>
            <a:endParaRPr lang="en-GB"/>
          </a:p>
        </p:txBody>
      </p:sp>
      <p:sp>
        <p:nvSpPr>
          <p:cNvPr id="14" name="Footer Placeholder 13"/>
          <p:cNvSpPr>
            <a:spLocks noGrp="1"/>
          </p:cNvSpPr>
          <p:nvPr>
            <p:ph type="ftr" sz="quarter" idx="14"/>
          </p:nvPr>
        </p:nvSpPr>
        <p:spPr/>
        <p:txBody>
          <a:bodyPr/>
          <a:lstStyle/>
          <a:p>
            <a:endParaRPr lang="en-US"/>
          </a:p>
        </p:txBody>
      </p:sp>
      <p:sp>
        <p:nvSpPr>
          <p:cNvPr id="9" name="Rectangle 8">
            <a:extLst>
              <a:ext uri="{FF2B5EF4-FFF2-40B4-BE49-F238E27FC236}">
                <a16:creationId xmlns:a16="http://schemas.microsoft.com/office/drawing/2014/main" id="{E4C8C497-EA32-4515-8623-65AFEA60F3F6}"/>
              </a:ext>
            </a:extLst>
          </p:cNvPr>
          <p:cNvSpPr/>
          <p:nvPr userDrawn="1"/>
        </p:nvSpPr>
        <p:spPr>
          <a:xfrm>
            <a:off x="918110" y="6403746"/>
            <a:ext cx="7015068" cy="365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163391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obj">
  <p:cSld name="1_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152143"/>
            <a:ext cx="239395" cy="5706110"/>
          </a:xfrm>
          <a:custGeom>
            <a:avLst/>
            <a:gdLst/>
            <a:ahLst/>
            <a:cxnLst/>
            <a:rect l="l" t="t" r="r" b="b"/>
            <a:pathLst>
              <a:path w="239395" h="5706109">
                <a:moveTo>
                  <a:pt x="239268" y="0"/>
                </a:moveTo>
                <a:lnTo>
                  <a:pt x="0" y="0"/>
                </a:lnTo>
                <a:lnTo>
                  <a:pt x="0" y="5705856"/>
                </a:lnTo>
                <a:lnTo>
                  <a:pt x="239268" y="5705856"/>
                </a:lnTo>
                <a:lnTo>
                  <a:pt x="239268" y="0"/>
                </a:lnTo>
                <a:close/>
              </a:path>
            </a:pathLst>
          </a:custGeom>
          <a:solidFill>
            <a:srgbClr val="5B9BD4"/>
          </a:solidFill>
        </p:spPr>
        <p:txBody>
          <a:bodyPr wrap="square" lIns="0" tIns="0" rIns="0" bIns="0" rtlCol="0"/>
          <a:lstStyle/>
          <a:p>
            <a:endParaRPr/>
          </a:p>
        </p:txBody>
      </p:sp>
      <p:sp>
        <p:nvSpPr>
          <p:cNvPr id="17" name="bg object 17"/>
          <p:cNvSpPr/>
          <p:nvPr/>
        </p:nvSpPr>
        <p:spPr>
          <a:xfrm>
            <a:off x="11952731" y="1147571"/>
            <a:ext cx="239395" cy="5710555"/>
          </a:xfrm>
          <a:custGeom>
            <a:avLst/>
            <a:gdLst/>
            <a:ahLst/>
            <a:cxnLst/>
            <a:rect l="l" t="t" r="r" b="b"/>
            <a:pathLst>
              <a:path w="239395" h="5710555">
                <a:moveTo>
                  <a:pt x="239268" y="0"/>
                </a:moveTo>
                <a:lnTo>
                  <a:pt x="0" y="0"/>
                </a:lnTo>
                <a:lnTo>
                  <a:pt x="0" y="5710428"/>
                </a:lnTo>
                <a:lnTo>
                  <a:pt x="239268" y="5710428"/>
                </a:lnTo>
                <a:lnTo>
                  <a:pt x="239268" y="0"/>
                </a:lnTo>
                <a:close/>
              </a:path>
            </a:pathLst>
          </a:custGeom>
          <a:solidFill>
            <a:srgbClr val="EC7C30"/>
          </a:solidFill>
        </p:spPr>
        <p:txBody>
          <a:bodyPr wrap="square" lIns="0" tIns="0" rIns="0" bIns="0" rtlCol="0"/>
          <a:lstStyle/>
          <a:p>
            <a:endParaRPr/>
          </a:p>
        </p:txBody>
      </p:sp>
      <p:sp>
        <p:nvSpPr>
          <p:cNvPr id="18" name="bg object 18"/>
          <p:cNvSpPr/>
          <p:nvPr/>
        </p:nvSpPr>
        <p:spPr>
          <a:xfrm>
            <a:off x="0" y="1147571"/>
            <a:ext cx="12192000" cy="0"/>
          </a:xfrm>
          <a:custGeom>
            <a:avLst/>
            <a:gdLst/>
            <a:ahLst/>
            <a:cxnLst/>
            <a:rect l="l" t="t" r="r" b="b"/>
            <a:pathLst>
              <a:path w="12192000">
                <a:moveTo>
                  <a:pt x="0" y="0"/>
                </a:moveTo>
                <a:lnTo>
                  <a:pt x="12192000" y="0"/>
                </a:lnTo>
              </a:path>
            </a:pathLst>
          </a:custGeom>
          <a:ln w="3175">
            <a:solidFill>
              <a:srgbClr val="44536A"/>
            </a:solidFill>
          </a:ln>
        </p:spPr>
        <p:txBody>
          <a:bodyPr wrap="square" lIns="0" tIns="0" rIns="0" bIns="0" rtlCol="0"/>
          <a:lstStyle/>
          <a:p>
            <a:endParaRPr/>
          </a:p>
        </p:txBody>
      </p:sp>
      <p:sp>
        <p:nvSpPr>
          <p:cNvPr id="2" name="Holder 2"/>
          <p:cNvSpPr>
            <a:spLocks noGrp="1"/>
          </p:cNvSpPr>
          <p:nvPr>
            <p:ph type="title"/>
          </p:nvPr>
        </p:nvSpPr>
        <p:spPr>
          <a:xfrm>
            <a:off x="179323" y="-9016"/>
            <a:ext cx="11801830" cy="1167079"/>
          </a:xfrm>
          <a:prstGeom prst="rect">
            <a:avLst/>
          </a:prstGeom>
        </p:spPr>
        <p:txBody>
          <a:bodyPr lIns="0" tIns="0" rIns="0" bIns="0"/>
          <a:lstStyle>
            <a:lvl1pPr>
              <a:defRPr sz="2800" b="1" i="0">
                <a:solidFill>
                  <a:srgbClr val="001F5F"/>
                </a:solidFill>
                <a:latin typeface="Arial"/>
                <a:cs typeface="Arial"/>
              </a:defRPr>
            </a:lvl1pPr>
          </a:lstStyle>
          <a:p>
            <a:endParaRPr/>
          </a:p>
        </p:txBody>
      </p:sp>
      <p:sp>
        <p:nvSpPr>
          <p:cNvPr id="3" name="Holder 3"/>
          <p:cNvSpPr>
            <a:spLocks noGrp="1"/>
          </p:cNvSpPr>
          <p:nvPr>
            <p:ph type="ftr" sz="quarter" idx="5"/>
          </p:nvPr>
        </p:nvSpPr>
        <p:spPr>
          <a:xfrm>
            <a:off x="4145280" y="6377940"/>
            <a:ext cx="3901440" cy="342900"/>
          </a:xfrm>
          <a:prstGeom prst="rect">
            <a:avLst/>
          </a:prstGeom>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5/22/2025</a:t>
            </a:fld>
            <a:endParaRPr lang="en-US"/>
          </a:p>
        </p:txBody>
      </p:sp>
      <p:sp>
        <p:nvSpPr>
          <p:cNvPr id="5" name="Holder 5"/>
          <p:cNvSpPr>
            <a:spLocks noGrp="1"/>
          </p:cNvSpPr>
          <p:nvPr>
            <p:ph type="sldNum" sz="quarter" idx="7"/>
          </p:nvPr>
        </p:nvSpPr>
        <p:spPr>
          <a:xfrm>
            <a:off x="8778240" y="6377940"/>
            <a:ext cx="280416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888864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609600" y="6201600"/>
            <a:ext cx="9465600" cy="484800"/>
          </a:xfrm>
          <a:prstGeom prst="rect">
            <a:avLst/>
          </a:prstGeom>
        </p:spPr>
        <p:txBody>
          <a:bodyPr/>
          <a:lstStyle/>
          <a:p>
            <a:endParaRPr lang="en-GB" dirty="0">
              <a:solidFill>
                <a:srgbClr val="5A5A5A"/>
              </a:solidFill>
            </a:endParaRPr>
          </a:p>
        </p:txBody>
      </p:sp>
      <p:sp>
        <p:nvSpPr>
          <p:cNvPr id="5" name="Title 4"/>
          <p:cNvSpPr>
            <a:spLocks noGrp="1"/>
          </p:cNvSpPr>
          <p:nvPr>
            <p:ph type="title"/>
          </p:nvPr>
        </p:nvSpPr>
        <p:spPr>
          <a:xfrm>
            <a:off x="609600" y="163200"/>
            <a:ext cx="10238317" cy="914400"/>
          </a:xfrm>
          <a:prstGeom prst="rect">
            <a:avLst/>
          </a:prstGeom>
        </p:spPr>
        <p:txBody>
          <a:bodyPr/>
          <a:lstStyle>
            <a:lvl1pPr>
              <a:defRPr>
                <a:solidFill>
                  <a:schemeClr val="accent1"/>
                </a:solidFill>
              </a:defRPr>
            </a:lvl1pPr>
          </a:lstStyle>
          <a:p>
            <a:r>
              <a:rPr lang="en-US"/>
              <a:t>Click to edit Master title style</a:t>
            </a:r>
            <a:endParaRPr lang="en-GB"/>
          </a:p>
        </p:txBody>
      </p:sp>
      <p:sp>
        <p:nvSpPr>
          <p:cNvPr id="7" name="Slide Number Placeholder 6"/>
          <p:cNvSpPr>
            <a:spLocks noGrp="1"/>
          </p:cNvSpPr>
          <p:nvPr>
            <p:ph type="sldNum" sz="quarter" idx="11"/>
          </p:nvPr>
        </p:nvSpPr>
        <p:spPr>
          <a:xfrm>
            <a:off x="10992544" y="6309320"/>
            <a:ext cx="589856" cy="365208"/>
          </a:xfrm>
          <a:prstGeom prst="rect">
            <a:avLst/>
          </a:prstGeom>
        </p:spPr>
        <p:txBody>
          <a:bodyPr/>
          <a:lstStyle/>
          <a:p>
            <a:fld id="{3CE978CD-8200-452B-A882-54D258D61118}" type="slidenum">
              <a:rPr lang="en-GB" smtClean="0">
                <a:solidFill>
                  <a:srgbClr val="5A5A5A"/>
                </a:solidFill>
              </a:rPr>
              <a:pPr/>
              <a:t>‹#›</a:t>
            </a:fld>
            <a:endParaRPr lang="en-GB" dirty="0">
              <a:solidFill>
                <a:srgbClr val="5A5A5A"/>
              </a:solidFill>
            </a:endParaRPr>
          </a:p>
        </p:txBody>
      </p:sp>
      <p:sp>
        <p:nvSpPr>
          <p:cNvPr id="10" name="Rectangle 9"/>
          <p:cNvSpPr/>
          <p:nvPr userDrawn="1"/>
        </p:nvSpPr>
        <p:spPr>
          <a:xfrm>
            <a:off x="0" y="1147201"/>
            <a:ext cx="240000" cy="5710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00" tIns="45718" rIns="91400" bIns="45718" rtlCol="0" anchor="ctr"/>
          <a:lstStyle/>
          <a:p>
            <a:pPr algn="ctr" defTabSz="456963"/>
            <a:endParaRPr lang="en-US" sz="1900" dirty="0">
              <a:solidFill>
                <a:srgbClr val="5A5A5A"/>
              </a:solidFill>
            </a:endParaRPr>
          </a:p>
        </p:txBody>
      </p:sp>
      <p:sp>
        <p:nvSpPr>
          <p:cNvPr id="11" name="Rectangle 10"/>
          <p:cNvSpPr/>
          <p:nvPr userDrawn="1"/>
        </p:nvSpPr>
        <p:spPr>
          <a:xfrm>
            <a:off x="11952000" y="1147201"/>
            <a:ext cx="240000" cy="57108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00" tIns="45718" rIns="91400" bIns="45718" rtlCol="0" anchor="ctr"/>
          <a:lstStyle/>
          <a:p>
            <a:pPr algn="ctr" defTabSz="456963"/>
            <a:endParaRPr lang="en-US" sz="1900" dirty="0">
              <a:solidFill>
                <a:srgbClr val="5A5A5A"/>
              </a:solidFill>
            </a:endParaRPr>
          </a:p>
        </p:txBody>
      </p:sp>
      <p:cxnSp>
        <p:nvCxnSpPr>
          <p:cNvPr id="12" name="Straight Connector 11"/>
          <p:cNvCxnSpPr/>
          <p:nvPr userDrawn="1"/>
        </p:nvCxnSpPr>
        <p:spPr>
          <a:xfrm>
            <a:off x="0" y="1147230"/>
            <a:ext cx="12192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9622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8349" y="515566"/>
            <a:ext cx="10703984" cy="681186"/>
          </a:xfrm>
        </p:spPr>
        <p:txBody>
          <a:bodyPr/>
          <a:lstStyle/>
          <a:p>
            <a:r>
              <a:rPr lang="en-GB" dirty="0"/>
              <a:t>Click to edit Master title style</a:t>
            </a:r>
            <a:endParaRPr lang="en-US" dirty="0"/>
          </a:p>
        </p:txBody>
      </p:sp>
      <p:sp>
        <p:nvSpPr>
          <p:cNvPr id="3" name="Content Placeholder 2"/>
          <p:cNvSpPr>
            <a:spLocks noGrp="1"/>
          </p:cNvSpPr>
          <p:nvPr>
            <p:ph idx="1"/>
          </p:nvPr>
        </p:nvSpPr>
        <p:spPr>
          <a:xfrm>
            <a:off x="768351" y="1440001"/>
            <a:ext cx="10703983" cy="399716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4" name="Text Placeholder 7"/>
          <p:cNvSpPr>
            <a:spLocks noGrp="1"/>
          </p:cNvSpPr>
          <p:nvPr>
            <p:ph type="body" sz="quarter" idx="13"/>
          </p:nvPr>
        </p:nvSpPr>
        <p:spPr>
          <a:xfrm>
            <a:off x="2018400" y="6089904"/>
            <a:ext cx="8398080" cy="722376"/>
          </a:xfrm>
        </p:spPr>
        <p:txBody>
          <a:bodyPr anchor="ctr" anchorCtr="1"/>
          <a:lstStyle>
            <a:lvl1pPr marL="0" indent="0">
              <a:spcBef>
                <a:spcPts val="0"/>
              </a:spcBef>
              <a:buNone/>
              <a:defRPr sz="900">
                <a:solidFill>
                  <a:srgbClr val="53575E"/>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306769156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Blank (to be avoide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624000" y="6201600"/>
            <a:ext cx="9451200" cy="484800"/>
          </a:xfrm>
          <a:prstGeom prst="rect">
            <a:avLst/>
          </a:prstGeom>
        </p:spPr>
        <p:txBody>
          <a:bodyPr/>
          <a:lstStyle/>
          <a:p>
            <a:endParaRPr lang="en-GB" dirty="0"/>
          </a:p>
        </p:txBody>
      </p:sp>
      <p:sp>
        <p:nvSpPr>
          <p:cNvPr id="4" name="Slide Number Placeholder 3"/>
          <p:cNvSpPr>
            <a:spLocks noGrp="1"/>
          </p:cNvSpPr>
          <p:nvPr>
            <p:ph type="sldNum" sz="quarter" idx="11"/>
          </p:nvPr>
        </p:nvSpPr>
        <p:spPr>
          <a:xfrm>
            <a:off x="10992544" y="6309320"/>
            <a:ext cx="589856" cy="365208"/>
          </a:xfrm>
          <a:prstGeom prst="rect">
            <a:avLst/>
          </a:prstGeom>
        </p:spPr>
        <p:txBody>
          <a:bodyPr/>
          <a:lstStyle/>
          <a:p>
            <a:fld id="{3CE978CD-8200-452B-A882-54D258D61118}" type="slidenum">
              <a:rPr lang="en-GB" smtClean="0"/>
              <a:pPr/>
              <a:t>‹#›</a:t>
            </a:fld>
            <a:endParaRPr lang="en-GB" dirty="0"/>
          </a:p>
        </p:txBody>
      </p:sp>
      <p:sp>
        <p:nvSpPr>
          <p:cNvPr id="8" name="Rectangle 7"/>
          <p:cNvSpPr/>
          <p:nvPr userDrawn="1"/>
        </p:nvSpPr>
        <p:spPr>
          <a:xfrm>
            <a:off x="0" y="1151683"/>
            <a:ext cx="239997" cy="57063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chemeClr val="accent1"/>
              </a:solidFill>
            </a:endParaRPr>
          </a:p>
        </p:txBody>
      </p:sp>
      <p:sp>
        <p:nvSpPr>
          <p:cNvPr id="9" name="Rectangle 8"/>
          <p:cNvSpPr/>
          <p:nvPr userDrawn="1"/>
        </p:nvSpPr>
        <p:spPr>
          <a:xfrm>
            <a:off x="11952000" y="1147202"/>
            <a:ext cx="240000" cy="571079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chemeClr val="accent2"/>
              </a:solidFill>
            </a:endParaRPr>
          </a:p>
        </p:txBody>
      </p:sp>
      <p:pic>
        <p:nvPicPr>
          <p:cNvPr id="7" name="Picture 6">
            <a:extLst>
              <a:ext uri="{FF2B5EF4-FFF2-40B4-BE49-F238E27FC236}">
                <a16:creationId xmlns:a16="http://schemas.microsoft.com/office/drawing/2014/main" id="{1CF82377-565C-461F-BE87-2980EC047B6F}"/>
              </a:ext>
            </a:extLst>
          </p:cNvPr>
          <p:cNvPicPr>
            <a:picLocks noChangeAspect="1"/>
          </p:cNvPicPr>
          <p:nvPr userDrawn="1"/>
        </p:nvPicPr>
        <p:blipFill>
          <a:blip r:embed="rId2"/>
          <a:stretch>
            <a:fillRect/>
          </a:stretch>
        </p:blipFill>
        <p:spPr>
          <a:xfrm>
            <a:off x="11015663" y="140344"/>
            <a:ext cx="798412" cy="932437"/>
          </a:xfrm>
          <a:prstGeom prst="rect">
            <a:avLst/>
          </a:prstGeom>
        </p:spPr>
      </p:pic>
    </p:spTree>
    <p:extLst>
      <p:ext uri="{BB962C8B-B14F-4D97-AF65-F5344CB8AC3E}">
        <p14:creationId xmlns:p14="http://schemas.microsoft.com/office/powerpoint/2010/main" val="379690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00A81B-DBFC-66EE-7D65-7DBB123C165F}"/>
              </a:ext>
            </a:extLst>
          </p:cNvPr>
          <p:cNvSpPr>
            <a:spLocks noGrp="1"/>
          </p:cNvSpPr>
          <p:nvPr>
            <p:ph type="dt" sz="half" idx="10"/>
          </p:nvPr>
        </p:nvSpPr>
        <p:spPr/>
        <p:txBody>
          <a:bodyPr/>
          <a:lstStyle/>
          <a:p>
            <a:fld id="{CC6116E7-6013-4F0C-8819-C589ED9E8E8A}" type="datetimeFigureOut">
              <a:rPr lang="en-US" smtClean="0"/>
              <a:t>5/22/2025</a:t>
            </a:fld>
            <a:endParaRPr lang="en-US"/>
          </a:p>
        </p:txBody>
      </p:sp>
      <p:sp>
        <p:nvSpPr>
          <p:cNvPr id="3" name="Footer Placeholder 2">
            <a:extLst>
              <a:ext uri="{FF2B5EF4-FFF2-40B4-BE49-F238E27FC236}">
                <a16:creationId xmlns:a16="http://schemas.microsoft.com/office/drawing/2014/main" id="{028F9EE5-954F-6480-54C4-1D5FE07763F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859F46-B86F-A9A2-348D-8A9F9B5DB0A6}"/>
              </a:ext>
            </a:extLst>
          </p:cNvPr>
          <p:cNvSpPr>
            <a:spLocks noGrp="1"/>
          </p:cNvSpPr>
          <p:nvPr>
            <p:ph type="sldNum" sz="quarter" idx="12"/>
          </p:nvPr>
        </p:nvSpPr>
        <p:spPr/>
        <p:txBody>
          <a:bodyPr/>
          <a:lstStyle/>
          <a:p>
            <a:fld id="{6428EB91-6D28-4D47-A8A1-1769FE7E9879}" type="slidenum">
              <a:rPr lang="en-US" smtClean="0"/>
              <a:t>‹#›</a:t>
            </a:fld>
            <a:endParaRPr lang="en-US"/>
          </a:p>
        </p:txBody>
      </p:sp>
    </p:spTree>
    <p:extLst>
      <p:ext uri="{BB962C8B-B14F-4D97-AF65-F5344CB8AC3E}">
        <p14:creationId xmlns:p14="http://schemas.microsoft.com/office/powerpoint/2010/main" val="13189338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3027F64E-2C31-4981-BC12-8A90CED5C4B7}"/>
              </a:ext>
            </a:extLst>
          </p:cNvPr>
          <p:cNvSpPr/>
          <p:nvPr userDrawn="1"/>
        </p:nvSpPr>
        <p:spPr>
          <a:xfrm>
            <a:off x="0" y="1"/>
            <a:ext cx="12192000" cy="855579"/>
          </a:xfrm>
          <a:custGeom>
            <a:avLst/>
            <a:gdLst>
              <a:gd name="connsiteX0" fmla="*/ 0 w 18288000"/>
              <a:gd name="connsiteY0" fmla="*/ 0 h 1419225"/>
              <a:gd name="connsiteX1" fmla="*/ 18288000 w 18288000"/>
              <a:gd name="connsiteY1" fmla="*/ 0 h 1419225"/>
              <a:gd name="connsiteX2" fmla="*/ 18288000 w 18288000"/>
              <a:gd name="connsiteY2" fmla="*/ 1419225 h 1419225"/>
              <a:gd name="connsiteX3" fmla="*/ 0 w 18288000"/>
              <a:gd name="connsiteY3" fmla="*/ 1419225 h 1419225"/>
            </a:gdLst>
            <a:ahLst/>
            <a:cxnLst>
              <a:cxn ang="0">
                <a:pos x="connsiteX0" y="connsiteY0"/>
              </a:cxn>
              <a:cxn ang="0">
                <a:pos x="connsiteX1" y="connsiteY1"/>
              </a:cxn>
              <a:cxn ang="0">
                <a:pos x="connsiteX2" y="connsiteY2"/>
              </a:cxn>
              <a:cxn ang="0">
                <a:pos x="connsiteX3" y="connsiteY3"/>
              </a:cxn>
            </a:cxnLst>
            <a:rect l="l" t="t" r="r" b="b"/>
            <a:pathLst>
              <a:path w="18288000" h="1419225">
                <a:moveTo>
                  <a:pt x="0" y="0"/>
                </a:moveTo>
                <a:lnTo>
                  <a:pt x="18288000" y="0"/>
                </a:lnTo>
                <a:lnTo>
                  <a:pt x="18288000" y="1419225"/>
                </a:lnTo>
                <a:lnTo>
                  <a:pt x="0" y="1419225"/>
                </a:lnTo>
                <a:close/>
              </a:path>
            </a:pathLst>
          </a:custGeom>
          <a:noFill/>
          <a:ln w="9525" cap="flat">
            <a:noFill/>
            <a:prstDash val="solid"/>
            <a:miter/>
          </a:ln>
        </p:spPr>
        <p:txBody>
          <a:bodyPr rtlCol="0" anchor="ctr"/>
          <a:lstStyle/>
          <a:p>
            <a:endParaRPr lang="en-US" sz="2133">
              <a:solidFill>
                <a:srgbClr val="0070C0"/>
              </a:solidFill>
              <a:latin typeface="Montserrat" panose="00000500000000000000" pitchFamily="2" charset="0"/>
            </a:endParaRPr>
          </a:p>
        </p:txBody>
      </p:sp>
    </p:spTree>
    <p:extLst>
      <p:ext uri="{BB962C8B-B14F-4D97-AF65-F5344CB8AC3E}">
        <p14:creationId xmlns:p14="http://schemas.microsoft.com/office/powerpoint/2010/main" val="738137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E3AB0-F63F-2F60-253D-7049ED41B2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ACFEA8-BD50-852F-83E9-3F4925F560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A15BBC-26EF-2C40-CC1A-BB2E0BE867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39A411-5C0F-B89C-1D0E-3EA41C74FBC6}"/>
              </a:ext>
            </a:extLst>
          </p:cNvPr>
          <p:cNvSpPr>
            <a:spLocks noGrp="1"/>
          </p:cNvSpPr>
          <p:nvPr>
            <p:ph type="dt" sz="half" idx="10"/>
          </p:nvPr>
        </p:nvSpPr>
        <p:spPr/>
        <p:txBody>
          <a:bodyPr/>
          <a:lstStyle/>
          <a:p>
            <a:fld id="{CC6116E7-6013-4F0C-8819-C589ED9E8E8A}" type="datetimeFigureOut">
              <a:rPr lang="en-US" smtClean="0"/>
              <a:t>5/22/2025</a:t>
            </a:fld>
            <a:endParaRPr lang="en-US"/>
          </a:p>
        </p:txBody>
      </p:sp>
      <p:sp>
        <p:nvSpPr>
          <p:cNvPr id="6" name="Footer Placeholder 5">
            <a:extLst>
              <a:ext uri="{FF2B5EF4-FFF2-40B4-BE49-F238E27FC236}">
                <a16:creationId xmlns:a16="http://schemas.microsoft.com/office/drawing/2014/main" id="{222C3939-EEEE-C56F-B299-0146306882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EDDAE2-F19B-76D3-6171-F09BA7660369}"/>
              </a:ext>
            </a:extLst>
          </p:cNvPr>
          <p:cNvSpPr>
            <a:spLocks noGrp="1"/>
          </p:cNvSpPr>
          <p:nvPr>
            <p:ph type="sldNum" sz="quarter" idx="12"/>
          </p:nvPr>
        </p:nvSpPr>
        <p:spPr/>
        <p:txBody>
          <a:bodyPr/>
          <a:lstStyle/>
          <a:p>
            <a:fld id="{6428EB91-6D28-4D47-A8A1-1769FE7E9879}" type="slidenum">
              <a:rPr lang="en-US" smtClean="0"/>
              <a:t>‹#›</a:t>
            </a:fld>
            <a:endParaRPr lang="en-US"/>
          </a:p>
        </p:txBody>
      </p:sp>
    </p:spTree>
    <p:extLst>
      <p:ext uri="{BB962C8B-B14F-4D97-AF65-F5344CB8AC3E}">
        <p14:creationId xmlns:p14="http://schemas.microsoft.com/office/powerpoint/2010/main" val="3684499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B10BB-7FE1-3E88-11D2-F2363417BE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E9875B-E49F-5BBD-6DA8-9B70CE55A3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E85693-DC43-7AFF-CF7F-760B7293D2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7E649A-2A3F-55BF-D0A2-8F65FB0F992B}"/>
              </a:ext>
            </a:extLst>
          </p:cNvPr>
          <p:cNvSpPr>
            <a:spLocks noGrp="1"/>
          </p:cNvSpPr>
          <p:nvPr>
            <p:ph type="dt" sz="half" idx="10"/>
          </p:nvPr>
        </p:nvSpPr>
        <p:spPr/>
        <p:txBody>
          <a:bodyPr/>
          <a:lstStyle/>
          <a:p>
            <a:fld id="{CC6116E7-6013-4F0C-8819-C589ED9E8E8A}" type="datetimeFigureOut">
              <a:rPr lang="en-US" smtClean="0"/>
              <a:t>5/22/2025</a:t>
            </a:fld>
            <a:endParaRPr lang="en-US"/>
          </a:p>
        </p:txBody>
      </p:sp>
      <p:sp>
        <p:nvSpPr>
          <p:cNvPr id="6" name="Footer Placeholder 5">
            <a:extLst>
              <a:ext uri="{FF2B5EF4-FFF2-40B4-BE49-F238E27FC236}">
                <a16:creationId xmlns:a16="http://schemas.microsoft.com/office/drawing/2014/main" id="{C165C058-CC1C-375D-733A-F339E99F25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88977D-A984-20CA-7F14-26C27B641AB1}"/>
              </a:ext>
            </a:extLst>
          </p:cNvPr>
          <p:cNvSpPr>
            <a:spLocks noGrp="1"/>
          </p:cNvSpPr>
          <p:nvPr>
            <p:ph type="sldNum" sz="quarter" idx="12"/>
          </p:nvPr>
        </p:nvSpPr>
        <p:spPr/>
        <p:txBody>
          <a:bodyPr/>
          <a:lstStyle/>
          <a:p>
            <a:fld id="{6428EB91-6D28-4D47-A8A1-1769FE7E9879}" type="slidenum">
              <a:rPr lang="en-US" smtClean="0"/>
              <a:t>‹#›</a:t>
            </a:fld>
            <a:endParaRPr lang="en-US"/>
          </a:p>
        </p:txBody>
      </p:sp>
    </p:spTree>
    <p:extLst>
      <p:ext uri="{BB962C8B-B14F-4D97-AF65-F5344CB8AC3E}">
        <p14:creationId xmlns:p14="http://schemas.microsoft.com/office/powerpoint/2010/main" val="2371453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theme" Target="../theme/theme3.xml"/><Relationship Id="rId3" Type="http://schemas.openxmlformats.org/officeDocument/2006/relationships/slideLayout" Target="../slideLayouts/slideLayout33.xml"/><Relationship Id="rId21" Type="http://schemas.openxmlformats.org/officeDocument/2006/relationships/image" Target="../media/image4.svg"/><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image" Target="../media/image3.pn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tags" Target="../tags/tag2.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 Type="http://schemas.openxmlformats.org/officeDocument/2006/relationships/slideLayout" Target="../slideLayouts/slideLayout50.xml"/><Relationship Id="rId21" Type="http://schemas.openxmlformats.org/officeDocument/2006/relationships/slideLayout" Target="../slideLayouts/slideLayout68.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theme" Target="../theme/theme4.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A38746-3E0C-601E-31FB-65F944BD83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DC526F-D6EC-5207-9A1E-47C7BFA2D6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CA64A6-D898-4476-4251-3635A6E189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6116E7-6013-4F0C-8819-C589ED9E8E8A}" type="datetimeFigureOut">
              <a:rPr lang="en-US" smtClean="0"/>
              <a:t>5/22/2025</a:t>
            </a:fld>
            <a:endParaRPr lang="en-US"/>
          </a:p>
        </p:txBody>
      </p:sp>
      <p:sp>
        <p:nvSpPr>
          <p:cNvPr id="5" name="Footer Placeholder 4">
            <a:extLst>
              <a:ext uri="{FF2B5EF4-FFF2-40B4-BE49-F238E27FC236}">
                <a16:creationId xmlns:a16="http://schemas.microsoft.com/office/drawing/2014/main" id="{F6D7CCE1-C102-6983-6F4E-73C392F4DF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E4F039D-0209-D2A0-C49D-E2E5FE02A2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428EB91-6D28-4D47-A8A1-1769FE7E9879}" type="slidenum">
              <a:rPr lang="en-US" smtClean="0"/>
              <a:t>‹#›</a:t>
            </a:fld>
            <a:endParaRPr lang="en-US"/>
          </a:p>
        </p:txBody>
      </p:sp>
    </p:spTree>
    <p:extLst>
      <p:ext uri="{BB962C8B-B14F-4D97-AF65-F5344CB8AC3E}">
        <p14:creationId xmlns:p14="http://schemas.microsoft.com/office/powerpoint/2010/main" val="1399638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ACFA6E-7876-FA0E-EF6F-38FB6B04B816}"/>
              </a:ext>
            </a:extLst>
          </p:cNvPr>
          <p:cNvSpPr>
            <a:spLocks noGrp="1"/>
          </p:cNvSpPr>
          <p:nvPr>
            <p:ph type="title"/>
          </p:nvPr>
        </p:nvSpPr>
        <p:spPr>
          <a:xfrm>
            <a:off x="470263" y="0"/>
            <a:ext cx="11329851" cy="10294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360255-8398-A260-954E-E03EC7ADB714}"/>
              </a:ext>
            </a:extLst>
          </p:cNvPr>
          <p:cNvSpPr>
            <a:spLocks noGrp="1"/>
          </p:cNvSpPr>
          <p:nvPr>
            <p:ph type="body" idx="1"/>
          </p:nvPr>
        </p:nvSpPr>
        <p:spPr>
          <a:xfrm>
            <a:off x="838200" y="1667933"/>
            <a:ext cx="10515600" cy="450903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48E7F9-E8B8-0F87-8CE7-744259BFA8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F7BA37-65E6-4B7F-AA53-F32E37C81074}" type="datetimeFigureOut">
              <a:rPr lang="en-US" smtClean="0"/>
              <a:t>5/22/2025</a:t>
            </a:fld>
            <a:endParaRPr lang="en-US"/>
          </a:p>
        </p:txBody>
      </p:sp>
      <p:sp>
        <p:nvSpPr>
          <p:cNvPr id="5" name="Footer Placeholder 4">
            <a:extLst>
              <a:ext uri="{FF2B5EF4-FFF2-40B4-BE49-F238E27FC236}">
                <a16:creationId xmlns:a16="http://schemas.microsoft.com/office/drawing/2014/main" id="{42B9972D-8C42-AEAD-79AB-41964124EF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008F43C-C577-F040-B10A-2CF58C4F0C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3E2717-A9DB-4871-8308-4B2CA1DFF763}" type="slidenum">
              <a:rPr lang="en-US" smtClean="0"/>
              <a:t>‹#›</a:t>
            </a:fld>
            <a:endParaRPr lang="en-US"/>
          </a:p>
        </p:txBody>
      </p:sp>
    </p:spTree>
    <p:extLst>
      <p:ext uri="{BB962C8B-B14F-4D97-AF65-F5344CB8AC3E}">
        <p14:creationId xmlns:p14="http://schemas.microsoft.com/office/powerpoint/2010/main" val="33941685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6" r:id="rId14"/>
    <p:sldLayoutId id="2147483677" r:id="rId15"/>
    <p:sldLayoutId id="2147483678" r:id="rId16"/>
    <p:sldLayoutId id="2147483679" r:id="rId17"/>
    <p:sldLayoutId id="2147483723" r:id="rId18"/>
    <p:sldLayoutId id="2147483724" r:id="rId19"/>
  </p:sldLayoutIdLst>
  <p:txStyles>
    <p:titleStyle>
      <a:lvl1pPr algn="ctr" defTabSz="914400" rtl="0" eaLnBrk="1" latinLnBrk="0" hangingPunct="1">
        <a:lnSpc>
          <a:spcPct val="90000"/>
        </a:lnSpc>
        <a:spcBef>
          <a:spcPct val="0"/>
        </a:spcBef>
        <a:buNone/>
        <a:defRPr sz="2800" b="1" kern="1200">
          <a:solidFill>
            <a:srgbClr val="2F559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5884D0-6C0A-4957-A521-E7AECDD8A627}"/>
              </a:ext>
            </a:extLst>
          </p:cNvPr>
          <p:cNvSpPr>
            <a:spLocks noGrp="1"/>
          </p:cNvSpPr>
          <p:nvPr>
            <p:ph type="title"/>
          </p:nvPr>
        </p:nvSpPr>
        <p:spPr>
          <a:xfrm>
            <a:off x="407987" y="404812"/>
            <a:ext cx="11376025" cy="1007427"/>
          </a:xfrm>
          <a:prstGeom prst="rect">
            <a:avLst/>
          </a:prstGeom>
        </p:spPr>
        <p:txBody>
          <a:bodyPr vert="horz" lIns="0" tIns="0" rIns="0" bIns="0" rtlCol="0" anchor="t">
            <a:normAutofit/>
          </a:bodyPr>
          <a:lstStyle/>
          <a:p>
            <a:r>
              <a:rPr lang="en-US" dirty="0"/>
              <a:t>Click to enter title here</a:t>
            </a:r>
            <a:endParaRPr lang="en-GB" dirty="0"/>
          </a:p>
        </p:txBody>
      </p:sp>
      <p:sp>
        <p:nvSpPr>
          <p:cNvPr id="4" name="Date Placeholder 3">
            <a:extLst>
              <a:ext uri="{FF2B5EF4-FFF2-40B4-BE49-F238E27FC236}">
                <a16:creationId xmlns:a16="http://schemas.microsoft.com/office/drawing/2014/main" id="{FD78F6B2-FAF9-4D08-B8BD-F2646AEF396C}"/>
              </a:ext>
            </a:extLst>
          </p:cNvPr>
          <p:cNvSpPr>
            <a:spLocks noGrp="1"/>
          </p:cNvSpPr>
          <p:nvPr>
            <p:ph type="dt" sz="half" idx="2"/>
          </p:nvPr>
        </p:nvSpPr>
        <p:spPr>
          <a:xfrm>
            <a:off x="10137663" y="6456258"/>
            <a:ext cx="1279358" cy="309145"/>
          </a:xfrm>
          <a:prstGeom prst="rect">
            <a:avLst/>
          </a:prstGeom>
        </p:spPr>
        <p:txBody>
          <a:bodyPr vert="horz" lIns="91440" tIns="45720" rIns="91440" bIns="72000" rtlCol="0" anchor="b" anchorCtr="0">
            <a:noAutofit/>
          </a:bodyPr>
          <a:lstStyle>
            <a:lvl1pPr algn="r">
              <a:lnSpc>
                <a:spcPct val="100000"/>
              </a:lnSpc>
              <a:spcBef>
                <a:spcPts val="0"/>
              </a:spcBef>
              <a:spcAft>
                <a:spcPts val="0"/>
              </a:spcAft>
              <a:defRPr sz="1050">
                <a:solidFill>
                  <a:schemeClr val="tx1"/>
                </a:solidFill>
              </a:defRPr>
            </a:lvl1pPr>
          </a:lstStyle>
          <a:p>
            <a:endParaRPr lang="en-GB" dirty="0"/>
          </a:p>
        </p:txBody>
      </p:sp>
      <p:sp>
        <p:nvSpPr>
          <p:cNvPr id="6" name="Slide Number Placeholder 5">
            <a:extLst>
              <a:ext uri="{FF2B5EF4-FFF2-40B4-BE49-F238E27FC236}">
                <a16:creationId xmlns:a16="http://schemas.microsoft.com/office/drawing/2014/main" id="{6410E024-D0BA-4349-981A-F74D8D6124B4}"/>
              </a:ext>
            </a:extLst>
          </p:cNvPr>
          <p:cNvSpPr>
            <a:spLocks noGrp="1"/>
          </p:cNvSpPr>
          <p:nvPr>
            <p:ph type="sldNum" sz="quarter" idx="4"/>
          </p:nvPr>
        </p:nvSpPr>
        <p:spPr>
          <a:xfrm>
            <a:off x="0" y="6456258"/>
            <a:ext cx="407988" cy="309145"/>
          </a:xfrm>
          <a:prstGeom prst="rect">
            <a:avLst/>
          </a:prstGeom>
        </p:spPr>
        <p:txBody>
          <a:bodyPr vert="horz" lIns="0" tIns="0" rIns="0" bIns="72000" rtlCol="0" anchor="b" anchorCtr="0">
            <a:noAutofit/>
          </a:bodyPr>
          <a:lstStyle>
            <a:lvl1pPr algn="r">
              <a:lnSpc>
                <a:spcPct val="100000"/>
              </a:lnSpc>
              <a:spcBef>
                <a:spcPts val="0"/>
              </a:spcBef>
              <a:spcAft>
                <a:spcPts val="0"/>
              </a:spcAft>
              <a:defRPr sz="1050">
                <a:solidFill>
                  <a:schemeClr val="tx1"/>
                </a:solidFill>
              </a:defRPr>
            </a:lvl1pPr>
          </a:lstStyle>
          <a:p>
            <a:fld id="{F8E47D07-9D1E-4FE9-B31A-2F5863681021}" type="slidenum">
              <a:rPr lang="en-GB" smtClean="0"/>
              <a:pPr/>
              <a:t>‹#›</a:t>
            </a:fld>
            <a:endParaRPr lang="en-GB" dirty="0"/>
          </a:p>
        </p:txBody>
      </p:sp>
      <p:sp>
        <p:nvSpPr>
          <p:cNvPr id="20" name="Text Placeholder 30">
            <a:extLst>
              <a:ext uri="{FF2B5EF4-FFF2-40B4-BE49-F238E27FC236}">
                <a16:creationId xmlns:a16="http://schemas.microsoft.com/office/drawing/2014/main" id="{611C7859-08D9-4DAD-BB25-DD22F6761BE3}"/>
              </a:ext>
            </a:extLst>
          </p:cNvPr>
          <p:cNvSpPr txBox="1">
            <a:spLocks/>
          </p:cNvSpPr>
          <p:nvPr/>
        </p:nvSpPr>
        <p:spPr>
          <a:xfrm>
            <a:off x="11597151" y="6303999"/>
            <a:ext cx="294812" cy="355098"/>
          </a:xfrm>
          <a:prstGeom prst="rect">
            <a:avLst/>
          </a:prstGeom>
          <a:blipFill>
            <a:blip r:embed="rId20">
              <a:extLst>
                <a:ext uri="{96DAC541-7B7A-43D3-8B79-37D633B846F1}">
                  <asvg:svgBlip xmlns:asvg="http://schemas.microsoft.com/office/drawing/2016/SVG/main" r:embed="rId21"/>
                </a:ext>
              </a:extLst>
            </a:blip>
            <a:stretch>
              <a:fillRect/>
            </a:stretch>
          </a:blipFill>
        </p:spPr>
        <p:txBody>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2"/>
                </a:solidFill>
                <a:latin typeface="+mn-lt"/>
                <a:ea typeface="+mn-ea"/>
                <a:cs typeface="+mn-cs"/>
              </a:defRPr>
            </a:lvl1pPr>
            <a:lvl2pPr marL="2286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600" kern="1200">
                <a:solidFill>
                  <a:schemeClr val="tx2"/>
                </a:solidFill>
                <a:latin typeface="+mn-lt"/>
                <a:ea typeface="+mn-ea"/>
                <a:cs typeface="+mn-cs"/>
              </a:defRPr>
            </a:lvl2pPr>
            <a:lvl3pPr marL="4445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400" kern="1200">
                <a:solidFill>
                  <a:schemeClr val="tx2"/>
                </a:solidFill>
                <a:latin typeface="+mn-lt"/>
                <a:ea typeface="+mn-ea"/>
                <a:cs typeface="+mn-cs"/>
              </a:defRPr>
            </a:lvl3pPr>
            <a:lvl4pPr marL="625475"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4pPr>
            <a:lvl5pPr marL="80645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dirty="0"/>
              <a:t> </a:t>
            </a:r>
          </a:p>
        </p:txBody>
      </p:sp>
      <p:sp>
        <p:nvSpPr>
          <p:cNvPr id="8" name="Text Placeholder 7">
            <a:extLst>
              <a:ext uri="{FF2B5EF4-FFF2-40B4-BE49-F238E27FC236}">
                <a16:creationId xmlns:a16="http://schemas.microsoft.com/office/drawing/2014/main" id="{6E248C0A-0C4B-4F9E-B86F-C76D98029E86}"/>
              </a:ext>
            </a:extLst>
          </p:cNvPr>
          <p:cNvSpPr>
            <a:spLocks noGrp="1"/>
          </p:cNvSpPr>
          <p:nvPr>
            <p:ph type="body" idx="1"/>
          </p:nvPr>
        </p:nvSpPr>
        <p:spPr>
          <a:xfrm>
            <a:off x="407987" y="1557338"/>
            <a:ext cx="11376025" cy="4636800"/>
          </a:xfrm>
          <a:prstGeom prst="rect">
            <a:avLst/>
          </a:prstGeom>
        </p:spPr>
        <p:txBody>
          <a:bodyPr vert="horz" lIns="91440" tIns="45720" rIns="91440" bIns="45720" rtlCol="0">
            <a:noAutofit/>
          </a:bodyPr>
          <a:lstStyle/>
          <a:p>
            <a:pPr lvl="0"/>
            <a:r>
              <a:rPr lang="en-US" dirty="0"/>
              <a:t>Click to add text here. </a:t>
            </a:r>
            <a:br>
              <a:rPr lang="en-US" dirty="0"/>
            </a:br>
            <a:r>
              <a:rPr lang="en-US" dirty="0"/>
              <a:t>When pasting copy from other slides, be sure to use the Paste and Match Formatting shortcut (</a:t>
            </a:r>
            <a:r>
              <a:rPr lang="en-US" dirty="0" err="1"/>
              <a:t>Cmd</a:t>
            </a:r>
            <a:r>
              <a:rPr lang="en-US" dirty="0"/>
              <a:t> + Option + Shift + V).</a:t>
            </a:r>
            <a:br>
              <a:rPr lang="en-US" dirty="0"/>
            </a:br>
            <a:r>
              <a:rPr lang="en-US" dirty="0"/>
              <a:t>To increase bullet level, select your text and press Tab.</a:t>
            </a:r>
            <a:br>
              <a:rPr lang="en-US" dirty="0"/>
            </a:br>
            <a:r>
              <a:rPr lang="en-US" dirty="0"/>
              <a:t>To decrease bullet level, select your bullet text and press Shift + Tab.</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9"/>
    </p:custDataLst>
    <p:extLst>
      <p:ext uri="{BB962C8B-B14F-4D97-AF65-F5344CB8AC3E}">
        <p14:creationId xmlns:p14="http://schemas.microsoft.com/office/powerpoint/2010/main" val="253207873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Lst>
  <p:hf hdr="0" ftr="0"/>
  <p:txStyles>
    <p:titleStyle>
      <a:lvl1pPr algn="l" defTabSz="914400" rtl="0" eaLnBrk="1" latinLnBrk="0" hangingPunct="1">
        <a:lnSpc>
          <a:spcPct val="10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1pPr>
      <a:lvl2pPr marL="460800" marR="0" indent="-228600" algn="l" defTabSz="914400" rtl="0" eaLnBrk="1" fontAlgn="auto" latinLnBrk="0" hangingPunct="1">
        <a:lnSpc>
          <a:spcPct val="100000"/>
        </a:lnSpc>
        <a:spcBef>
          <a:spcPts val="0"/>
        </a:spcBef>
        <a:spcAft>
          <a:spcPts val="800"/>
        </a:spcAft>
        <a:buClrTx/>
        <a:buSzPct val="100000"/>
        <a:buFont typeface="Arial" panose="020B0604020202020204" pitchFamily="34" charset="0"/>
        <a:buChar char="•"/>
        <a:tabLst/>
        <a:defRPr lang="en-US" sz="2400" kern="1200" dirty="0">
          <a:solidFill>
            <a:schemeClr val="tx1"/>
          </a:solidFill>
          <a:latin typeface="+mn-lt"/>
          <a:ea typeface="+mn-ea"/>
          <a:cs typeface="+mn-cs"/>
        </a:defRPr>
      </a:lvl2pPr>
      <a:lvl3pPr marL="691200" indent="-228600" algn="l" defTabSz="914400" rtl="0" eaLnBrk="1" latinLnBrk="0" hangingPunct="1">
        <a:lnSpc>
          <a:spcPct val="100000"/>
        </a:lnSpc>
        <a:spcBef>
          <a:spcPts val="0"/>
        </a:spcBef>
        <a:spcAft>
          <a:spcPts val="800"/>
        </a:spcAft>
        <a:buClrTx/>
        <a:buSzPct val="100000"/>
        <a:buFont typeface="Arial" panose="020B0604020202020204" pitchFamily="34" charset="0"/>
        <a:buChar char="•"/>
        <a:defRPr sz="2000" kern="1200">
          <a:solidFill>
            <a:schemeClr val="tx1"/>
          </a:solidFill>
          <a:latin typeface="+mn-lt"/>
          <a:ea typeface="+mn-ea"/>
          <a:cs typeface="+mn-cs"/>
        </a:defRPr>
      </a:lvl3pPr>
      <a:lvl4pPr marL="921600" indent="-228600" algn="l" defTabSz="914400" rtl="0" eaLnBrk="1" latinLnBrk="0" hangingPunct="1">
        <a:lnSpc>
          <a:spcPct val="100000"/>
        </a:lnSpc>
        <a:spcBef>
          <a:spcPts val="0"/>
        </a:spcBef>
        <a:spcAft>
          <a:spcPts val="800"/>
        </a:spcAft>
        <a:buClrTx/>
        <a:buSzPct val="100000"/>
        <a:buFont typeface="Arial" panose="020B0604020202020204" pitchFamily="34" charset="0"/>
        <a:buChar char="•"/>
        <a:defRPr lang="en-US" sz="2000" kern="1200" dirty="0" smtClean="0">
          <a:solidFill>
            <a:schemeClr val="tx1"/>
          </a:solidFill>
          <a:latin typeface="+mn-lt"/>
          <a:ea typeface="+mn-ea"/>
          <a:cs typeface="+mn-cs"/>
        </a:defRPr>
      </a:lvl4pPr>
      <a:lvl5pPr marL="1152000" indent="-228600" algn="l" defTabSz="914400" rtl="0" eaLnBrk="1" latinLnBrk="0" hangingPunct="1">
        <a:lnSpc>
          <a:spcPct val="100000"/>
        </a:lnSpc>
        <a:spcBef>
          <a:spcPts val="0"/>
        </a:spcBef>
        <a:spcAft>
          <a:spcPts val="800"/>
        </a:spcAft>
        <a:buClrTx/>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p15:clr>
            <a:srgbClr val="C35EA4"/>
          </p15:clr>
        </p15:guide>
        <p15:guide id="2" pos="7423">
          <p15:clr>
            <a:srgbClr val="C35EA4"/>
          </p15:clr>
        </p15:guide>
        <p15:guide id="3" orient="horz" pos="3906">
          <p15:clr>
            <a:srgbClr val="C35EA4"/>
          </p15:clr>
        </p15:guide>
        <p15:guide id="4" orient="horz" pos="255">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ACFA6E-7876-FA0E-EF6F-38FB6B04B816}"/>
              </a:ext>
            </a:extLst>
          </p:cNvPr>
          <p:cNvSpPr>
            <a:spLocks noGrp="1"/>
          </p:cNvSpPr>
          <p:nvPr>
            <p:ph type="title"/>
          </p:nvPr>
        </p:nvSpPr>
        <p:spPr>
          <a:xfrm>
            <a:off x="470263" y="0"/>
            <a:ext cx="11329851" cy="10294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360255-8398-A260-954E-E03EC7ADB714}"/>
              </a:ext>
            </a:extLst>
          </p:cNvPr>
          <p:cNvSpPr>
            <a:spLocks noGrp="1"/>
          </p:cNvSpPr>
          <p:nvPr>
            <p:ph type="body" idx="1"/>
          </p:nvPr>
        </p:nvSpPr>
        <p:spPr>
          <a:xfrm>
            <a:off x="838200" y="1667933"/>
            <a:ext cx="10515600" cy="450903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48E7F9-E8B8-0F87-8CE7-744259BFA8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F7BA37-65E6-4B7F-AA53-F32E37C81074}" type="datetimeFigureOut">
              <a:rPr lang="en-US" smtClean="0"/>
              <a:t>5/22/2025</a:t>
            </a:fld>
            <a:endParaRPr lang="en-US"/>
          </a:p>
        </p:txBody>
      </p:sp>
      <p:sp>
        <p:nvSpPr>
          <p:cNvPr id="5" name="Footer Placeholder 4">
            <a:extLst>
              <a:ext uri="{FF2B5EF4-FFF2-40B4-BE49-F238E27FC236}">
                <a16:creationId xmlns:a16="http://schemas.microsoft.com/office/drawing/2014/main" id="{42B9972D-8C42-AEAD-79AB-41964124EF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008F43C-C577-F040-B10A-2CF58C4F0C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3E2717-A9DB-4871-8308-4B2CA1DFF763}" type="slidenum">
              <a:rPr lang="en-US" smtClean="0"/>
              <a:t>‹#›</a:t>
            </a:fld>
            <a:endParaRPr lang="en-US"/>
          </a:p>
        </p:txBody>
      </p:sp>
    </p:spTree>
    <p:extLst>
      <p:ext uri="{BB962C8B-B14F-4D97-AF65-F5344CB8AC3E}">
        <p14:creationId xmlns:p14="http://schemas.microsoft.com/office/powerpoint/2010/main" val="340863934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5" r:id="rId16"/>
    <p:sldLayoutId id="2147483716" r:id="rId17"/>
    <p:sldLayoutId id="2147483717" r:id="rId18"/>
    <p:sldLayoutId id="2147483718" r:id="rId19"/>
    <p:sldLayoutId id="2147483719" r:id="rId20"/>
    <p:sldLayoutId id="2147483720" r:id="rId21"/>
    <p:sldLayoutId id="2147483721" r:id="rId22"/>
    <p:sldLayoutId id="2147483722" r:id="rId23"/>
  </p:sldLayoutIdLst>
  <p:txStyles>
    <p:titleStyle>
      <a:lvl1pPr algn="ctr" defTabSz="914400" rtl="0" eaLnBrk="1" latinLnBrk="0" hangingPunct="1">
        <a:lnSpc>
          <a:spcPct val="90000"/>
        </a:lnSpc>
        <a:spcBef>
          <a:spcPct val="0"/>
        </a:spcBef>
        <a:buNone/>
        <a:defRPr sz="2800" b="1" kern="1200">
          <a:solidFill>
            <a:srgbClr val="2F559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slides/_rels/slide1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xml"/><Relationship Id="rId1" Type="http://schemas.openxmlformats.org/officeDocument/2006/relationships/slideLayout" Target="../slideLayouts/slideLayout27.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jpeg"/></Relationships>
</file>

<file path=ppt/slides/_rels/slide1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hyperlink" Target="https://doi.org/10.1093/eurheartj/ehac544.2407" TargetMode="Externa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hyperlink" Target="https://doi.org/10.1093/eurheartj/ehad192" TargetMode="External"/><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hyperlink" Target="https://doi.org/10.1093/eurheartj/ehad192" TargetMode="External"/><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www.escardio.org/guidelines" TargetMode="Externa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hyperlink" Target="http://www.escardio.org/guidelines" TargetMode="External"/><Relationship Id="rId1" Type="http://schemas.openxmlformats.org/officeDocument/2006/relationships/slideLayout" Target="../slideLayouts/slideLayout13.xml"/><Relationship Id="rId5" Type="http://schemas.openxmlformats.org/officeDocument/2006/relationships/image" Target="../media/image57.jpg"/><Relationship Id="rId4" Type="http://schemas.openxmlformats.org/officeDocument/2006/relationships/image" Target="../media/image56.jpg"/></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s://doi.org/10.2337/dc23-S001" TargetMode="External"/><Relationship Id="rId2" Type="http://schemas.openxmlformats.org/officeDocument/2006/relationships/notesSlide" Target="../notesSlides/notesSlide13.xml"/><Relationship Id="rId1" Type="http://schemas.openxmlformats.org/officeDocument/2006/relationships/slideLayout" Target="../slideLayouts/slideLayout29.xml"/><Relationship Id="rId4" Type="http://schemas.openxmlformats.org/officeDocument/2006/relationships/hyperlink" Target="https://www.nice.org.uk/guidance/ng258"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hyperlink" Target="https://doi.org/10.2337/dc24-SREV" TargetMode="Externa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18" Type="http://schemas.openxmlformats.org/officeDocument/2006/relationships/image" Target="../media/image78.png"/><Relationship Id="rId26" Type="http://schemas.openxmlformats.org/officeDocument/2006/relationships/image" Target="../media/image86.png"/><Relationship Id="rId3" Type="http://schemas.openxmlformats.org/officeDocument/2006/relationships/image" Target="../media/image63.png"/><Relationship Id="rId21" Type="http://schemas.openxmlformats.org/officeDocument/2006/relationships/image" Target="../media/image81.png"/><Relationship Id="rId7" Type="http://schemas.openxmlformats.org/officeDocument/2006/relationships/image" Target="../media/image67.png"/><Relationship Id="rId12" Type="http://schemas.openxmlformats.org/officeDocument/2006/relationships/image" Target="../media/image72.png"/><Relationship Id="rId17" Type="http://schemas.openxmlformats.org/officeDocument/2006/relationships/image" Target="../media/image77.png"/><Relationship Id="rId25" Type="http://schemas.openxmlformats.org/officeDocument/2006/relationships/image" Target="../media/image85.png"/><Relationship Id="rId2" Type="http://schemas.openxmlformats.org/officeDocument/2006/relationships/image" Target="../media/image62.png"/><Relationship Id="rId16" Type="http://schemas.openxmlformats.org/officeDocument/2006/relationships/image" Target="../media/image76.png"/><Relationship Id="rId20" Type="http://schemas.openxmlformats.org/officeDocument/2006/relationships/image" Target="../media/image80.png"/><Relationship Id="rId29" Type="http://schemas.openxmlformats.org/officeDocument/2006/relationships/image" Target="../media/image89.png"/><Relationship Id="rId1" Type="http://schemas.openxmlformats.org/officeDocument/2006/relationships/slideLayout" Target="../slideLayouts/slideLayout17.xml"/><Relationship Id="rId6" Type="http://schemas.openxmlformats.org/officeDocument/2006/relationships/image" Target="../media/image66.png"/><Relationship Id="rId11" Type="http://schemas.openxmlformats.org/officeDocument/2006/relationships/image" Target="../media/image71.png"/><Relationship Id="rId24" Type="http://schemas.openxmlformats.org/officeDocument/2006/relationships/image" Target="../media/image84.png"/><Relationship Id="rId5" Type="http://schemas.openxmlformats.org/officeDocument/2006/relationships/image" Target="../media/image65.png"/><Relationship Id="rId15" Type="http://schemas.openxmlformats.org/officeDocument/2006/relationships/image" Target="../media/image75.png"/><Relationship Id="rId23" Type="http://schemas.openxmlformats.org/officeDocument/2006/relationships/image" Target="../media/image83.png"/><Relationship Id="rId28" Type="http://schemas.openxmlformats.org/officeDocument/2006/relationships/image" Target="../media/image88.png"/><Relationship Id="rId10" Type="http://schemas.openxmlformats.org/officeDocument/2006/relationships/image" Target="../media/image70.png"/><Relationship Id="rId19" Type="http://schemas.openxmlformats.org/officeDocument/2006/relationships/image" Target="../media/image79.png"/><Relationship Id="rId4" Type="http://schemas.openxmlformats.org/officeDocument/2006/relationships/image" Target="../media/image64.png"/><Relationship Id="rId9" Type="http://schemas.openxmlformats.org/officeDocument/2006/relationships/image" Target="../media/image69.png"/><Relationship Id="rId14" Type="http://schemas.openxmlformats.org/officeDocument/2006/relationships/image" Target="../media/image74.png"/><Relationship Id="rId22" Type="http://schemas.openxmlformats.org/officeDocument/2006/relationships/image" Target="../media/image82.png"/><Relationship Id="rId27" Type="http://schemas.openxmlformats.org/officeDocument/2006/relationships/image" Target="../media/image8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17.xml"/><Relationship Id="rId5" Type="http://schemas.openxmlformats.org/officeDocument/2006/relationships/hyperlink" Target="https://www.gso.gov.vn/wp-content/uploads/2021/07/Nien-giam-Tom-Tat-2020Ban-quyen.pdf" TargetMode="External"/><Relationship Id="rId4" Type="http://schemas.openxmlformats.org/officeDocument/2006/relationships/chart" Target="../charts/chart4.xml"/></Relationships>
</file>

<file path=ppt/slides/_rels/slide3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8.xml"/><Relationship Id="rId1" Type="http://schemas.openxmlformats.org/officeDocument/2006/relationships/slideLayout" Target="../slideLayouts/slideLayout42.xml"/><Relationship Id="rId4" Type="http://schemas.openxmlformats.org/officeDocument/2006/relationships/image" Target="../media/image91.png"/></Relationships>
</file>

<file path=ppt/slides/_rels/slide3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6" Type="http://schemas.openxmlformats.org/officeDocument/2006/relationships/image" Target="../media/image28.png"/><Relationship Id="rId1" Type="http://schemas.openxmlformats.org/officeDocument/2006/relationships/slideLayout" Target="../slideLayouts/slideLayout1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17.xml"/><Relationship Id="rId5" Type="http://schemas.openxmlformats.org/officeDocument/2006/relationships/image" Target="../media/image32.sv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95CCF1-16E2-EC10-2C8B-10B13F5F33C0}"/>
              </a:ext>
            </a:extLst>
          </p:cNvPr>
          <p:cNvSpPr>
            <a:spLocks noGrp="1"/>
          </p:cNvSpPr>
          <p:nvPr>
            <p:ph type="title"/>
          </p:nvPr>
        </p:nvSpPr>
        <p:spPr>
          <a:xfrm>
            <a:off x="-60960" y="2332687"/>
            <a:ext cx="12192000" cy="1096313"/>
          </a:xfrm>
          <a:solidFill>
            <a:schemeClr val="tx2">
              <a:lumMod val="20000"/>
              <a:lumOff val="80000"/>
            </a:schemeClr>
          </a:solidFill>
        </p:spPr>
        <p:txBody>
          <a:bodyPr>
            <a:normAutofit/>
          </a:bodyPr>
          <a:lstStyle/>
          <a:p>
            <a:r>
              <a:rPr lang="da-DK" sz="3600" dirty="0">
                <a:solidFill>
                  <a:srgbClr val="FF0000"/>
                </a:solidFill>
                <a:effectLst/>
                <a:latin typeface="Times New Roman" panose="02020603050405020304" pitchFamily="18" charset="0"/>
                <a:ea typeface="Calibri" panose="020F0502020204030204" pitchFamily="34" charset="0"/>
              </a:rPr>
              <a:t>Tối ưu kiểm soát đường huyết và bảo vệ tim mạch - thận cho bệnh nhân đái tháo đường tuýp 2</a:t>
            </a:r>
            <a:endParaRPr lang="en-US" dirty="0">
              <a:solidFill>
                <a:srgbClr val="FF0000"/>
              </a:solidFill>
            </a:endParaRPr>
          </a:p>
        </p:txBody>
      </p:sp>
      <p:sp>
        <p:nvSpPr>
          <p:cNvPr id="4" name="Text Placeholder 3">
            <a:extLst>
              <a:ext uri="{FF2B5EF4-FFF2-40B4-BE49-F238E27FC236}">
                <a16:creationId xmlns:a16="http://schemas.microsoft.com/office/drawing/2014/main" id="{7738429A-A296-D986-66D9-29B35B358AAF}"/>
              </a:ext>
            </a:extLst>
          </p:cNvPr>
          <p:cNvSpPr>
            <a:spLocks noGrp="1"/>
          </p:cNvSpPr>
          <p:nvPr>
            <p:ph type="body" idx="1"/>
          </p:nvPr>
        </p:nvSpPr>
        <p:spPr>
          <a:xfrm>
            <a:off x="3797569" y="4771462"/>
            <a:ext cx="7711258" cy="1096313"/>
          </a:xfrm>
        </p:spPr>
        <p:txBody>
          <a:bodyPr>
            <a:noAutofit/>
          </a:bodyPr>
          <a:lstStyle/>
          <a:p>
            <a:pPr algn="ctr"/>
            <a:r>
              <a:rPr lang="en-US" b="1" dirty="0">
                <a:solidFill>
                  <a:srgbClr val="002060"/>
                </a:solidFill>
              </a:rPr>
              <a:t>BCV : CKII.BS. </a:t>
            </a:r>
            <a:r>
              <a:rPr lang="en-US" b="1" dirty="0" err="1">
                <a:solidFill>
                  <a:srgbClr val="002060"/>
                </a:solidFill>
              </a:rPr>
              <a:t>Đỗ</a:t>
            </a:r>
            <a:r>
              <a:rPr lang="en-US" b="1" dirty="0">
                <a:solidFill>
                  <a:srgbClr val="002060"/>
                </a:solidFill>
              </a:rPr>
              <a:t> Xuân </a:t>
            </a:r>
            <a:r>
              <a:rPr lang="en-US" b="1" dirty="0" err="1">
                <a:solidFill>
                  <a:srgbClr val="002060"/>
                </a:solidFill>
              </a:rPr>
              <a:t>Lộc</a:t>
            </a:r>
            <a:r>
              <a:rPr lang="en-US" b="1" dirty="0">
                <a:solidFill>
                  <a:srgbClr val="002060"/>
                </a:solidFill>
              </a:rPr>
              <a:t> </a:t>
            </a:r>
          </a:p>
          <a:p>
            <a:pPr algn="ctr"/>
            <a:r>
              <a:rPr lang="en-US" i="1" dirty="0" err="1">
                <a:solidFill>
                  <a:srgbClr val="002060"/>
                </a:solidFill>
              </a:rPr>
              <a:t>Giám</a:t>
            </a:r>
            <a:r>
              <a:rPr lang="en-US" i="1" dirty="0">
                <a:solidFill>
                  <a:srgbClr val="002060"/>
                </a:solidFill>
              </a:rPr>
              <a:t> Đốc </a:t>
            </a:r>
            <a:r>
              <a:rPr lang="en-US" i="1" dirty="0" err="1">
                <a:solidFill>
                  <a:srgbClr val="002060"/>
                </a:solidFill>
              </a:rPr>
              <a:t>Bệnh</a:t>
            </a:r>
            <a:r>
              <a:rPr lang="en-US" i="1" dirty="0">
                <a:solidFill>
                  <a:srgbClr val="002060"/>
                </a:solidFill>
              </a:rPr>
              <a:t> Viện </a:t>
            </a:r>
            <a:r>
              <a:rPr lang="en-US" i="1" dirty="0" err="1">
                <a:solidFill>
                  <a:srgbClr val="002060"/>
                </a:solidFill>
              </a:rPr>
              <a:t>Đa</a:t>
            </a:r>
            <a:r>
              <a:rPr lang="en-US" i="1" dirty="0">
                <a:solidFill>
                  <a:srgbClr val="002060"/>
                </a:solidFill>
              </a:rPr>
              <a:t> Khoa </a:t>
            </a:r>
            <a:r>
              <a:rPr lang="en-US" i="1" dirty="0" err="1">
                <a:solidFill>
                  <a:srgbClr val="002060"/>
                </a:solidFill>
              </a:rPr>
              <a:t>Buôn</a:t>
            </a:r>
            <a:r>
              <a:rPr lang="en-US" i="1" dirty="0">
                <a:solidFill>
                  <a:srgbClr val="002060"/>
                </a:solidFill>
              </a:rPr>
              <a:t> </a:t>
            </a:r>
            <a:r>
              <a:rPr lang="en-US" i="1" dirty="0" err="1">
                <a:solidFill>
                  <a:srgbClr val="002060"/>
                </a:solidFill>
              </a:rPr>
              <a:t>Hồ</a:t>
            </a:r>
            <a:r>
              <a:rPr lang="en-US" i="1" dirty="0">
                <a:solidFill>
                  <a:srgbClr val="002060"/>
                </a:solidFill>
              </a:rPr>
              <a:t> </a:t>
            </a:r>
          </a:p>
        </p:txBody>
      </p:sp>
    </p:spTree>
    <p:extLst>
      <p:ext uri="{BB962C8B-B14F-4D97-AF65-F5344CB8AC3E}">
        <p14:creationId xmlns:p14="http://schemas.microsoft.com/office/powerpoint/2010/main" val="311856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65495F1-F75B-4948-AD4A-7A0ACA16C2EB}"/>
              </a:ext>
            </a:extLst>
          </p:cNvPr>
          <p:cNvGrpSpPr/>
          <p:nvPr/>
        </p:nvGrpSpPr>
        <p:grpSpPr>
          <a:xfrm>
            <a:off x="718939" y="1570478"/>
            <a:ext cx="11122470" cy="3223504"/>
            <a:chOff x="476448" y="1845077"/>
            <a:chExt cx="11122470" cy="3223504"/>
          </a:xfrm>
        </p:grpSpPr>
        <p:sp>
          <p:nvSpPr>
            <p:cNvPr id="17" name="Oval 16">
              <a:extLst>
                <a:ext uri="{FF2B5EF4-FFF2-40B4-BE49-F238E27FC236}">
                  <a16:creationId xmlns:a16="http://schemas.microsoft.com/office/drawing/2014/main" id="{97CBF60B-E4A7-432A-AEB5-AA8ABF0CFE1A}"/>
                </a:ext>
              </a:extLst>
            </p:cNvPr>
            <p:cNvSpPr/>
            <p:nvPr/>
          </p:nvSpPr>
          <p:spPr>
            <a:xfrm>
              <a:off x="9373001" y="1845077"/>
              <a:ext cx="1442551" cy="1401336"/>
            </a:xfrm>
            <a:prstGeom prst="ellipse">
              <a:avLst/>
            </a:prstGeom>
            <a:solidFill>
              <a:schemeClr val="accent6"/>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prstClr val="white"/>
                </a:solidFill>
                <a:effectLst/>
                <a:highlight>
                  <a:srgbClr val="FFFF00"/>
                </a:highlight>
                <a:uLnTx/>
                <a:uFillTx/>
                <a:latin typeface="Calibri" panose="020F0502020204030204"/>
                <a:ea typeface="+mn-ea"/>
                <a:cs typeface="+mn-cs"/>
              </a:endParaRPr>
            </a:p>
          </p:txBody>
        </p:sp>
        <p:sp>
          <p:nvSpPr>
            <p:cNvPr id="6" name="Freeform 35">
              <a:extLst>
                <a:ext uri="{FF2B5EF4-FFF2-40B4-BE49-F238E27FC236}">
                  <a16:creationId xmlns:a16="http://schemas.microsoft.com/office/drawing/2014/main" id="{5C09F27B-CFFD-4D71-91BB-26672D8A994A}"/>
                </a:ext>
              </a:extLst>
            </p:cNvPr>
            <p:cNvSpPr/>
            <p:nvPr/>
          </p:nvSpPr>
          <p:spPr bwMode="auto">
            <a:xfrm rot="2700000">
              <a:off x="6623220" y="2086681"/>
              <a:ext cx="2592000" cy="2592000"/>
            </a:xfrm>
            <a:custGeom>
              <a:avLst/>
              <a:gdLst>
                <a:gd name="connsiteX0" fmla="*/ 2074473 w 3925726"/>
                <a:gd name="connsiteY0" fmla="*/ 1844978 h 3920911"/>
                <a:gd name="connsiteX1" fmla="*/ 2074473 w 3925726"/>
                <a:gd name="connsiteY1" fmla="*/ 1846438 h 3920911"/>
                <a:gd name="connsiteX2" fmla="*/ 2075933 w 3925726"/>
                <a:gd name="connsiteY2" fmla="*/ 1846438 h 3920911"/>
                <a:gd name="connsiteX3" fmla="*/ 0 w 3925726"/>
                <a:gd name="connsiteY3" fmla="*/ 1184729 h 3920911"/>
                <a:gd name="connsiteX4" fmla="*/ 1906630 w 3925726"/>
                <a:gd name="connsiteY4" fmla="*/ 1184729 h 3920911"/>
                <a:gd name="connsiteX5" fmla="*/ 2674175 w 3925726"/>
                <a:gd name="connsiteY5" fmla="*/ 417184 h 3920911"/>
                <a:gd name="connsiteX6" fmla="*/ 2256991 w 3925726"/>
                <a:gd name="connsiteY6" fmla="*/ 0 h 3920911"/>
                <a:gd name="connsiteX7" fmla="*/ 3925726 w 3925726"/>
                <a:gd name="connsiteY7" fmla="*/ 1 h 3920911"/>
                <a:gd name="connsiteX8" fmla="*/ 3925726 w 3925726"/>
                <a:gd name="connsiteY8" fmla="*/ 1668735 h 3920911"/>
                <a:gd name="connsiteX9" fmla="*/ 3508542 w 3925726"/>
                <a:gd name="connsiteY9" fmla="*/ 1251551 h 3920911"/>
                <a:gd name="connsiteX10" fmla="*/ 2736180 w 3925726"/>
                <a:gd name="connsiteY10" fmla="*/ 2023913 h 3920911"/>
                <a:gd name="connsiteX11" fmla="*/ 2736180 w 3925726"/>
                <a:gd name="connsiteY11" fmla="*/ 3920911 h 3920911"/>
                <a:gd name="connsiteX12" fmla="*/ 1517976 w 3925726"/>
                <a:gd name="connsiteY12" fmla="*/ 3920911 h 3920911"/>
                <a:gd name="connsiteX13" fmla="*/ 1517976 w 3925726"/>
                <a:gd name="connsiteY13" fmla="*/ 2402933 h 3920911"/>
                <a:gd name="connsiteX14" fmla="*/ 0 w 3925726"/>
                <a:gd name="connsiteY14" fmla="*/ 2402933 h 3920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25726" h="3920911">
                  <a:moveTo>
                    <a:pt x="2074473" y="1844978"/>
                  </a:moveTo>
                  <a:lnTo>
                    <a:pt x="2074473" y="1846438"/>
                  </a:lnTo>
                  <a:lnTo>
                    <a:pt x="2075933" y="1846438"/>
                  </a:lnTo>
                  <a:close/>
                  <a:moveTo>
                    <a:pt x="0" y="1184729"/>
                  </a:moveTo>
                  <a:lnTo>
                    <a:pt x="1906630" y="1184729"/>
                  </a:lnTo>
                  <a:lnTo>
                    <a:pt x="2674175" y="417184"/>
                  </a:lnTo>
                  <a:lnTo>
                    <a:pt x="2256991" y="0"/>
                  </a:lnTo>
                  <a:lnTo>
                    <a:pt x="3925726" y="1"/>
                  </a:lnTo>
                  <a:lnTo>
                    <a:pt x="3925726" y="1668735"/>
                  </a:lnTo>
                  <a:lnTo>
                    <a:pt x="3508542" y="1251551"/>
                  </a:lnTo>
                  <a:lnTo>
                    <a:pt x="2736180" y="2023913"/>
                  </a:lnTo>
                  <a:lnTo>
                    <a:pt x="2736180" y="3920911"/>
                  </a:lnTo>
                  <a:lnTo>
                    <a:pt x="1517976" y="3920911"/>
                  </a:lnTo>
                  <a:lnTo>
                    <a:pt x="1517976" y="2402933"/>
                  </a:lnTo>
                  <a:lnTo>
                    <a:pt x="0" y="2402933"/>
                  </a:lnTo>
                  <a:close/>
                </a:path>
              </a:pathLst>
            </a:custGeom>
            <a:solidFill>
              <a:schemeClr val="bg1">
                <a:lumMod val="65000"/>
              </a:schemeClr>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820BABEF-5BF8-457F-B8C6-357432E61838}"/>
                </a:ext>
              </a:extLst>
            </p:cNvPr>
            <p:cNvSpPr/>
            <p:nvPr/>
          </p:nvSpPr>
          <p:spPr bwMode="auto">
            <a:xfrm>
              <a:off x="3812824" y="3990270"/>
              <a:ext cx="3564000" cy="684000"/>
            </a:xfrm>
            <a:prstGeom prst="rect">
              <a:avLst/>
            </a:prstGeom>
            <a:solidFill>
              <a:schemeClr val="bg1">
                <a:lumMod val="65000"/>
              </a:schemeClr>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a:ea typeface="+mn-ea"/>
                  <a:cs typeface="+mn-cs"/>
                </a:rPr>
                <a:t>LỌC</a:t>
              </a:r>
            </a:p>
          </p:txBody>
        </p:sp>
        <p:sp>
          <p:nvSpPr>
            <p:cNvPr id="8" name="Rectangle 7">
              <a:extLst>
                <a:ext uri="{FF2B5EF4-FFF2-40B4-BE49-F238E27FC236}">
                  <a16:creationId xmlns:a16="http://schemas.microsoft.com/office/drawing/2014/main" id="{503D4A6A-221E-4761-B113-FC0579E325F1}"/>
                </a:ext>
              </a:extLst>
            </p:cNvPr>
            <p:cNvSpPr/>
            <p:nvPr/>
          </p:nvSpPr>
          <p:spPr bwMode="auto">
            <a:xfrm>
              <a:off x="3812824" y="2113362"/>
              <a:ext cx="3564000" cy="684000"/>
            </a:xfrm>
            <a:prstGeom prst="rect">
              <a:avLst/>
            </a:prstGeom>
            <a:solidFill>
              <a:schemeClr val="bg1">
                <a:lumMod val="65000"/>
              </a:schemeClr>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a:ea typeface="Verdana" panose="020B0604030504040204" pitchFamily="34" charset="0"/>
                  <a:cs typeface="+mn-cs"/>
                </a:rPr>
                <a:t>BƠM</a:t>
              </a:r>
            </a:p>
          </p:txBody>
        </p:sp>
        <p:sp>
          <p:nvSpPr>
            <p:cNvPr id="9" name="Rectangle 8">
              <a:extLst>
                <a:ext uri="{FF2B5EF4-FFF2-40B4-BE49-F238E27FC236}">
                  <a16:creationId xmlns:a16="http://schemas.microsoft.com/office/drawing/2014/main" id="{AEDF3288-2F90-460E-8333-D4D5DF51C517}"/>
                </a:ext>
              </a:extLst>
            </p:cNvPr>
            <p:cNvSpPr/>
            <p:nvPr/>
          </p:nvSpPr>
          <p:spPr bwMode="auto">
            <a:xfrm>
              <a:off x="3812824" y="3035383"/>
              <a:ext cx="3564000" cy="684000"/>
            </a:xfrm>
            <a:prstGeom prst="rect">
              <a:avLst/>
            </a:prstGeom>
            <a:solidFill>
              <a:schemeClr val="bg1">
                <a:lumMod val="65000"/>
              </a:schemeClr>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a:ea typeface="+mn-ea"/>
                  <a:cs typeface="+mn-cs"/>
                </a:rPr>
                <a:t>MẠCH </a:t>
              </a:r>
              <a:endParaRPr kumimoji="0" lang="en-US" sz="1350" b="1" i="0" u="none" strike="noStrike" kern="1200" cap="none" spc="0" normalizeH="0" baseline="0" noProof="0">
                <a:ln>
                  <a:noFill/>
                </a:ln>
                <a:solidFill>
                  <a:prstClr val="white"/>
                </a:solidFill>
                <a:effectLst/>
                <a:uLnTx/>
                <a:uFillTx/>
                <a:latin typeface="Calibri" panose="020F0502020204030204"/>
                <a:ea typeface="Verdana" panose="020B0604030504040204" pitchFamily="34" charset="0"/>
                <a:cs typeface="+mn-cs"/>
              </a:endParaRPr>
            </a:p>
          </p:txBody>
        </p:sp>
        <p:sp>
          <p:nvSpPr>
            <p:cNvPr id="18" name="Oval 17">
              <a:extLst>
                <a:ext uri="{FF2B5EF4-FFF2-40B4-BE49-F238E27FC236}">
                  <a16:creationId xmlns:a16="http://schemas.microsoft.com/office/drawing/2014/main" id="{B8BD3270-3156-424E-ADB6-0CA76FB20A61}"/>
                </a:ext>
              </a:extLst>
            </p:cNvPr>
            <p:cNvSpPr/>
            <p:nvPr/>
          </p:nvSpPr>
          <p:spPr>
            <a:xfrm>
              <a:off x="10156367" y="2768232"/>
              <a:ext cx="1442551" cy="1401336"/>
            </a:xfrm>
            <a:prstGeom prst="ellipse">
              <a:avLst/>
            </a:prstGeom>
            <a:solidFill>
              <a:schemeClr val="accent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solidFill>
                    <a:prstClr val="white"/>
                  </a:solidFill>
                  <a:effectLst/>
                  <a:uLnTx/>
                  <a:uFillTx/>
                  <a:latin typeface="Calibri" panose="020F0502020204030204"/>
                  <a:ea typeface="+mn-ea"/>
                  <a:cs typeface="+mn-cs"/>
                </a:rPr>
                <a:t>BTMXV</a:t>
              </a:r>
            </a:p>
          </p:txBody>
        </p:sp>
        <p:sp>
          <p:nvSpPr>
            <p:cNvPr id="19" name="Oval 18">
              <a:extLst>
                <a:ext uri="{FF2B5EF4-FFF2-40B4-BE49-F238E27FC236}">
                  <a16:creationId xmlns:a16="http://schemas.microsoft.com/office/drawing/2014/main" id="{DEB29A26-AB8B-41D6-B897-56FBBC64A2A6}"/>
                </a:ext>
              </a:extLst>
            </p:cNvPr>
            <p:cNvSpPr/>
            <p:nvPr/>
          </p:nvSpPr>
          <p:spPr>
            <a:xfrm>
              <a:off x="9373001" y="3667245"/>
              <a:ext cx="1442551" cy="1401336"/>
            </a:xfrm>
            <a:prstGeom prst="ellipse">
              <a:avLst/>
            </a:prstGeom>
            <a:solidFill>
              <a:schemeClr val="accent2"/>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DC73251-398C-4A86-B6E7-488703E594B3}"/>
                </a:ext>
              </a:extLst>
            </p:cNvPr>
            <p:cNvSpPr/>
            <p:nvPr/>
          </p:nvSpPr>
          <p:spPr>
            <a:xfrm>
              <a:off x="7118987" y="3182974"/>
              <a:ext cx="527110" cy="48427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510763D-9970-4533-B60E-53555DDCA113}"/>
                </a:ext>
              </a:extLst>
            </p:cNvPr>
            <p:cNvSpPr/>
            <p:nvPr/>
          </p:nvSpPr>
          <p:spPr>
            <a:xfrm>
              <a:off x="9523219" y="4105750"/>
              <a:ext cx="1266296" cy="300082"/>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solidFill>
                    <a:prstClr val="white"/>
                  </a:solidFill>
                  <a:effectLst/>
                  <a:uLnTx/>
                  <a:uFillTx/>
                  <a:latin typeface="Calibri" panose="020F0502020204030204"/>
                  <a:ea typeface="+mn-ea"/>
                  <a:cs typeface="+mn-cs"/>
                </a:rPr>
                <a:t>BỆNH THẬN </a:t>
              </a:r>
            </a:p>
          </p:txBody>
        </p:sp>
        <p:sp>
          <p:nvSpPr>
            <p:cNvPr id="23" name="Oval 22">
              <a:extLst>
                <a:ext uri="{FF2B5EF4-FFF2-40B4-BE49-F238E27FC236}">
                  <a16:creationId xmlns:a16="http://schemas.microsoft.com/office/drawing/2014/main" id="{E8D1D3A0-58D9-4C84-8EE2-252DCB80C837}"/>
                </a:ext>
              </a:extLst>
            </p:cNvPr>
            <p:cNvSpPr/>
            <p:nvPr/>
          </p:nvSpPr>
          <p:spPr>
            <a:xfrm>
              <a:off x="3363199" y="3895758"/>
              <a:ext cx="928228" cy="928228"/>
            </a:xfrm>
            <a:prstGeom prst="ellipse">
              <a:avLst/>
            </a:prstGeom>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60B1731E-3977-4EB9-BBCA-0470A67F4245}"/>
                </a:ext>
              </a:extLst>
            </p:cNvPr>
            <p:cNvSpPr/>
            <p:nvPr/>
          </p:nvSpPr>
          <p:spPr>
            <a:xfrm>
              <a:off x="3363199" y="2956619"/>
              <a:ext cx="928228" cy="928228"/>
            </a:xfrm>
            <a:prstGeom prst="ellipse">
              <a:avLst/>
            </a:prstGeom>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5">
              <a:extLst>
                <a:ext uri="{FF2B5EF4-FFF2-40B4-BE49-F238E27FC236}">
                  <a16:creationId xmlns:a16="http://schemas.microsoft.com/office/drawing/2014/main" id="{C91DD6B0-E541-4F96-B7FC-25EAD68EC90C}"/>
                </a:ext>
              </a:extLst>
            </p:cNvPr>
            <p:cNvSpPr>
              <a:spLocks/>
            </p:cNvSpPr>
            <p:nvPr/>
          </p:nvSpPr>
          <p:spPr bwMode="auto">
            <a:xfrm>
              <a:off x="3542859" y="3138324"/>
              <a:ext cx="560768" cy="564818"/>
            </a:xfrm>
            <a:custGeom>
              <a:avLst/>
              <a:gdLst>
                <a:gd name="T0" fmla="*/ 1831 w 2046"/>
                <a:gd name="T1" fmla="*/ 1160 h 2070"/>
                <a:gd name="T2" fmla="*/ 1576 w 2046"/>
                <a:gd name="T3" fmla="*/ 987 h 2070"/>
                <a:gd name="T4" fmla="*/ 1840 w 2046"/>
                <a:gd name="T5" fmla="*/ 1276 h 2070"/>
                <a:gd name="T6" fmla="*/ 1684 w 2046"/>
                <a:gd name="T7" fmla="*/ 1501 h 2070"/>
                <a:gd name="T8" fmla="*/ 1534 w 2046"/>
                <a:gd name="T9" fmla="*/ 1690 h 2070"/>
                <a:gd name="T10" fmla="*/ 1344 w 2046"/>
                <a:gd name="T11" fmla="*/ 1446 h 2070"/>
                <a:gd name="T12" fmla="*/ 1401 w 2046"/>
                <a:gd name="T13" fmla="*/ 1261 h 2070"/>
                <a:gd name="T14" fmla="*/ 1259 w 2046"/>
                <a:gd name="T15" fmla="*/ 1950 h 2070"/>
                <a:gd name="T16" fmla="*/ 1039 w 2046"/>
                <a:gd name="T17" fmla="*/ 2028 h 2070"/>
                <a:gd name="T18" fmla="*/ 1196 w 2046"/>
                <a:gd name="T19" fmla="*/ 991 h 2070"/>
                <a:gd name="T20" fmla="*/ 1469 w 2046"/>
                <a:gd name="T21" fmla="*/ 1279 h 2070"/>
                <a:gd name="T22" fmla="*/ 1484 w 2046"/>
                <a:gd name="T23" fmla="*/ 1382 h 2070"/>
                <a:gd name="T24" fmla="*/ 1633 w 2046"/>
                <a:gd name="T25" fmla="*/ 1650 h 2070"/>
                <a:gd name="T26" fmla="*/ 1649 w 2046"/>
                <a:gd name="T27" fmla="*/ 1341 h 2070"/>
                <a:gd name="T28" fmla="*/ 1818 w 2046"/>
                <a:gd name="T29" fmla="*/ 1336 h 2070"/>
                <a:gd name="T30" fmla="*/ 1503 w 2046"/>
                <a:gd name="T31" fmla="*/ 972 h 2070"/>
                <a:gd name="T32" fmla="*/ 1749 w 2046"/>
                <a:gd name="T33" fmla="*/ 966 h 2070"/>
                <a:gd name="T34" fmla="*/ 1956 w 2046"/>
                <a:gd name="T35" fmla="*/ 723 h 2070"/>
                <a:gd name="T36" fmla="*/ 1666 w 2046"/>
                <a:gd name="T37" fmla="*/ 659 h 2070"/>
                <a:gd name="T38" fmla="*/ 1612 w 2046"/>
                <a:gd name="T39" fmla="*/ 671 h 2070"/>
                <a:gd name="T40" fmla="*/ 1357 w 2046"/>
                <a:gd name="T41" fmla="*/ 845 h 2070"/>
                <a:gd name="T42" fmla="*/ 1197 w 2046"/>
                <a:gd name="T43" fmla="*/ 440 h 2070"/>
                <a:gd name="T44" fmla="*/ 1185 w 2046"/>
                <a:gd name="T45" fmla="*/ 217 h 2070"/>
                <a:gd name="T46" fmla="*/ 929 w 2046"/>
                <a:gd name="T47" fmla="*/ 421 h 2070"/>
                <a:gd name="T48" fmla="*/ 849 w 2046"/>
                <a:gd name="T49" fmla="*/ 438 h 2070"/>
                <a:gd name="T50" fmla="*/ 552 w 2046"/>
                <a:gd name="T51" fmla="*/ 1194 h 2070"/>
                <a:gd name="T52" fmla="*/ 479 w 2046"/>
                <a:gd name="T53" fmla="*/ 816 h 2070"/>
                <a:gd name="T54" fmla="*/ 271 w 2046"/>
                <a:gd name="T55" fmla="*/ 1040 h 2070"/>
                <a:gd name="T56" fmla="*/ 196 w 2046"/>
                <a:gd name="T57" fmla="*/ 1075 h 2070"/>
                <a:gd name="T58" fmla="*/ 237 w 2046"/>
                <a:gd name="T59" fmla="*/ 1413 h 2070"/>
                <a:gd name="T60" fmla="*/ 547 w 2046"/>
                <a:gd name="T61" fmla="*/ 1293 h 2070"/>
                <a:gd name="T62" fmla="*/ 236 w 2046"/>
                <a:gd name="T63" fmla="*/ 1647 h 2070"/>
                <a:gd name="T64" fmla="*/ 445 w 2046"/>
                <a:gd name="T65" fmla="*/ 1704 h 2070"/>
                <a:gd name="T66" fmla="*/ 494 w 2046"/>
                <a:gd name="T67" fmla="*/ 1741 h 2070"/>
                <a:gd name="T68" fmla="*/ 654 w 2046"/>
                <a:gd name="T69" fmla="*/ 1720 h 2070"/>
                <a:gd name="T70" fmla="*/ 736 w 2046"/>
                <a:gd name="T71" fmla="*/ 1255 h 2070"/>
                <a:gd name="T72" fmla="*/ 848 w 2046"/>
                <a:gd name="T73" fmla="*/ 1939 h 2070"/>
                <a:gd name="T74" fmla="*/ 919 w 2046"/>
                <a:gd name="T75" fmla="*/ 1726 h 2070"/>
                <a:gd name="T76" fmla="*/ 976 w 2046"/>
                <a:gd name="T77" fmla="*/ 2013 h 2070"/>
                <a:gd name="T78" fmla="*/ 786 w 2046"/>
                <a:gd name="T79" fmla="*/ 1325 h 2070"/>
                <a:gd name="T80" fmla="*/ 670 w 2046"/>
                <a:gd name="T81" fmla="*/ 1598 h 2070"/>
                <a:gd name="T82" fmla="*/ 613 w 2046"/>
                <a:gd name="T83" fmla="*/ 1789 h 2070"/>
                <a:gd name="T84" fmla="*/ 432 w 2046"/>
                <a:gd name="T85" fmla="*/ 2049 h 2070"/>
                <a:gd name="T86" fmla="*/ 375 w 2046"/>
                <a:gd name="T87" fmla="*/ 1732 h 2070"/>
                <a:gd name="T88" fmla="*/ 259 w 2046"/>
                <a:gd name="T89" fmla="*/ 1566 h 2070"/>
                <a:gd name="T90" fmla="*/ 471 w 2046"/>
                <a:gd name="T91" fmla="*/ 1301 h 2070"/>
                <a:gd name="T92" fmla="*/ 179 w 2046"/>
                <a:gd name="T93" fmla="*/ 1388 h 2070"/>
                <a:gd name="T94" fmla="*/ 58 w 2046"/>
                <a:gd name="T95" fmla="*/ 1095 h 2070"/>
                <a:gd name="T96" fmla="*/ 285 w 2046"/>
                <a:gd name="T97" fmla="*/ 979 h 2070"/>
                <a:gd name="T98" fmla="*/ 495 w 2046"/>
                <a:gd name="T99" fmla="*/ 754 h 2070"/>
                <a:gd name="T100" fmla="*/ 635 w 2046"/>
                <a:gd name="T101" fmla="*/ 1118 h 2070"/>
                <a:gd name="T102" fmla="*/ 947 w 2046"/>
                <a:gd name="T103" fmla="*/ 52 h 2070"/>
                <a:gd name="T104" fmla="*/ 1405 w 2046"/>
                <a:gd name="T105" fmla="*/ 799 h 2070"/>
                <a:gd name="T106" fmla="*/ 1559 w 2046"/>
                <a:gd name="T107" fmla="*/ 438 h 2070"/>
                <a:gd name="T108" fmla="*/ 1763 w 2046"/>
                <a:gd name="T109" fmla="*/ 664 h 2070"/>
                <a:gd name="T110" fmla="*/ 1990 w 2046"/>
                <a:gd name="T111" fmla="*/ 781 h 2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46" h="2070">
                  <a:moveTo>
                    <a:pt x="1770" y="855"/>
                  </a:moveTo>
                  <a:cubicBezTo>
                    <a:pt x="1794" y="910"/>
                    <a:pt x="1818" y="963"/>
                    <a:pt x="1842" y="1015"/>
                  </a:cubicBezTo>
                  <a:cubicBezTo>
                    <a:pt x="1851" y="1036"/>
                    <a:pt x="1861" y="1056"/>
                    <a:pt x="1869" y="1077"/>
                  </a:cubicBezTo>
                  <a:cubicBezTo>
                    <a:pt x="1884" y="1114"/>
                    <a:pt x="1868" y="1147"/>
                    <a:pt x="1831" y="1160"/>
                  </a:cubicBezTo>
                  <a:cubicBezTo>
                    <a:pt x="1821" y="1163"/>
                    <a:pt x="1810" y="1166"/>
                    <a:pt x="1800" y="1169"/>
                  </a:cubicBezTo>
                  <a:cubicBezTo>
                    <a:pt x="1758" y="1181"/>
                    <a:pt x="1730" y="1171"/>
                    <a:pt x="1705" y="1135"/>
                  </a:cubicBezTo>
                  <a:cubicBezTo>
                    <a:pt x="1675" y="1091"/>
                    <a:pt x="1645" y="1048"/>
                    <a:pt x="1616" y="1004"/>
                  </a:cubicBezTo>
                  <a:cubicBezTo>
                    <a:pt x="1606" y="989"/>
                    <a:pt x="1591" y="981"/>
                    <a:pt x="1576" y="987"/>
                  </a:cubicBezTo>
                  <a:cubicBezTo>
                    <a:pt x="1566" y="992"/>
                    <a:pt x="1557" y="1007"/>
                    <a:pt x="1555" y="1019"/>
                  </a:cubicBezTo>
                  <a:cubicBezTo>
                    <a:pt x="1549" y="1049"/>
                    <a:pt x="1563" y="1075"/>
                    <a:pt x="1577" y="1101"/>
                  </a:cubicBezTo>
                  <a:cubicBezTo>
                    <a:pt x="1612" y="1165"/>
                    <a:pt x="1669" y="1204"/>
                    <a:pt x="1735" y="1232"/>
                  </a:cubicBezTo>
                  <a:cubicBezTo>
                    <a:pt x="1770" y="1246"/>
                    <a:pt x="1807" y="1258"/>
                    <a:pt x="1840" y="1276"/>
                  </a:cubicBezTo>
                  <a:cubicBezTo>
                    <a:pt x="1897" y="1308"/>
                    <a:pt x="1911" y="1373"/>
                    <a:pt x="1874" y="1423"/>
                  </a:cubicBezTo>
                  <a:cubicBezTo>
                    <a:pt x="1851" y="1455"/>
                    <a:pt x="1818" y="1465"/>
                    <a:pt x="1777" y="1452"/>
                  </a:cubicBezTo>
                  <a:cubicBezTo>
                    <a:pt x="1743" y="1441"/>
                    <a:pt x="1709" y="1429"/>
                    <a:pt x="1671" y="1416"/>
                  </a:cubicBezTo>
                  <a:cubicBezTo>
                    <a:pt x="1676" y="1447"/>
                    <a:pt x="1680" y="1474"/>
                    <a:pt x="1684" y="1501"/>
                  </a:cubicBezTo>
                  <a:cubicBezTo>
                    <a:pt x="1690" y="1540"/>
                    <a:pt x="1697" y="1580"/>
                    <a:pt x="1703" y="1619"/>
                  </a:cubicBezTo>
                  <a:cubicBezTo>
                    <a:pt x="1710" y="1656"/>
                    <a:pt x="1695" y="1684"/>
                    <a:pt x="1664" y="1704"/>
                  </a:cubicBezTo>
                  <a:cubicBezTo>
                    <a:pt x="1649" y="1715"/>
                    <a:pt x="1633" y="1724"/>
                    <a:pt x="1616" y="1733"/>
                  </a:cubicBezTo>
                  <a:cubicBezTo>
                    <a:pt x="1576" y="1755"/>
                    <a:pt x="1541" y="1737"/>
                    <a:pt x="1534" y="1690"/>
                  </a:cubicBezTo>
                  <a:cubicBezTo>
                    <a:pt x="1524" y="1621"/>
                    <a:pt x="1513" y="1552"/>
                    <a:pt x="1502" y="1483"/>
                  </a:cubicBezTo>
                  <a:cubicBezTo>
                    <a:pt x="1500" y="1471"/>
                    <a:pt x="1497" y="1460"/>
                    <a:pt x="1493" y="1447"/>
                  </a:cubicBezTo>
                  <a:cubicBezTo>
                    <a:pt x="1472" y="1456"/>
                    <a:pt x="1453" y="1465"/>
                    <a:pt x="1434" y="1474"/>
                  </a:cubicBezTo>
                  <a:cubicBezTo>
                    <a:pt x="1397" y="1490"/>
                    <a:pt x="1364" y="1480"/>
                    <a:pt x="1344" y="1446"/>
                  </a:cubicBezTo>
                  <a:cubicBezTo>
                    <a:pt x="1332" y="1425"/>
                    <a:pt x="1320" y="1403"/>
                    <a:pt x="1308" y="1381"/>
                  </a:cubicBezTo>
                  <a:cubicBezTo>
                    <a:pt x="1290" y="1345"/>
                    <a:pt x="1304" y="1309"/>
                    <a:pt x="1341" y="1295"/>
                  </a:cubicBezTo>
                  <a:cubicBezTo>
                    <a:pt x="1358" y="1289"/>
                    <a:pt x="1375" y="1285"/>
                    <a:pt x="1390" y="1278"/>
                  </a:cubicBezTo>
                  <a:cubicBezTo>
                    <a:pt x="1396" y="1275"/>
                    <a:pt x="1402" y="1266"/>
                    <a:pt x="1401" y="1261"/>
                  </a:cubicBezTo>
                  <a:cubicBezTo>
                    <a:pt x="1382" y="1162"/>
                    <a:pt x="1348" y="1069"/>
                    <a:pt x="1276" y="994"/>
                  </a:cubicBezTo>
                  <a:cubicBezTo>
                    <a:pt x="1272" y="990"/>
                    <a:pt x="1267" y="986"/>
                    <a:pt x="1258" y="979"/>
                  </a:cubicBezTo>
                  <a:cubicBezTo>
                    <a:pt x="1258" y="991"/>
                    <a:pt x="1258" y="999"/>
                    <a:pt x="1258" y="1006"/>
                  </a:cubicBezTo>
                  <a:cubicBezTo>
                    <a:pt x="1258" y="1321"/>
                    <a:pt x="1258" y="1636"/>
                    <a:pt x="1259" y="1950"/>
                  </a:cubicBezTo>
                  <a:cubicBezTo>
                    <a:pt x="1259" y="2001"/>
                    <a:pt x="1239" y="2036"/>
                    <a:pt x="1192" y="2055"/>
                  </a:cubicBezTo>
                  <a:cubicBezTo>
                    <a:pt x="1185" y="2057"/>
                    <a:pt x="1178" y="2059"/>
                    <a:pt x="1171" y="2059"/>
                  </a:cubicBezTo>
                  <a:cubicBezTo>
                    <a:pt x="1138" y="2059"/>
                    <a:pt x="1106" y="2059"/>
                    <a:pt x="1073" y="2059"/>
                  </a:cubicBezTo>
                  <a:cubicBezTo>
                    <a:pt x="1055" y="2059"/>
                    <a:pt x="1039" y="2044"/>
                    <a:pt x="1039" y="2028"/>
                  </a:cubicBezTo>
                  <a:cubicBezTo>
                    <a:pt x="1038" y="2011"/>
                    <a:pt x="1051" y="1996"/>
                    <a:pt x="1070" y="1996"/>
                  </a:cubicBezTo>
                  <a:cubicBezTo>
                    <a:pt x="1097" y="1994"/>
                    <a:pt x="1124" y="1995"/>
                    <a:pt x="1150" y="1995"/>
                  </a:cubicBezTo>
                  <a:cubicBezTo>
                    <a:pt x="1188" y="1995"/>
                    <a:pt x="1196" y="1987"/>
                    <a:pt x="1196" y="1949"/>
                  </a:cubicBezTo>
                  <a:cubicBezTo>
                    <a:pt x="1196" y="1630"/>
                    <a:pt x="1196" y="1311"/>
                    <a:pt x="1196" y="991"/>
                  </a:cubicBezTo>
                  <a:cubicBezTo>
                    <a:pt x="1196" y="977"/>
                    <a:pt x="1197" y="963"/>
                    <a:pt x="1200" y="950"/>
                  </a:cubicBezTo>
                  <a:cubicBezTo>
                    <a:pt x="1213" y="903"/>
                    <a:pt x="1254" y="891"/>
                    <a:pt x="1291" y="922"/>
                  </a:cubicBezTo>
                  <a:cubicBezTo>
                    <a:pt x="1354" y="974"/>
                    <a:pt x="1399" y="1039"/>
                    <a:pt x="1426" y="1115"/>
                  </a:cubicBezTo>
                  <a:cubicBezTo>
                    <a:pt x="1444" y="1168"/>
                    <a:pt x="1456" y="1224"/>
                    <a:pt x="1469" y="1279"/>
                  </a:cubicBezTo>
                  <a:cubicBezTo>
                    <a:pt x="1476" y="1307"/>
                    <a:pt x="1467" y="1318"/>
                    <a:pt x="1439" y="1328"/>
                  </a:cubicBezTo>
                  <a:cubicBezTo>
                    <a:pt x="1416" y="1337"/>
                    <a:pt x="1393" y="1345"/>
                    <a:pt x="1367" y="1354"/>
                  </a:cubicBezTo>
                  <a:cubicBezTo>
                    <a:pt x="1378" y="1376"/>
                    <a:pt x="1390" y="1397"/>
                    <a:pt x="1402" y="1419"/>
                  </a:cubicBezTo>
                  <a:cubicBezTo>
                    <a:pt x="1430" y="1407"/>
                    <a:pt x="1457" y="1394"/>
                    <a:pt x="1484" y="1382"/>
                  </a:cubicBezTo>
                  <a:cubicBezTo>
                    <a:pt x="1515" y="1368"/>
                    <a:pt x="1536" y="1374"/>
                    <a:pt x="1545" y="1406"/>
                  </a:cubicBezTo>
                  <a:cubicBezTo>
                    <a:pt x="1560" y="1458"/>
                    <a:pt x="1571" y="1511"/>
                    <a:pt x="1582" y="1563"/>
                  </a:cubicBezTo>
                  <a:cubicBezTo>
                    <a:pt x="1589" y="1598"/>
                    <a:pt x="1592" y="1633"/>
                    <a:pt x="1597" y="1671"/>
                  </a:cubicBezTo>
                  <a:cubicBezTo>
                    <a:pt x="1611" y="1663"/>
                    <a:pt x="1624" y="1658"/>
                    <a:pt x="1633" y="1650"/>
                  </a:cubicBezTo>
                  <a:cubicBezTo>
                    <a:pt x="1639" y="1644"/>
                    <a:pt x="1642" y="1632"/>
                    <a:pt x="1641" y="1623"/>
                  </a:cubicBezTo>
                  <a:cubicBezTo>
                    <a:pt x="1629" y="1548"/>
                    <a:pt x="1617" y="1472"/>
                    <a:pt x="1604" y="1397"/>
                  </a:cubicBezTo>
                  <a:cubicBezTo>
                    <a:pt x="1603" y="1391"/>
                    <a:pt x="1602" y="1385"/>
                    <a:pt x="1602" y="1379"/>
                  </a:cubicBezTo>
                  <a:cubicBezTo>
                    <a:pt x="1598" y="1347"/>
                    <a:pt x="1617" y="1331"/>
                    <a:pt x="1649" y="1341"/>
                  </a:cubicBezTo>
                  <a:cubicBezTo>
                    <a:pt x="1691" y="1355"/>
                    <a:pt x="1733" y="1370"/>
                    <a:pt x="1775" y="1384"/>
                  </a:cubicBezTo>
                  <a:cubicBezTo>
                    <a:pt x="1780" y="1386"/>
                    <a:pt x="1785" y="1388"/>
                    <a:pt x="1790" y="1390"/>
                  </a:cubicBezTo>
                  <a:cubicBezTo>
                    <a:pt x="1804" y="1394"/>
                    <a:pt x="1817" y="1400"/>
                    <a:pt x="1827" y="1383"/>
                  </a:cubicBezTo>
                  <a:cubicBezTo>
                    <a:pt x="1836" y="1367"/>
                    <a:pt x="1834" y="1348"/>
                    <a:pt x="1818" y="1336"/>
                  </a:cubicBezTo>
                  <a:cubicBezTo>
                    <a:pt x="1803" y="1326"/>
                    <a:pt x="1786" y="1317"/>
                    <a:pt x="1769" y="1311"/>
                  </a:cubicBezTo>
                  <a:cubicBezTo>
                    <a:pt x="1693" y="1286"/>
                    <a:pt x="1623" y="1252"/>
                    <a:pt x="1567" y="1193"/>
                  </a:cubicBezTo>
                  <a:cubicBezTo>
                    <a:pt x="1529" y="1153"/>
                    <a:pt x="1504" y="1107"/>
                    <a:pt x="1493" y="1052"/>
                  </a:cubicBezTo>
                  <a:cubicBezTo>
                    <a:pt x="1487" y="1024"/>
                    <a:pt x="1491" y="998"/>
                    <a:pt x="1503" y="972"/>
                  </a:cubicBezTo>
                  <a:cubicBezTo>
                    <a:pt x="1531" y="910"/>
                    <a:pt x="1622" y="903"/>
                    <a:pt x="1661" y="960"/>
                  </a:cubicBezTo>
                  <a:cubicBezTo>
                    <a:pt x="1690" y="1001"/>
                    <a:pt x="1719" y="1043"/>
                    <a:pt x="1747" y="1085"/>
                  </a:cubicBezTo>
                  <a:cubicBezTo>
                    <a:pt x="1769" y="1117"/>
                    <a:pt x="1771" y="1117"/>
                    <a:pt x="1809" y="1098"/>
                  </a:cubicBezTo>
                  <a:cubicBezTo>
                    <a:pt x="1789" y="1054"/>
                    <a:pt x="1769" y="1010"/>
                    <a:pt x="1749" y="966"/>
                  </a:cubicBezTo>
                  <a:cubicBezTo>
                    <a:pt x="1736" y="936"/>
                    <a:pt x="1722" y="907"/>
                    <a:pt x="1709" y="877"/>
                  </a:cubicBezTo>
                  <a:cubicBezTo>
                    <a:pt x="1692" y="837"/>
                    <a:pt x="1704" y="809"/>
                    <a:pt x="1744" y="796"/>
                  </a:cubicBezTo>
                  <a:cubicBezTo>
                    <a:pt x="1812" y="773"/>
                    <a:pt x="1881" y="750"/>
                    <a:pt x="1949" y="727"/>
                  </a:cubicBezTo>
                  <a:cubicBezTo>
                    <a:pt x="1950" y="726"/>
                    <a:pt x="1951" y="726"/>
                    <a:pt x="1956" y="723"/>
                  </a:cubicBezTo>
                  <a:cubicBezTo>
                    <a:pt x="1942" y="711"/>
                    <a:pt x="1930" y="697"/>
                    <a:pt x="1915" y="688"/>
                  </a:cubicBezTo>
                  <a:cubicBezTo>
                    <a:pt x="1908" y="684"/>
                    <a:pt x="1896" y="686"/>
                    <a:pt x="1887" y="689"/>
                  </a:cubicBezTo>
                  <a:cubicBezTo>
                    <a:pt x="1851" y="700"/>
                    <a:pt x="1815" y="713"/>
                    <a:pt x="1779" y="724"/>
                  </a:cubicBezTo>
                  <a:cubicBezTo>
                    <a:pt x="1722" y="743"/>
                    <a:pt x="1679" y="718"/>
                    <a:pt x="1666" y="659"/>
                  </a:cubicBezTo>
                  <a:cubicBezTo>
                    <a:pt x="1654" y="605"/>
                    <a:pt x="1642" y="552"/>
                    <a:pt x="1630" y="499"/>
                  </a:cubicBezTo>
                  <a:cubicBezTo>
                    <a:pt x="1629" y="494"/>
                    <a:pt x="1627" y="489"/>
                    <a:pt x="1625" y="482"/>
                  </a:cubicBezTo>
                  <a:cubicBezTo>
                    <a:pt x="1605" y="489"/>
                    <a:pt x="1587" y="495"/>
                    <a:pt x="1567" y="501"/>
                  </a:cubicBezTo>
                  <a:cubicBezTo>
                    <a:pt x="1582" y="559"/>
                    <a:pt x="1597" y="615"/>
                    <a:pt x="1612" y="671"/>
                  </a:cubicBezTo>
                  <a:cubicBezTo>
                    <a:pt x="1621" y="705"/>
                    <a:pt x="1629" y="739"/>
                    <a:pt x="1639" y="773"/>
                  </a:cubicBezTo>
                  <a:cubicBezTo>
                    <a:pt x="1645" y="790"/>
                    <a:pt x="1641" y="804"/>
                    <a:pt x="1630" y="817"/>
                  </a:cubicBezTo>
                  <a:cubicBezTo>
                    <a:pt x="1584" y="872"/>
                    <a:pt x="1524" y="887"/>
                    <a:pt x="1457" y="877"/>
                  </a:cubicBezTo>
                  <a:cubicBezTo>
                    <a:pt x="1423" y="872"/>
                    <a:pt x="1389" y="859"/>
                    <a:pt x="1357" y="845"/>
                  </a:cubicBezTo>
                  <a:cubicBezTo>
                    <a:pt x="1320" y="828"/>
                    <a:pt x="1286" y="806"/>
                    <a:pt x="1250" y="788"/>
                  </a:cubicBezTo>
                  <a:cubicBezTo>
                    <a:pt x="1210" y="768"/>
                    <a:pt x="1197" y="736"/>
                    <a:pt x="1197" y="695"/>
                  </a:cubicBezTo>
                  <a:cubicBezTo>
                    <a:pt x="1197" y="618"/>
                    <a:pt x="1197" y="541"/>
                    <a:pt x="1197" y="465"/>
                  </a:cubicBezTo>
                  <a:cubicBezTo>
                    <a:pt x="1197" y="458"/>
                    <a:pt x="1197" y="450"/>
                    <a:pt x="1197" y="440"/>
                  </a:cubicBezTo>
                  <a:cubicBezTo>
                    <a:pt x="1179" y="453"/>
                    <a:pt x="1164" y="465"/>
                    <a:pt x="1149" y="475"/>
                  </a:cubicBezTo>
                  <a:cubicBezTo>
                    <a:pt x="1129" y="489"/>
                    <a:pt x="1109" y="488"/>
                    <a:pt x="1098" y="472"/>
                  </a:cubicBezTo>
                  <a:cubicBezTo>
                    <a:pt x="1087" y="456"/>
                    <a:pt x="1093" y="438"/>
                    <a:pt x="1114" y="423"/>
                  </a:cubicBezTo>
                  <a:cubicBezTo>
                    <a:pt x="1186" y="372"/>
                    <a:pt x="1214" y="296"/>
                    <a:pt x="1185" y="217"/>
                  </a:cubicBezTo>
                  <a:cubicBezTo>
                    <a:pt x="1161" y="151"/>
                    <a:pt x="1112" y="112"/>
                    <a:pt x="1043" y="104"/>
                  </a:cubicBezTo>
                  <a:cubicBezTo>
                    <a:pt x="971" y="96"/>
                    <a:pt x="913" y="124"/>
                    <a:pt x="875" y="186"/>
                  </a:cubicBezTo>
                  <a:cubicBezTo>
                    <a:pt x="838" y="247"/>
                    <a:pt x="839" y="310"/>
                    <a:pt x="878" y="369"/>
                  </a:cubicBezTo>
                  <a:cubicBezTo>
                    <a:pt x="891" y="389"/>
                    <a:pt x="911" y="405"/>
                    <a:pt x="929" y="421"/>
                  </a:cubicBezTo>
                  <a:cubicBezTo>
                    <a:pt x="945" y="435"/>
                    <a:pt x="951" y="449"/>
                    <a:pt x="943" y="465"/>
                  </a:cubicBezTo>
                  <a:cubicBezTo>
                    <a:pt x="934" y="482"/>
                    <a:pt x="916" y="487"/>
                    <a:pt x="897" y="476"/>
                  </a:cubicBezTo>
                  <a:cubicBezTo>
                    <a:pt x="889" y="471"/>
                    <a:pt x="881" y="465"/>
                    <a:pt x="874" y="460"/>
                  </a:cubicBezTo>
                  <a:cubicBezTo>
                    <a:pt x="867" y="454"/>
                    <a:pt x="860" y="448"/>
                    <a:pt x="849" y="438"/>
                  </a:cubicBezTo>
                  <a:cubicBezTo>
                    <a:pt x="849" y="450"/>
                    <a:pt x="849" y="457"/>
                    <a:pt x="849" y="465"/>
                  </a:cubicBezTo>
                  <a:cubicBezTo>
                    <a:pt x="849" y="621"/>
                    <a:pt x="847" y="777"/>
                    <a:pt x="850" y="933"/>
                  </a:cubicBezTo>
                  <a:cubicBezTo>
                    <a:pt x="852" y="1025"/>
                    <a:pt x="814" y="1090"/>
                    <a:pt x="736" y="1137"/>
                  </a:cubicBezTo>
                  <a:cubicBezTo>
                    <a:pt x="679" y="1171"/>
                    <a:pt x="621" y="1198"/>
                    <a:pt x="552" y="1194"/>
                  </a:cubicBezTo>
                  <a:cubicBezTo>
                    <a:pt x="519" y="1193"/>
                    <a:pt x="488" y="1186"/>
                    <a:pt x="459" y="1168"/>
                  </a:cubicBezTo>
                  <a:cubicBezTo>
                    <a:pt x="417" y="1142"/>
                    <a:pt x="404" y="1108"/>
                    <a:pt x="416" y="1061"/>
                  </a:cubicBezTo>
                  <a:cubicBezTo>
                    <a:pt x="436" y="986"/>
                    <a:pt x="456" y="910"/>
                    <a:pt x="475" y="835"/>
                  </a:cubicBezTo>
                  <a:cubicBezTo>
                    <a:pt x="477" y="830"/>
                    <a:pt x="478" y="824"/>
                    <a:pt x="479" y="816"/>
                  </a:cubicBezTo>
                  <a:cubicBezTo>
                    <a:pt x="459" y="810"/>
                    <a:pt x="441" y="804"/>
                    <a:pt x="421" y="797"/>
                  </a:cubicBezTo>
                  <a:cubicBezTo>
                    <a:pt x="407" y="858"/>
                    <a:pt x="394" y="915"/>
                    <a:pt x="382" y="973"/>
                  </a:cubicBezTo>
                  <a:cubicBezTo>
                    <a:pt x="374" y="1009"/>
                    <a:pt x="355" y="1036"/>
                    <a:pt x="318" y="1044"/>
                  </a:cubicBezTo>
                  <a:cubicBezTo>
                    <a:pt x="303" y="1047"/>
                    <a:pt x="286" y="1045"/>
                    <a:pt x="271" y="1040"/>
                  </a:cubicBezTo>
                  <a:cubicBezTo>
                    <a:pt x="235" y="1030"/>
                    <a:pt x="199" y="1018"/>
                    <a:pt x="164" y="1005"/>
                  </a:cubicBezTo>
                  <a:cubicBezTo>
                    <a:pt x="144" y="997"/>
                    <a:pt x="129" y="1000"/>
                    <a:pt x="116" y="1015"/>
                  </a:cubicBezTo>
                  <a:cubicBezTo>
                    <a:pt x="109" y="1023"/>
                    <a:pt x="100" y="1029"/>
                    <a:pt x="89" y="1039"/>
                  </a:cubicBezTo>
                  <a:cubicBezTo>
                    <a:pt x="128" y="1052"/>
                    <a:pt x="162" y="1064"/>
                    <a:pt x="196" y="1075"/>
                  </a:cubicBezTo>
                  <a:cubicBezTo>
                    <a:pt x="231" y="1087"/>
                    <a:pt x="266" y="1099"/>
                    <a:pt x="302" y="1111"/>
                  </a:cubicBezTo>
                  <a:cubicBezTo>
                    <a:pt x="343" y="1125"/>
                    <a:pt x="355" y="1149"/>
                    <a:pt x="337" y="1189"/>
                  </a:cubicBezTo>
                  <a:cubicBezTo>
                    <a:pt x="316" y="1238"/>
                    <a:pt x="293" y="1287"/>
                    <a:pt x="271" y="1336"/>
                  </a:cubicBezTo>
                  <a:cubicBezTo>
                    <a:pt x="259" y="1362"/>
                    <a:pt x="248" y="1387"/>
                    <a:pt x="237" y="1413"/>
                  </a:cubicBezTo>
                  <a:cubicBezTo>
                    <a:pt x="268" y="1433"/>
                    <a:pt x="278" y="1431"/>
                    <a:pt x="297" y="1403"/>
                  </a:cubicBezTo>
                  <a:cubicBezTo>
                    <a:pt x="326" y="1361"/>
                    <a:pt x="355" y="1318"/>
                    <a:pt x="385" y="1276"/>
                  </a:cubicBezTo>
                  <a:cubicBezTo>
                    <a:pt x="407" y="1244"/>
                    <a:pt x="441" y="1235"/>
                    <a:pt x="478" y="1238"/>
                  </a:cubicBezTo>
                  <a:cubicBezTo>
                    <a:pt x="513" y="1241"/>
                    <a:pt x="534" y="1262"/>
                    <a:pt x="547" y="1293"/>
                  </a:cubicBezTo>
                  <a:cubicBezTo>
                    <a:pt x="560" y="1322"/>
                    <a:pt x="560" y="1351"/>
                    <a:pt x="552" y="1381"/>
                  </a:cubicBezTo>
                  <a:cubicBezTo>
                    <a:pt x="527" y="1472"/>
                    <a:pt x="469" y="1535"/>
                    <a:pt x="389" y="1579"/>
                  </a:cubicBezTo>
                  <a:cubicBezTo>
                    <a:pt x="353" y="1599"/>
                    <a:pt x="313" y="1611"/>
                    <a:pt x="275" y="1627"/>
                  </a:cubicBezTo>
                  <a:cubicBezTo>
                    <a:pt x="262" y="1633"/>
                    <a:pt x="247" y="1638"/>
                    <a:pt x="236" y="1647"/>
                  </a:cubicBezTo>
                  <a:cubicBezTo>
                    <a:pt x="227" y="1653"/>
                    <a:pt x="218" y="1664"/>
                    <a:pt x="216" y="1675"/>
                  </a:cubicBezTo>
                  <a:cubicBezTo>
                    <a:pt x="211" y="1698"/>
                    <a:pt x="230" y="1713"/>
                    <a:pt x="253" y="1706"/>
                  </a:cubicBezTo>
                  <a:cubicBezTo>
                    <a:pt x="300" y="1690"/>
                    <a:pt x="346" y="1674"/>
                    <a:pt x="393" y="1658"/>
                  </a:cubicBezTo>
                  <a:cubicBezTo>
                    <a:pt x="434" y="1644"/>
                    <a:pt x="452" y="1661"/>
                    <a:pt x="445" y="1704"/>
                  </a:cubicBezTo>
                  <a:cubicBezTo>
                    <a:pt x="433" y="1775"/>
                    <a:pt x="421" y="1847"/>
                    <a:pt x="410" y="1919"/>
                  </a:cubicBezTo>
                  <a:cubicBezTo>
                    <a:pt x="403" y="1963"/>
                    <a:pt x="403" y="1963"/>
                    <a:pt x="450" y="1984"/>
                  </a:cubicBezTo>
                  <a:cubicBezTo>
                    <a:pt x="454" y="1956"/>
                    <a:pt x="457" y="1928"/>
                    <a:pt x="462" y="1901"/>
                  </a:cubicBezTo>
                  <a:cubicBezTo>
                    <a:pt x="472" y="1848"/>
                    <a:pt x="483" y="1794"/>
                    <a:pt x="494" y="1741"/>
                  </a:cubicBezTo>
                  <a:cubicBezTo>
                    <a:pt x="496" y="1732"/>
                    <a:pt x="500" y="1723"/>
                    <a:pt x="504" y="1715"/>
                  </a:cubicBezTo>
                  <a:cubicBezTo>
                    <a:pt x="517" y="1690"/>
                    <a:pt x="534" y="1683"/>
                    <a:pt x="560" y="1695"/>
                  </a:cubicBezTo>
                  <a:cubicBezTo>
                    <a:pt x="584" y="1705"/>
                    <a:pt x="607" y="1716"/>
                    <a:pt x="631" y="1728"/>
                  </a:cubicBezTo>
                  <a:cubicBezTo>
                    <a:pt x="642" y="1733"/>
                    <a:pt x="648" y="1733"/>
                    <a:pt x="654" y="1720"/>
                  </a:cubicBezTo>
                  <a:cubicBezTo>
                    <a:pt x="662" y="1704"/>
                    <a:pt x="671" y="1688"/>
                    <a:pt x="682" y="1669"/>
                  </a:cubicBezTo>
                  <a:cubicBezTo>
                    <a:pt x="655" y="1660"/>
                    <a:pt x="632" y="1652"/>
                    <a:pt x="608" y="1644"/>
                  </a:cubicBezTo>
                  <a:cubicBezTo>
                    <a:pt x="581" y="1635"/>
                    <a:pt x="575" y="1628"/>
                    <a:pt x="578" y="1600"/>
                  </a:cubicBezTo>
                  <a:cubicBezTo>
                    <a:pt x="591" y="1467"/>
                    <a:pt x="633" y="1346"/>
                    <a:pt x="736" y="1255"/>
                  </a:cubicBezTo>
                  <a:cubicBezTo>
                    <a:pt x="744" y="1248"/>
                    <a:pt x="753" y="1241"/>
                    <a:pt x="762" y="1237"/>
                  </a:cubicBezTo>
                  <a:cubicBezTo>
                    <a:pt x="793" y="1222"/>
                    <a:pt x="824" y="1232"/>
                    <a:pt x="838" y="1263"/>
                  </a:cubicBezTo>
                  <a:cubicBezTo>
                    <a:pt x="844" y="1278"/>
                    <a:pt x="848" y="1296"/>
                    <a:pt x="848" y="1313"/>
                  </a:cubicBezTo>
                  <a:cubicBezTo>
                    <a:pt x="849" y="1522"/>
                    <a:pt x="848" y="1730"/>
                    <a:pt x="848" y="1939"/>
                  </a:cubicBezTo>
                  <a:cubicBezTo>
                    <a:pt x="848" y="1991"/>
                    <a:pt x="858" y="2000"/>
                    <a:pt x="912" y="1993"/>
                  </a:cubicBezTo>
                  <a:cubicBezTo>
                    <a:pt x="913" y="1987"/>
                    <a:pt x="913" y="1979"/>
                    <a:pt x="913" y="1972"/>
                  </a:cubicBezTo>
                  <a:cubicBezTo>
                    <a:pt x="913" y="1899"/>
                    <a:pt x="913" y="1826"/>
                    <a:pt x="914" y="1752"/>
                  </a:cubicBezTo>
                  <a:cubicBezTo>
                    <a:pt x="914" y="1743"/>
                    <a:pt x="914" y="1732"/>
                    <a:pt x="919" y="1726"/>
                  </a:cubicBezTo>
                  <a:cubicBezTo>
                    <a:pt x="927" y="1719"/>
                    <a:pt x="940" y="1712"/>
                    <a:pt x="950" y="1713"/>
                  </a:cubicBezTo>
                  <a:cubicBezTo>
                    <a:pt x="959" y="1715"/>
                    <a:pt x="968" y="1726"/>
                    <a:pt x="974" y="1735"/>
                  </a:cubicBezTo>
                  <a:cubicBezTo>
                    <a:pt x="977" y="1740"/>
                    <a:pt x="976" y="1748"/>
                    <a:pt x="976" y="1755"/>
                  </a:cubicBezTo>
                  <a:cubicBezTo>
                    <a:pt x="976" y="1841"/>
                    <a:pt x="976" y="1927"/>
                    <a:pt x="976" y="2013"/>
                  </a:cubicBezTo>
                  <a:cubicBezTo>
                    <a:pt x="976" y="2049"/>
                    <a:pt x="966" y="2059"/>
                    <a:pt x="930" y="2059"/>
                  </a:cubicBezTo>
                  <a:cubicBezTo>
                    <a:pt x="916" y="2059"/>
                    <a:pt x="901" y="2058"/>
                    <a:pt x="886" y="2059"/>
                  </a:cubicBezTo>
                  <a:cubicBezTo>
                    <a:pt x="832" y="2064"/>
                    <a:pt x="784" y="2011"/>
                    <a:pt x="785" y="1957"/>
                  </a:cubicBezTo>
                  <a:cubicBezTo>
                    <a:pt x="787" y="1746"/>
                    <a:pt x="786" y="1536"/>
                    <a:pt x="786" y="1325"/>
                  </a:cubicBezTo>
                  <a:cubicBezTo>
                    <a:pt x="786" y="1317"/>
                    <a:pt x="786" y="1310"/>
                    <a:pt x="786" y="1296"/>
                  </a:cubicBezTo>
                  <a:cubicBezTo>
                    <a:pt x="773" y="1307"/>
                    <a:pt x="764" y="1314"/>
                    <a:pt x="756" y="1322"/>
                  </a:cubicBezTo>
                  <a:cubicBezTo>
                    <a:pt x="692" y="1389"/>
                    <a:pt x="663" y="1472"/>
                    <a:pt x="646" y="1560"/>
                  </a:cubicBezTo>
                  <a:cubicBezTo>
                    <a:pt x="641" y="1588"/>
                    <a:pt x="642" y="1588"/>
                    <a:pt x="670" y="1598"/>
                  </a:cubicBezTo>
                  <a:cubicBezTo>
                    <a:pt x="682" y="1602"/>
                    <a:pt x="694" y="1606"/>
                    <a:pt x="705" y="1610"/>
                  </a:cubicBezTo>
                  <a:cubicBezTo>
                    <a:pt x="744" y="1626"/>
                    <a:pt x="758" y="1661"/>
                    <a:pt x="738" y="1698"/>
                  </a:cubicBezTo>
                  <a:cubicBezTo>
                    <a:pt x="727" y="1719"/>
                    <a:pt x="715" y="1740"/>
                    <a:pt x="703" y="1761"/>
                  </a:cubicBezTo>
                  <a:cubicBezTo>
                    <a:pt x="682" y="1795"/>
                    <a:pt x="650" y="1805"/>
                    <a:pt x="613" y="1789"/>
                  </a:cubicBezTo>
                  <a:cubicBezTo>
                    <a:pt x="594" y="1781"/>
                    <a:pt x="575" y="1772"/>
                    <a:pt x="552" y="1761"/>
                  </a:cubicBezTo>
                  <a:cubicBezTo>
                    <a:pt x="544" y="1801"/>
                    <a:pt x="536" y="1839"/>
                    <a:pt x="530" y="1876"/>
                  </a:cubicBezTo>
                  <a:cubicBezTo>
                    <a:pt x="523" y="1921"/>
                    <a:pt x="518" y="1966"/>
                    <a:pt x="511" y="2011"/>
                  </a:cubicBezTo>
                  <a:cubicBezTo>
                    <a:pt x="504" y="2055"/>
                    <a:pt x="471" y="2070"/>
                    <a:pt x="432" y="2049"/>
                  </a:cubicBezTo>
                  <a:cubicBezTo>
                    <a:pt x="416" y="2040"/>
                    <a:pt x="400" y="2031"/>
                    <a:pt x="384" y="2021"/>
                  </a:cubicBezTo>
                  <a:cubicBezTo>
                    <a:pt x="350" y="1999"/>
                    <a:pt x="337" y="1969"/>
                    <a:pt x="344" y="1929"/>
                  </a:cubicBezTo>
                  <a:cubicBezTo>
                    <a:pt x="354" y="1870"/>
                    <a:pt x="364" y="1812"/>
                    <a:pt x="373" y="1753"/>
                  </a:cubicBezTo>
                  <a:cubicBezTo>
                    <a:pt x="374" y="1748"/>
                    <a:pt x="374" y="1742"/>
                    <a:pt x="375" y="1732"/>
                  </a:cubicBezTo>
                  <a:cubicBezTo>
                    <a:pt x="345" y="1742"/>
                    <a:pt x="317" y="1752"/>
                    <a:pt x="289" y="1761"/>
                  </a:cubicBezTo>
                  <a:cubicBezTo>
                    <a:pt x="271" y="1766"/>
                    <a:pt x="253" y="1773"/>
                    <a:pt x="235" y="1773"/>
                  </a:cubicBezTo>
                  <a:cubicBezTo>
                    <a:pt x="174" y="1773"/>
                    <a:pt x="133" y="1698"/>
                    <a:pt x="161" y="1639"/>
                  </a:cubicBezTo>
                  <a:cubicBezTo>
                    <a:pt x="181" y="1598"/>
                    <a:pt x="219" y="1580"/>
                    <a:pt x="259" y="1566"/>
                  </a:cubicBezTo>
                  <a:cubicBezTo>
                    <a:pt x="325" y="1545"/>
                    <a:pt x="386" y="1517"/>
                    <a:pt x="434" y="1466"/>
                  </a:cubicBezTo>
                  <a:cubicBezTo>
                    <a:pt x="462" y="1436"/>
                    <a:pt x="483" y="1401"/>
                    <a:pt x="492" y="1360"/>
                  </a:cubicBezTo>
                  <a:cubicBezTo>
                    <a:pt x="494" y="1351"/>
                    <a:pt x="496" y="1339"/>
                    <a:pt x="493" y="1331"/>
                  </a:cubicBezTo>
                  <a:cubicBezTo>
                    <a:pt x="488" y="1319"/>
                    <a:pt x="481" y="1305"/>
                    <a:pt x="471" y="1301"/>
                  </a:cubicBezTo>
                  <a:cubicBezTo>
                    <a:pt x="456" y="1296"/>
                    <a:pt x="442" y="1303"/>
                    <a:pt x="432" y="1318"/>
                  </a:cubicBezTo>
                  <a:cubicBezTo>
                    <a:pt x="404" y="1360"/>
                    <a:pt x="374" y="1400"/>
                    <a:pt x="348" y="1442"/>
                  </a:cubicBezTo>
                  <a:cubicBezTo>
                    <a:pt x="308" y="1506"/>
                    <a:pt x="253" y="1496"/>
                    <a:pt x="195" y="1463"/>
                  </a:cubicBezTo>
                  <a:cubicBezTo>
                    <a:pt x="171" y="1450"/>
                    <a:pt x="166" y="1417"/>
                    <a:pt x="179" y="1388"/>
                  </a:cubicBezTo>
                  <a:cubicBezTo>
                    <a:pt x="209" y="1321"/>
                    <a:pt x="239" y="1255"/>
                    <a:pt x="269" y="1189"/>
                  </a:cubicBezTo>
                  <a:cubicBezTo>
                    <a:pt x="271" y="1183"/>
                    <a:pt x="273" y="1177"/>
                    <a:pt x="277" y="1169"/>
                  </a:cubicBezTo>
                  <a:cubicBezTo>
                    <a:pt x="243" y="1158"/>
                    <a:pt x="211" y="1147"/>
                    <a:pt x="179" y="1136"/>
                  </a:cubicBezTo>
                  <a:cubicBezTo>
                    <a:pt x="139" y="1122"/>
                    <a:pt x="98" y="1109"/>
                    <a:pt x="58" y="1095"/>
                  </a:cubicBezTo>
                  <a:cubicBezTo>
                    <a:pt x="8" y="1078"/>
                    <a:pt x="0" y="1040"/>
                    <a:pt x="38" y="1003"/>
                  </a:cubicBezTo>
                  <a:cubicBezTo>
                    <a:pt x="55" y="986"/>
                    <a:pt x="72" y="969"/>
                    <a:pt x="91" y="955"/>
                  </a:cubicBezTo>
                  <a:cubicBezTo>
                    <a:pt x="115" y="935"/>
                    <a:pt x="144" y="931"/>
                    <a:pt x="174" y="942"/>
                  </a:cubicBezTo>
                  <a:cubicBezTo>
                    <a:pt x="211" y="955"/>
                    <a:pt x="248" y="967"/>
                    <a:pt x="285" y="979"/>
                  </a:cubicBezTo>
                  <a:cubicBezTo>
                    <a:pt x="308" y="987"/>
                    <a:pt x="314" y="984"/>
                    <a:pt x="319" y="961"/>
                  </a:cubicBezTo>
                  <a:cubicBezTo>
                    <a:pt x="332" y="903"/>
                    <a:pt x="345" y="846"/>
                    <a:pt x="358" y="788"/>
                  </a:cubicBezTo>
                  <a:cubicBezTo>
                    <a:pt x="368" y="741"/>
                    <a:pt x="400" y="723"/>
                    <a:pt x="445" y="738"/>
                  </a:cubicBezTo>
                  <a:cubicBezTo>
                    <a:pt x="462" y="743"/>
                    <a:pt x="479" y="748"/>
                    <a:pt x="495" y="754"/>
                  </a:cubicBezTo>
                  <a:cubicBezTo>
                    <a:pt x="534" y="767"/>
                    <a:pt x="550" y="799"/>
                    <a:pt x="540" y="839"/>
                  </a:cubicBezTo>
                  <a:cubicBezTo>
                    <a:pt x="519" y="916"/>
                    <a:pt x="499" y="993"/>
                    <a:pt x="478" y="1071"/>
                  </a:cubicBezTo>
                  <a:cubicBezTo>
                    <a:pt x="471" y="1100"/>
                    <a:pt x="474" y="1108"/>
                    <a:pt x="503" y="1120"/>
                  </a:cubicBezTo>
                  <a:cubicBezTo>
                    <a:pt x="547" y="1138"/>
                    <a:pt x="593" y="1135"/>
                    <a:pt x="635" y="1118"/>
                  </a:cubicBezTo>
                  <a:cubicBezTo>
                    <a:pt x="670" y="1103"/>
                    <a:pt x="702" y="1083"/>
                    <a:pt x="733" y="1061"/>
                  </a:cubicBezTo>
                  <a:cubicBezTo>
                    <a:pt x="770" y="1036"/>
                    <a:pt x="786" y="998"/>
                    <a:pt x="786" y="952"/>
                  </a:cubicBezTo>
                  <a:cubicBezTo>
                    <a:pt x="786" y="729"/>
                    <a:pt x="786" y="505"/>
                    <a:pt x="786" y="281"/>
                  </a:cubicBezTo>
                  <a:cubicBezTo>
                    <a:pt x="786" y="173"/>
                    <a:pt x="848" y="86"/>
                    <a:pt x="947" y="52"/>
                  </a:cubicBezTo>
                  <a:cubicBezTo>
                    <a:pt x="1096" y="0"/>
                    <a:pt x="1257" y="112"/>
                    <a:pt x="1258" y="269"/>
                  </a:cubicBezTo>
                  <a:cubicBezTo>
                    <a:pt x="1260" y="408"/>
                    <a:pt x="1259" y="548"/>
                    <a:pt x="1258" y="687"/>
                  </a:cubicBezTo>
                  <a:cubicBezTo>
                    <a:pt x="1258" y="713"/>
                    <a:pt x="1267" y="731"/>
                    <a:pt x="1291" y="742"/>
                  </a:cubicBezTo>
                  <a:cubicBezTo>
                    <a:pt x="1330" y="761"/>
                    <a:pt x="1366" y="783"/>
                    <a:pt x="1405" y="799"/>
                  </a:cubicBezTo>
                  <a:cubicBezTo>
                    <a:pt x="1455" y="820"/>
                    <a:pt x="1506" y="825"/>
                    <a:pt x="1556" y="799"/>
                  </a:cubicBezTo>
                  <a:cubicBezTo>
                    <a:pt x="1571" y="791"/>
                    <a:pt x="1576" y="782"/>
                    <a:pt x="1571" y="763"/>
                  </a:cubicBezTo>
                  <a:cubicBezTo>
                    <a:pt x="1549" y="686"/>
                    <a:pt x="1529" y="608"/>
                    <a:pt x="1509" y="530"/>
                  </a:cubicBezTo>
                  <a:cubicBezTo>
                    <a:pt x="1496" y="482"/>
                    <a:pt x="1511" y="453"/>
                    <a:pt x="1559" y="438"/>
                  </a:cubicBezTo>
                  <a:cubicBezTo>
                    <a:pt x="1575" y="432"/>
                    <a:pt x="1591" y="427"/>
                    <a:pt x="1608" y="422"/>
                  </a:cubicBezTo>
                  <a:cubicBezTo>
                    <a:pt x="1647" y="410"/>
                    <a:pt x="1678" y="428"/>
                    <a:pt x="1687" y="467"/>
                  </a:cubicBezTo>
                  <a:cubicBezTo>
                    <a:pt x="1701" y="525"/>
                    <a:pt x="1714" y="584"/>
                    <a:pt x="1727" y="642"/>
                  </a:cubicBezTo>
                  <a:cubicBezTo>
                    <a:pt x="1733" y="669"/>
                    <a:pt x="1738" y="672"/>
                    <a:pt x="1763" y="664"/>
                  </a:cubicBezTo>
                  <a:cubicBezTo>
                    <a:pt x="1798" y="652"/>
                    <a:pt x="1833" y="641"/>
                    <a:pt x="1868" y="629"/>
                  </a:cubicBezTo>
                  <a:cubicBezTo>
                    <a:pt x="1907" y="615"/>
                    <a:pt x="1942" y="623"/>
                    <a:pt x="1972" y="652"/>
                  </a:cubicBezTo>
                  <a:cubicBezTo>
                    <a:pt x="1985" y="665"/>
                    <a:pt x="1998" y="677"/>
                    <a:pt x="2011" y="690"/>
                  </a:cubicBezTo>
                  <a:cubicBezTo>
                    <a:pt x="2046" y="725"/>
                    <a:pt x="2037" y="764"/>
                    <a:pt x="1990" y="781"/>
                  </a:cubicBezTo>
                  <a:cubicBezTo>
                    <a:pt x="1924" y="803"/>
                    <a:pt x="1858" y="825"/>
                    <a:pt x="1791" y="847"/>
                  </a:cubicBezTo>
                  <a:cubicBezTo>
                    <a:pt x="1785" y="849"/>
                    <a:pt x="1779" y="852"/>
                    <a:pt x="1770" y="85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425F7BA4-AE3B-48B6-8B2F-307FD53A2948}"/>
                </a:ext>
              </a:extLst>
            </p:cNvPr>
            <p:cNvGrpSpPr/>
            <p:nvPr/>
          </p:nvGrpSpPr>
          <p:grpSpPr>
            <a:xfrm>
              <a:off x="3359629" y="1981810"/>
              <a:ext cx="928228" cy="928228"/>
              <a:chOff x="1730742" y="1981810"/>
              <a:chExt cx="928228" cy="928228"/>
            </a:xfrm>
          </p:grpSpPr>
          <p:sp>
            <p:nvSpPr>
              <p:cNvPr id="31" name="Oval 30">
                <a:extLst>
                  <a:ext uri="{FF2B5EF4-FFF2-40B4-BE49-F238E27FC236}">
                    <a16:creationId xmlns:a16="http://schemas.microsoft.com/office/drawing/2014/main" id="{A2E0D9E7-AC6D-4F99-80EF-1CF49880C820}"/>
                  </a:ext>
                </a:extLst>
              </p:cNvPr>
              <p:cNvSpPr/>
              <p:nvPr/>
            </p:nvSpPr>
            <p:spPr>
              <a:xfrm>
                <a:off x="1730742" y="1981810"/>
                <a:ext cx="928228" cy="928228"/>
              </a:xfrm>
              <a:prstGeom prst="ellipse">
                <a:avLst/>
              </a:prstGeom>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Graphic 12" descr="Heart organ">
                <a:extLst>
                  <a:ext uri="{FF2B5EF4-FFF2-40B4-BE49-F238E27FC236}">
                    <a16:creationId xmlns:a16="http://schemas.microsoft.com/office/drawing/2014/main" id="{4B383577-2A4A-4718-A472-789F6D57A0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70856" y="2121924"/>
                <a:ext cx="648000" cy="648000"/>
              </a:xfrm>
              <a:prstGeom prst="rect">
                <a:avLst/>
              </a:prstGeom>
            </p:spPr>
          </p:pic>
        </p:grpSp>
        <p:pic>
          <p:nvPicPr>
            <p:cNvPr id="20" name="Graphic 19" descr="Kidneys">
              <a:extLst>
                <a:ext uri="{FF2B5EF4-FFF2-40B4-BE49-F238E27FC236}">
                  <a16:creationId xmlns:a16="http://schemas.microsoft.com/office/drawing/2014/main" id="{03F87677-FBFE-4E78-B3C7-9C39C27EF9E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03313" y="4035872"/>
              <a:ext cx="648000" cy="648000"/>
            </a:xfrm>
            <a:prstGeom prst="rect">
              <a:avLst/>
            </a:prstGeom>
          </p:spPr>
        </p:pic>
        <p:sp>
          <p:nvSpPr>
            <p:cNvPr id="12" name="TextBox 11">
              <a:extLst>
                <a:ext uri="{FF2B5EF4-FFF2-40B4-BE49-F238E27FC236}">
                  <a16:creationId xmlns:a16="http://schemas.microsoft.com/office/drawing/2014/main" id="{3A3443DA-0271-4A32-82EF-164CB879252B}"/>
                </a:ext>
              </a:extLst>
            </p:cNvPr>
            <p:cNvSpPr txBox="1"/>
            <p:nvPr/>
          </p:nvSpPr>
          <p:spPr>
            <a:xfrm>
              <a:off x="476448" y="3056156"/>
              <a:ext cx="1800000" cy="646986"/>
            </a:xfrm>
            <a:prstGeom prst="roundRect">
              <a:avLst/>
            </a:prstGeom>
            <a:noFill/>
            <a:ln w="28575">
              <a:solidFill>
                <a:srgbClr val="7F134C"/>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err="1">
                  <a:ln>
                    <a:noFill/>
                  </a:ln>
                  <a:solidFill>
                    <a:srgbClr val="4472C4"/>
                  </a:solidFill>
                  <a:effectLst/>
                  <a:uLnTx/>
                  <a:uFillTx/>
                  <a:latin typeface="Arial" panose="020B0604020202020204" pitchFamily="34" charset="0"/>
                  <a:ea typeface="+mn-ea"/>
                  <a:cs typeface="Arial" panose="020B0604020202020204" pitchFamily="34" charset="0"/>
                </a:rPr>
                <a:t>Đái</a:t>
              </a:r>
              <a:r>
                <a:rPr kumimoji="0" lang="en-GB" sz="1600" b="1" i="0" u="none" strike="noStrike" kern="1200" cap="none" spc="0" normalizeH="0" baseline="0" noProof="0">
                  <a:ln>
                    <a:noFill/>
                  </a:ln>
                  <a:solidFill>
                    <a:srgbClr val="4472C4"/>
                  </a:solidFill>
                  <a:effectLst/>
                  <a:uLnTx/>
                  <a:uFillTx/>
                  <a:latin typeface="Arial" panose="020B0604020202020204" pitchFamily="34" charset="0"/>
                  <a:ea typeface="+mn-ea"/>
                  <a:cs typeface="Arial" panose="020B0604020202020204" pitchFamily="34" charset="0"/>
                </a:rPr>
                <a:t> </a:t>
              </a:r>
              <a:r>
                <a:rPr kumimoji="0" lang="en-GB" sz="1600" b="1" i="0" u="none" strike="noStrike" kern="1200" cap="none" spc="0" normalizeH="0" baseline="0" noProof="0" err="1">
                  <a:ln>
                    <a:noFill/>
                  </a:ln>
                  <a:solidFill>
                    <a:srgbClr val="4472C4"/>
                  </a:solidFill>
                  <a:effectLst/>
                  <a:uLnTx/>
                  <a:uFillTx/>
                  <a:latin typeface="Arial" panose="020B0604020202020204" pitchFamily="34" charset="0"/>
                  <a:ea typeface="+mn-ea"/>
                  <a:cs typeface="Arial" panose="020B0604020202020204" pitchFamily="34" charset="0"/>
                </a:rPr>
                <a:t>tháo</a:t>
              </a:r>
              <a:r>
                <a:rPr kumimoji="0" lang="en-GB" sz="1600" b="1" i="0" u="none" strike="noStrike" kern="1200" cap="none" spc="0" normalizeH="0" baseline="0" noProof="0">
                  <a:ln>
                    <a:noFill/>
                  </a:ln>
                  <a:solidFill>
                    <a:srgbClr val="4472C4"/>
                  </a:solidFill>
                  <a:effectLst/>
                  <a:uLnTx/>
                  <a:uFillTx/>
                  <a:latin typeface="Arial" panose="020B0604020202020204" pitchFamily="34" charset="0"/>
                  <a:ea typeface="+mn-ea"/>
                  <a:cs typeface="Arial" panose="020B0604020202020204" pitchFamily="34" charset="0"/>
                </a:rPr>
                <a:t> đ</a:t>
              </a:r>
              <a:r>
                <a:rPr kumimoji="0" lang="vi-VN" sz="1600" b="1" i="0" u="none" strike="noStrike" kern="1200" cap="none" spc="0" normalizeH="0" baseline="0" noProof="0">
                  <a:ln>
                    <a:noFill/>
                  </a:ln>
                  <a:solidFill>
                    <a:srgbClr val="4472C4"/>
                  </a:solidFill>
                  <a:effectLst/>
                  <a:uLnTx/>
                  <a:uFillTx/>
                  <a:latin typeface="Arial" panose="020B0604020202020204" pitchFamily="34" charset="0"/>
                  <a:ea typeface="+mn-ea"/>
                  <a:cs typeface="Arial" panose="020B0604020202020204" pitchFamily="34" charset="0"/>
                </a:rPr>
                <a:t>ư</a:t>
              </a:r>
              <a:r>
                <a:rPr kumimoji="0" lang="en-US" sz="1600" b="1" i="0" u="none" strike="noStrike" kern="1200" cap="none" spc="0" normalizeH="0" baseline="0" noProof="0" err="1">
                  <a:ln>
                    <a:noFill/>
                  </a:ln>
                  <a:solidFill>
                    <a:srgbClr val="4472C4"/>
                  </a:solidFill>
                  <a:effectLst/>
                  <a:uLnTx/>
                  <a:uFillTx/>
                  <a:latin typeface="Arial" panose="020B0604020202020204" pitchFamily="34" charset="0"/>
                  <a:ea typeface="+mn-ea"/>
                  <a:cs typeface="Arial" panose="020B0604020202020204" pitchFamily="34" charset="0"/>
                </a:rPr>
                <a:t>ờng</a:t>
              </a:r>
              <a:r>
                <a:rPr kumimoji="0" lang="en-GB" sz="1600" b="1" i="0" u="none" strike="noStrike" kern="1200" cap="none" spc="0" normalizeH="0" baseline="0" noProof="0">
                  <a:ln>
                    <a:noFill/>
                  </a:ln>
                  <a:solidFill>
                    <a:srgbClr val="4472C4"/>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err="1">
                  <a:ln>
                    <a:noFill/>
                  </a:ln>
                  <a:solidFill>
                    <a:srgbClr val="4472C4"/>
                  </a:solidFill>
                  <a:effectLst/>
                  <a:uLnTx/>
                  <a:uFillTx/>
                  <a:latin typeface="Arial" panose="020B0604020202020204" pitchFamily="34" charset="0"/>
                  <a:ea typeface="+mn-ea"/>
                  <a:cs typeface="Arial" panose="020B0604020202020204" pitchFamily="34" charset="0"/>
                </a:rPr>
                <a:t>ảnh</a:t>
              </a:r>
              <a:r>
                <a:rPr kumimoji="0" lang="en-GB" sz="1600" b="1" i="0" u="none" strike="noStrike" kern="1200" cap="none" spc="0" normalizeH="0" baseline="0" noProof="0">
                  <a:ln>
                    <a:noFill/>
                  </a:ln>
                  <a:solidFill>
                    <a:srgbClr val="4472C4"/>
                  </a:solidFill>
                  <a:effectLst/>
                  <a:uLnTx/>
                  <a:uFillTx/>
                  <a:latin typeface="Arial" panose="020B0604020202020204" pitchFamily="34" charset="0"/>
                  <a:ea typeface="+mn-ea"/>
                  <a:cs typeface="Arial" panose="020B0604020202020204" pitchFamily="34" charset="0"/>
                </a:rPr>
                <a:t> h</a:t>
              </a:r>
              <a:r>
                <a:rPr kumimoji="0" lang="vi-VN" sz="1600" b="1" i="0" u="none" strike="noStrike" kern="1200" cap="none" spc="0" normalizeH="0" baseline="0" noProof="0">
                  <a:ln>
                    <a:noFill/>
                  </a:ln>
                  <a:solidFill>
                    <a:srgbClr val="4472C4"/>
                  </a:solidFill>
                  <a:effectLst/>
                  <a:uLnTx/>
                  <a:uFillTx/>
                  <a:latin typeface="Arial" panose="020B0604020202020204" pitchFamily="34" charset="0"/>
                  <a:ea typeface="+mn-ea"/>
                  <a:cs typeface="Arial" panose="020B0604020202020204" pitchFamily="34" charset="0"/>
                </a:rPr>
                <a:t>ư</a:t>
              </a:r>
              <a:r>
                <a:rPr kumimoji="0" lang="en-US" sz="1600" b="1" i="0" u="none" strike="noStrike" kern="1200" cap="none" spc="0" normalizeH="0" baseline="0" noProof="0" err="1">
                  <a:ln>
                    <a:noFill/>
                  </a:ln>
                  <a:solidFill>
                    <a:srgbClr val="4472C4"/>
                  </a:solidFill>
                  <a:effectLst/>
                  <a:uLnTx/>
                  <a:uFillTx/>
                  <a:latin typeface="Arial" panose="020B0604020202020204" pitchFamily="34" charset="0"/>
                  <a:ea typeface="+mn-ea"/>
                  <a:cs typeface="Arial" panose="020B0604020202020204" pitchFamily="34" charset="0"/>
                </a:rPr>
                <a:t>ởng</a:t>
              </a:r>
              <a:r>
                <a:rPr kumimoji="0" lang="en-US" sz="1600" b="1" i="0" u="none" strike="noStrike" kern="1200" cap="none" spc="0" normalizeH="0" baseline="0" noProof="0">
                  <a:ln>
                    <a:noFill/>
                  </a:ln>
                  <a:solidFill>
                    <a:srgbClr val="4472C4"/>
                  </a:solidFill>
                  <a:effectLst/>
                  <a:uLnTx/>
                  <a:uFillTx/>
                  <a:latin typeface="Arial" panose="020B0604020202020204" pitchFamily="34" charset="0"/>
                  <a:ea typeface="+mn-ea"/>
                  <a:cs typeface="Arial" panose="020B0604020202020204" pitchFamily="34" charset="0"/>
                </a:rPr>
                <a:t> </a:t>
              </a:r>
              <a:r>
                <a:rPr kumimoji="0" lang="en-US" sz="1600" b="1" i="0" u="none" strike="noStrike" kern="1200" cap="none" spc="0" normalizeH="0" baseline="0" noProof="0" err="1">
                  <a:ln>
                    <a:noFill/>
                  </a:ln>
                  <a:solidFill>
                    <a:srgbClr val="4472C4"/>
                  </a:solidFill>
                  <a:effectLst/>
                  <a:uLnTx/>
                  <a:uFillTx/>
                  <a:latin typeface="Arial" panose="020B0604020202020204" pitchFamily="34" charset="0"/>
                  <a:ea typeface="+mn-ea"/>
                  <a:cs typeface="Arial" panose="020B0604020202020204" pitchFamily="34" charset="0"/>
                </a:rPr>
                <a:t>đến</a:t>
              </a:r>
              <a:endParaRPr kumimoji="0" lang="en-GB" sz="1600" b="1" i="0" u="none" strike="noStrike" kern="1200" cap="none" spc="0" normalizeH="0" baseline="0" noProof="0">
                <a:ln>
                  <a:noFill/>
                </a:ln>
                <a:solidFill>
                  <a:srgbClr val="4472C4"/>
                </a:solidFill>
                <a:effectLst/>
                <a:uLnTx/>
                <a:uFillTx/>
                <a:latin typeface="Arial" panose="020B0604020202020204" pitchFamily="34" charset="0"/>
                <a:ea typeface="+mn-ea"/>
                <a:cs typeface="Arial" panose="020B0604020202020204" pitchFamily="34" charset="0"/>
              </a:endParaRPr>
            </a:p>
          </p:txBody>
        </p:sp>
        <p:sp>
          <p:nvSpPr>
            <p:cNvPr id="24" name="Arrow: Notched Right 23">
              <a:extLst>
                <a:ext uri="{FF2B5EF4-FFF2-40B4-BE49-F238E27FC236}">
                  <a16:creationId xmlns:a16="http://schemas.microsoft.com/office/drawing/2014/main" id="{3B237256-ED1A-4190-A1DD-31E9BF91C77A}"/>
                </a:ext>
              </a:extLst>
            </p:cNvPr>
            <p:cNvSpPr/>
            <p:nvPr/>
          </p:nvSpPr>
          <p:spPr>
            <a:xfrm rot="19439041">
              <a:off x="2237150" y="2697619"/>
              <a:ext cx="1008000" cy="396000"/>
            </a:xfrm>
            <a:prstGeom prst="notched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solidFill>
                <a:srgbClr val="7F13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Arrow: Notched Right 33">
              <a:extLst>
                <a:ext uri="{FF2B5EF4-FFF2-40B4-BE49-F238E27FC236}">
                  <a16:creationId xmlns:a16="http://schemas.microsoft.com/office/drawing/2014/main" id="{DBA51DB7-2BC9-4026-B468-13F646BC06EC}"/>
                </a:ext>
              </a:extLst>
            </p:cNvPr>
            <p:cNvSpPr/>
            <p:nvPr/>
          </p:nvSpPr>
          <p:spPr>
            <a:xfrm>
              <a:off x="2387985" y="3195506"/>
              <a:ext cx="1008000" cy="396000"/>
            </a:xfrm>
            <a:prstGeom prst="notched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solidFill>
                <a:srgbClr val="7F13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Arrow: Notched Right 34">
              <a:extLst>
                <a:ext uri="{FF2B5EF4-FFF2-40B4-BE49-F238E27FC236}">
                  <a16:creationId xmlns:a16="http://schemas.microsoft.com/office/drawing/2014/main" id="{5AFC233F-887F-405D-B9FB-D6A5CEA6B9C2}"/>
                </a:ext>
              </a:extLst>
            </p:cNvPr>
            <p:cNvSpPr/>
            <p:nvPr/>
          </p:nvSpPr>
          <p:spPr>
            <a:xfrm rot="2160959" flipV="1">
              <a:off x="2237150" y="3701792"/>
              <a:ext cx="1008000" cy="396000"/>
            </a:xfrm>
            <a:prstGeom prst="notched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solidFill>
                <a:srgbClr val="7F13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1"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36" name="Picture 2" descr="Cardiorenal Disease Is the Most Common CVD Manifestation in Patients With  T2D - Endocrinology Advisor">
            <a:extLst>
              <a:ext uri="{FF2B5EF4-FFF2-40B4-BE49-F238E27FC236}">
                <a16:creationId xmlns:a16="http://schemas.microsoft.com/office/drawing/2014/main" id="{DAEA7821-ADBB-414F-A615-E777827D9C00}"/>
              </a:ext>
            </a:extLst>
          </p:cNvPr>
          <p:cNvPicPr>
            <a:picLocks noChangeAspect="1" noChangeArrowheads="1"/>
          </p:cNvPicPr>
          <p:nvPr/>
        </p:nvPicPr>
        <p:blipFill>
          <a:blip r:embed="rId7">
            <a:alphaModFix amt="20000"/>
            <a:extLst>
              <a:ext uri="{28A0092B-C50C-407E-A947-70E740481C1C}">
                <a14:useLocalDpi xmlns:a14="http://schemas.microsoft.com/office/drawing/2010/main" val="0"/>
              </a:ext>
            </a:extLst>
          </a:blip>
          <a:srcRect/>
          <a:stretch>
            <a:fillRect/>
          </a:stretch>
        </p:blipFill>
        <p:spPr bwMode="auto">
          <a:xfrm>
            <a:off x="1402080" y="17304"/>
            <a:ext cx="10954880" cy="68275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49AD286-E38E-445A-A24C-8C9BFC3D79B4}"/>
              </a:ext>
            </a:extLst>
          </p:cNvPr>
          <p:cNvSpPr>
            <a:spLocks noGrp="1"/>
          </p:cNvSpPr>
          <p:nvPr>
            <p:ph type="title"/>
          </p:nvPr>
        </p:nvSpPr>
        <p:spPr>
          <a:xfrm>
            <a:off x="83128" y="6394"/>
            <a:ext cx="12108872" cy="1075274"/>
          </a:xfrm>
        </p:spPr>
        <p:txBody>
          <a:bodyPr>
            <a:noAutofit/>
          </a:bodyPr>
          <a:lstStyle/>
          <a:p>
            <a:pPr>
              <a:lnSpc>
                <a:spcPct val="100000"/>
              </a:lnSpc>
              <a:spcAft>
                <a:spcPts val="600"/>
              </a:spcAft>
            </a:pPr>
            <a:r>
              <a:rPr lang="en-US" sz="3200" dirty="0">
                <a:solidFill>
                  <a:srgbClr val="0070C0"/>
                </a:solidFill>
                <a:latin typeface="Arial" panose="020B0604020202020204" pitchFamily="34" charset="0"/>
                <a:ea typeface="Cambria" panose="02040503050406030204" pitchFamily="18" charset="0"/>
                <a:cs typeface="Arial" panose="020B0604020202020204" pitchFamily="34" charset="0"/>
              </a:rPr>
              <a:t>ĐTĐ </a:t>
            </a:r>
            <a:r>
              <a:rPr lang="en-US" sz="3200" b="1" dirty="0" err="1">
                <a:solidFill>
                  <a:srgbClr val="0070C0"/>
                </a:solidFill>
                <a:latin typeface="Arial" panose="020B0604020202020204" pitchFamily="34" charset="0"/>
                <a:ea typeface="Cambria" panose="02040503050406030204" pitchFamily="18" charset="0"/>
                <a:cs typeface="Arial" panose="020B0604020202020204" pitchFamily="34" charset="0"/>
              </a:rPr>
              <a:t>có</a:t>
            </a:r>
            <a:r>
              <a:rPr lang="en-US" sz="3200" b="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3200" b="1" dirty="0" err="1">
                <a:solidFill>
                  <a:srgbClr val="0070C0"/>
                </a:solidFill>
                <a:latin typeface="Arial" panose="020B0604020202020204" pitchFamily="34" charset="0"/>
                <a:ea typeface="Cambria" panose="02040503050406030204" pitchFamily="18" charset="0"/>
                <a:cs typeface="Arial" panose="020B0604020202020204" pitchFamily="34" charset="0"/>
              </a:rPr>
              <a:t>vai</a:t>
            </a:r>
            <a:r>
              <a:rPr lang="en-US" sz="3200" b="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3200" b="1" dirty="0" err="1">
                <a:solidFill>
                  <a:srgbClr val="0070C0"/>
                </a:solidFill>
                <a:latin typeface="Arial" panose="020B0604020202020204" pitchFamily="34" charset="0"/>
                <a:ea typeface="Cambria" panose="02040503050406030204" pitchFamily="18" charset="0"/>
                <a:cs typeface="Arial" panose="020B0604020202020204" pitchFamily="34" charset="0"/>
              </a:rPr>
              <a:t>trò</a:t>
            </a:r>
            <a:r>
              <a:rPr lang="en-US" sz="3200" b="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3200" b="1" dirty="0" err="1">
                <a:solidFill>
                  <a:srgbClr val="0070C0"/>
                </a:solidFill>
                <a:latin typeface="Arial" panose="020B0604020202020204" pitchFamily="34" charset="0"/>
                <a:ea typeface="Cambria" panose="02040503050406030204" pitchFamily="18" charset="0"/>
                <a:cs typeface="Arial" panose="020B0604020202020204" pitchFamily="34" charset="0"/>
              </a:rPr>
              <a:t>trung</a:t>
            </a:r>
            <a:r>
              <a:rPr lang="en-US" sz="3200" b="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3200" b="1" dirty="0" err="1">
                <a:solidFill>
                  <a:srgbClr val="0070C0"/>
                </a:solidFill>
                <a:latin typeface="Arial" panose="020B0604020202020204" pitchFamily="34" charset="0"/>
                <a:ea typeface="Cambria" panose="02040503050406030204" pitchFamily="18" charset="0"/>
                <a:cs typeface="Arial" panose="020B0604020202020204" pitchFamily="34" charset="0"/>
              </a:rPr>
              <a:t>tâm</a:t>
            </a:r>
            <a:r>
              <a:rPr lang="en-US" sz="3200" b="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3200" b="1" dirty="0" err="1">
                <a:solidFill>
                  <a:srgbClr val="0070C0"/>
                </a:solidFill>
                <a:latin typeface="Arial" panose="020B0604020202020204" pitchFamily="34" charset="0"/>
                <a:ea typeface="Cambria" panose="02040503050406030204" pitchFamily="18" charset="0"/>
                <a:cs typeface="Arial" panose="020B0604020202020204" pitchFamily="34" charset="0"/>
              </a:rPr>
              <a:t>trong</a:t>
            </a:r>
            <a:r>
              <a:rPr lang="en-US" sz="3200" b="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3200" b="1" dirty="0" err="1">
                <a:solidFill>
                  <a:srgbClr val="0070C0"/>
                </a:solidFill>
                <a:latin typeface="Arial" panose="020B0604020202020204" pitchFamily="34" charset="0"/>
                <a:ea typeface="Cambria" panose="02040503050406030204" pitchFamily="18" charset="0"/>
                <a:cs typeface="Arial" panose="020B0604020202020204" pitchFamily="34" charset="0"/>
              </a:rPr>
              <a:t>tiến</a:t>
            </a:r>
            <a:r>
              <a:rPr lang="en-US" sz="3200" b="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3200" b="1" dirty="0" err="1">
                <a:solidFill>
                  <a:srgbClr val="0070C0"/>
                </a:solidFill>
                <a:latin typeface="Arial" panose="020B0604020202020204" pitchFamily="34" charset="0"/>
                <a:ea typeface="Cambria" panose="02040503050406030204" pitchFamily="18" charset="0"/>
                <a:cs typeface="Arial" panose="020B0604020202020204" pitchFamily="34" charset="0"/>
              </a:rPr>
              <a:t>triển</a:t>
            </a:r>
            <a:r>
              <a:rPr lang="en-US" sz="3200" b="1" dirty="0">
                <a:solidFill>
                  <a:srgbClr val="0070C0"/>
                </a:solidFill>
                <a:latin typeface="Arial" panose="020B0604020202020204" pitchFamily="34" charset="0"/>
                <a:ea typeface="Cambria" panose="02040503050406030204" pitchFamily="18" charset="0"/>
                <a:cs typeface="Arial" panose="020B0604020202020204" pitchFamily="34" charset="0"/>
              </a:rPr>
              <a:t> các </a:t>
            </a:r>
            <a:br>
              <a:rPr lang="en-US" sz="3200" b="1" dirty="0">
                <a:solidFill>
                  <a:srgbClr val="0070C0"/>
                </a:solidFill>
                <a:latin typeface="Arial" panose="020B0604020202020204" pitchFamily="34" charset="0"/>
                <a:ea typeface="Cambria" panose="02040503050406030204" pitchFamily="18" charset="0"/>
                <a:cs typeface="Arial" panose="020B0604020202020204" pitchFamily="34" charset="0"/>
              </a:rPr>
            </a:br>
            <a:r>
              <a:rPr lang="en-US" sz="3200" b="1" dirty="0" err="1">
                <a:solidFill>
                  <a:srgbClr val="0070C0"/>
                </a:solidFill>
                <a:latin typeface="Arial" panose="020B0604020202020204" pitchFamily="34" charset="0"/>
                <a:ea typeface="Cambria" panose="02040503050406030204" pitchFamily="18" charset="0"/>
                <a:cs typeface="Arial" panose="020B0604020202020204" pitchFamily="34" charset="0"/>
              </a:rPr>
              <a:t>bệnh</a:t>
            </a:r>
            <a:r>
              <a:rPr lang="en-US" sz="3200" b="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3200" b="1" dirty="0" err="1">
                <a:solidFill>
                  <a:srgbClr val="0070C0"/>
                </a:solidFill>
                <a:latin typeface="Arial" panose="020B0604020202020204" pitchFamily="34" charset="0"/>
                <a:ea typeface="Cambria" panose="02040503050406030204" pitchFamily="18" charset="0"/>
                <a:cs typeface="Arial" panose="020B0604020202020204" pitchFamily="34" charset="0"/>
              </a:rPr>
              <a:t>lý</a:t>
            </a:r>
            <a:r>
              <a:rPr lang="en-US" sz="3200" b="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3200" dirty="0">
                <a:solidFill>
                  <a:srgbClr val="0070C0"/>
                </a:solidFill>
                <a:latin typeface="Arial" panose="020B0604020202020204" pitchFamily="34" charset="0"/>
                <a:ea typeface="Cambria" panose="02040503050406030204" pitchFamily="18" charset="0"/>
                <a:cs typeface="Arial" panose="020B0604020202020204" pitchFamily="34" charset="0"/>
              </a:rPr>
              <a:t>T</a:t>
            </a:r>
            <a:r>
              <a:rPr lang="en-US" sz="3200" b="1" dirty="0">
                <a:solidFill>
                  <a:srgbClr val="0070C0"/>
                </a:solidFill>
                <a:latin typeface="Arial" panose="020B0604020202020204" pitchFamily="34" charset="0"/>
                <a:ea typeface="Cambria" panose="02040503050406030204" pitchFamily="18" charset="0"/>
                <a:cs typeface="Arial" panose="020B0604020202020204" pitchFamily="34" charset="0"/>
              </a:rPr>
              <a:t>im </a:t>
            </a:r>
            <a:r>
              <a:rPr lang="en-US" sz="3200" b="1" dirty="0" err="1">
                <a:solidFill>
                  <a:srgbClr val="0070C0"/>
                </a:solidFill>
                <a:latin typeface="Arial" panose="020B0604020202020204" pitchFamily="34" charset="0"/>
                <a:ea typeface="Cambria" panose="02040503050406030204" pitchFamily="18" charset="0"/>
                <a:cs typeface="Arial" panose="020B0604020202020204" pitchFamily="34" charset="0"/>
              </a:rPr>
              <a:t>mạch</a:t>
            </a:r>
            <a:r>
              <a:rPr lang="en-US" sz="3200" b="1" dirty="0">
                <a:solidFill>
                  <a:srgbClr val="0070C0"/>
                </a:solidFill>
                <a:latin typeface="Arial" panose="020B0604020202020204" pitchFamily="34" charset="0"/>
                <a:ea typeface="Cambria" panose="02040503050406030204" pitchFamily="18" charset="0"/>
                <a:cs typeface="Arial" panose="020B0604020202020204" pitchFamily="34" charset="0"/>
              </a:rPr>
              <a:t> – </a:t>
            </a:r>
            <a:r>
              <a:rPr lang="en-US" sz="3200" dirty="0" err="1">
                <a:solidFill>
                  <a:srgbClr val="0070C0"/>
                </a:solidFill>
                <a:latin typeface="Arial" panose="020B0604020202020204" pitchFamily="34" charset="0"/>
                <a:ea typeface="Cambria" panose="02040503050406030204" pitchFamily="18" charset="0"/>
                <a:cs typeface="Arial" panose="020B0604020202020204" pitchFamily="34" charset="0"/>
              </a:rPr>
              <a:t>T</a:t>
            </a:r>
            <a:r>
              <a:rPr lang="en-US" sz="3200" b="1" dirty="0" err="1">
                <a:solidFill>
                  <a:srgbClr val="0070C0"/>
                </a:solidFill>
                <a:latin typeface="Arial" panose="020B0604020202020204" pitchFamily="34" charset="0"/>
                <a:ea typeface="Cambria" panose="02040503050406030204" pitchFamily="18" charset="0"/>
                <a:cs typeface="Arial" panose="020B0604020202020204" pitchFamily="34" charset="0"/>
              </a:rPr>
              <a:t>hận</a:t>
            </a:r>
            <a:endParaRPr lang="en-US" sz="3200" b="1" dirty="0">
              <a:solidFill>
                <a:srgbClr val="0070C0"/>
              </a:solidFill>
              <a:latin typeface="Arial" panose="020B0604020202020204" pitchFamily="34" charset="0"/>
              <a:ea typeface="Cambria" panose="02040503050406030204" pitchFamily="18" charset="0"/>
              <a:cs typeface="Arial" panose="020B0604020202020204" pitchFamily="34" charset="0"/>
            </a:endParaRPr>
          </a:p>
        </p:txBody>
      </p:sp>
      <p:sp>
        <p:nvSpPr>
          <p:cNvPr id="15" name="Rectangle 14">
            <a:extLst>
              <a:ext uri="{FF2B5EF4-FFF2-40B4-BE49-F238E27FC236}">
                <a16:creationId xmlns:a16="http://schemas.microsoft.com/office/drawing/2014/main" id="{4069CB58-E77C-44FA-8171-A1BEFB294E44}"/>
              </a:ext>
            </a:extLst>
          </p:cNvPr>
          <p:cNvSpPr/>
          <p:nvPr/>
        </p:nvSpPr>
        <p:spPr>
          <a:xfrm>
            <a:off x="9667794" y="2114404"/>
            <a:ext cx="1372796" cy="307777"/>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SUY TIM </a:t>
            </a:r>
          </a:p>
        </p:txBody>
      </p:sp>
      <p:sp>
        <p:nvSpPr>
          <p:cNvPr id="32" name="Rectangle: Rounded Corners 31">
            <a:extLst>
              <a:ext uri="{FF2B5EF4-FFF2-40B4-BE49-F238E27FC236}">
                <a16:creationId xmlns:a16="http://schemas.microsoft.com/office/drawing/2014/main" id="{71EF55C7-0E7D-41BD-ABFB-3BD9DF583AFC}"/>
              </a:ext>
            </a:extLst>
          </p:cNvPr>
          <p:cNvSpPr/>
          <p:nvPr/>
        </p:nvSpPr>
        <p:spPr>
          <a:xfrm>
            <a:off x="2383824" y="5164546"/>
            <a:ext cx="7210612" cy="684000"/>
          </a:xfrm>
          <a:prstGeom prst="roundRect">
            <a:avLst/>
          </a:prstGeom>
          <a:noFill/>
          <a:ln w="28575">
            <a:solidFill>
              <a:srgbClr val="0D37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Đái</a:t>
            </a:r>
            <a:r>
              <a:rPr kumimoji="0" lang="en-GB"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2000" b="1"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tháo</a:t>
            </a:r>
            <a:r>
              <a:rPr kumimoji="0" lang="en-GB"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đ</a:t>
            </a:r>
            <a:r>
              <a:rPr kumimoji="0" lang="vi-VN"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ư</a:t>
            </a:r>
            <a:r>
              <a:rPr kumimoji="0" lang="en-US" sz="2000" b="1"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ờng</a:t>
            </a:r>
            <a:r>
              <a:rPr kumimoji="0" lang="en-GB"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2000" b="1"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là</a:t>
            </a:r>
            <a:r>
              <a:rPr kumimoji="0" lang="en-GB"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2000" b="1"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bệnh</a:t>
            </a:r>
            <a:r>
              <a:rPr kumimoji="0" lang="en-GB"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2000" b="1"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lý</a:t>
            </a:r>
            <a:r>
              <a:rPr kumimoji="0" lang="en-GB"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2000" b="1"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ph</a:t>
            </a:r>
            <a:r>
              <a:rPr kumimoji="0" lang="en-US" sz="2000" b="1"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ức</a:t>
            </a:r>
            <a:r>
              <a:rPr kumimoji="0" 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tạp</a:t>
            </a:r>
            <a:r>
              <a:rPr kumimoji="0" 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liên</a:t>
            </a:r>
            <a:r>
              <a:rPr kumimoji="0" 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quan </a:t>
            </a:r>
            <a:r>
              <a:rPr kumimoji="0" lang="en-US" sz="2000" b="1"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đến</a:t>
            </a:r>
            <a:r>
              <a:rPr kumimoji="0" 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nhiều</a:t>
            </a:r>
            <a:r>
              <a:rPr kumimoji="0" 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hệ</a:t>
            </a:r>
            <a:r>
              <a:rPr kumimoji="0" 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thống</a:t>
            </a:r>
            <a:r>
              <a:rPr kumimoji="0" 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c</a:t>
            </a:r>
            <a:r>
              <a:rPr kumimoji="0" lang="vi-VN"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ơ</a:t>
            </a:r>
            <a:r>
              <a:rPr kumimoji="0" 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quan </a:t>
            </a:r>
            <a:r>
              <a:rPr kumimoji="0" lang="en-US" sz="2000" b="1"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khác</a:t>
            </a:r>
            <a:r>
              <a:rPr kumimoji="0" 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nhau</a:t>
            </a:r>
            <a:endParaRPr kumimoji="0" lang="en-GB"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DA1DE945-4665-3478-1C04-E4F646CE64C7}"/>
              </a:ext>
            </a:extLst>
          </p:cNvPr>
          <p:cNvSpPr txBox="1"/>
          <p:nvPr/>
        </p:nvSpPr>
        <p:spPr>
          <a:xfrm>
            <a:off x="83128" y="6425198"/>
            <a:ext cx="12108872" cy="4154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50" b="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mn-cs"/>
              </a:rPr>
              <a:t>ASCVD, atherosclerotic cardiovascular disease; T2D, type 2 diabetes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Verma S </a:t>
            </a: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et al</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Lancet.</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2018;393:3</a:t>
            </a:r>
            <a:r>
              <a:rPr kumimoji="0" lang="en-GB" sz="105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5</a:t>
            </a:r>
          </a:p>
        </p:txBody>
      </p:sp>
    </p:spTree>
    <p:extLst>
      <p:ext uri="{BB962C8B-B14F-4D97-AF65-F5344CB8AC3E}">
        <p14:creationId xmlns:p14="http://schemas.microsoft.com/office/powerpoint/2010/main" val="214032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4000"/>
              <a:t>We Need To Act!</a:t>
            </a:r>
            <a:br>
              <a:rPr lang="en-US"/>
            </a:br>
            <a:r>
              <a:rPr lang="en-US" i="1">
                <a:solidFill>
                  <a:schemeClr val="tx2">
                    <a:lumMod val="10000"/>
                    <a:lumOff val="90000"/>
                  </a:schemeClr>
                </a:solidFill>
              </a:rPr>
              <a:t>Effects of Standard of Care “Five-Finger Rule”</a:t>
            </a:r>
            <a:endParaRPr lang="en-US" i="1" dirty="0"/>
          </a:p>
        </p:txBody>
      </p:sp>
      <p:pic>
        <p:nvPicPr>
          <p:cNvPr id="3" name="Picture 2"/>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29657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97"/>
            <a:ext cx="12192001" cy="930983"/>
          </a:xfr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spcBef>
                <a:spcPts val="600"/>
              </a:spcBef>
            </a:pPr>
            <a:r>
              <a:rPr lang="en-US" sz="2800" dirty="0" err="1">
                <a:solidFill>
                  <a:srgbClr val="0070C0"/>
                </a:solidFill>
              </a:rPr>
              <a:t>Dân</a:t>
            </a:r>
            <a:r>
              <a:rPr lang="en-US" sz="2800" dirty="0">
                <a:solidFill>
                  <a:srgbClr val="0070C0"/>
                </a:solidFill>
              </a:rPr>
              <a:t> </a:t>
            </a:r>
            <a:r>
              <a:rPr lang="en-US" sz="2800" dirty="0" err="1">
                <a:solidFill>
                  <a:srgbClr val="0070C0"/>
                </a:solidFill>
              </a:rPr>
              <a:t>số</a:t>
            </a:r>
            <a:r>
              <a:rPr lang="en-US" sz="2800" dirty="0">
                <a:solidFill>
                  <a:srgbClr val="0070C0"/>
                </a:solidFill>
              </a:rPr>
              <a:t> </a:t>
            </a:r>
            <a:r>
              <a:rPr lang="en-US" sz="2800" dirty="0" err="1">
                <a:solidFill>
                  <a:srgbClr val="0070C0"/>
                </a:solidFill>
              </a:rPr>
              <a:t>ứng</a:t>
            </a:r>
            <a:r>
              <a:rPr lang="en-US" sz="2800" dirty="0">
                <a:solidFill>
                  <a:srgbClr val="0070C0"/>
                </a:solidFill>
              </a:rPr>
              <a:t> </a:t>
            </a:r>
            <a:r>
              <a:rPr lang="en-US" sz="2800" dirty="0" err="1">
                <a:solidFill>
                  <a:srgbClr val="0070C0"/>
                </a:solidFill>
              </a:rPr>
              <a:t>dụng</a:t>
            </a:r>
            <a:r>
              <a:rPr lang="en-US" sz="2800" dirty="0">
                <a:solidFill>
                  <a:srgbClr val="0070C0"/>
                </a:solidFill>
              </a:rPr>
              <a:t> </a:t>
            </a:r>
            <a:r>
              <a:rPr lang="en-US" sz="2800" dirty="0" err="1">
                <a:solidFill>
                  <a:srgbClr val="0070C0"/>
                </a:solidFill>
              </a:rPr>
              <a:t>từ</a:t>
            </a:r>
            <a:r>
              <a:rPr lang="en-US" sz="2800" dirty="0">
                <a:solidFill>
                  <a:srgbClr val="0070C0"/>
                </a:solidFill>
              </a:rPr>
              <a:t> các TNLS </a:t>
            </a:r>
            <a:r>
              <a:rPr lang="en-US" sz="2800" dirty="0" err="1">
                <a:solidFill>
                  <a:srgbClr val="0070C0"/>
                </a:solidFill>
              </a:rPr>
              <a:t>đánh</a:t>
            </a:r>
            <a:r>
              <a:rPr lang="en-US" sz="2800" dirty="0">
                <a:solidFill>
                  <a:srgbClr val="0070C0"/>
                </a:solidFill>
              </a:rPr>
              <a:t> </a:t>
            </a:r>
            <a:r>
              <a:rPr lang="en-US" sz="2800" dirty="0" err="1">
                <a:solidFill>
                  <a:srgbClr val="0070C0"/>
                </a:solidFill>
              </a:rPr>
              <a:t>gia</a:t>
            </a:r>
            <a:r>
              <a:rPr lang="en-US" sz="2800" dirty="0">
                <a:solidFill>
                  <a:srgbClr val="0070C0"/>
                </a:solidFill>
              </a:rPr>
              <a:t>́ </a:t>
            </a:r>
            <a:r>
              <a:rPr lang="en-US" sz="2800" dirty="0" err="1">
                <a:solidFill>
                  <a:srgbClr val="0070C0"/>
                </a:solidFill>
              </a:rPr>
              <a:t>lợi</a:t>
            </a:r>
            <a:r>
              <a:rPr lang="en-US" sz="2800" dirty="0">
                <a:solidFill>
                  <a:srgbClr val="0070C0"/>
                </a:solidFill>
              </a:rPr>
              <a:t> </a:t>
            </a:r>
            <a:r>
              <a:rPr lang="en-US" sz="2800" dirty="0" err="1">
                <a:solidFill>
                  <a:srgbClr val="0070C0"/>
                </a:solidFill>
              </a:rPr>
              <a:t>ích</a:t>
            </a:r>
            <a:r>
              <a:rPr lang="en-US" sz="2800" dirty="0">
                <a:solidFill>
                  <a:srgbClr val="0070C0"/>
                </a:solidFill>
              </a:rPr>
              <a:t> tim </a:t>
            </a:r>
            <a:r>
              <a:rPr lang="en-US" sz="2800" dirty="0" err="1">
                <a:solidFill>
                  <a:srgbClr val="0070C0"/>
                </a:solidFill>
              </a:rPr>
              <a:t>mạch</a:t>
            </a:r>
            <a:r>
              <a:rPr lang="en-US" sz="2800" dirty="0">
                <a:solidFill>
                  <a:srgbClr val="0070C0"/>
                </a:solidFill>
              </a:rPr>
              <a:t> (</a:t>
            </a:r>
            <a:r>
              <a:rPr lang="en-US" sz="2800" dirty="0" err="1">
                <a:solidFill>
                  <a:srgbClr val="0070C0"/>
                </a:solidFill>
              </a:rPr>
              <a:t>CVOT</a:t>
            </a:r>
            <a:r>
              <a:rPr lang="en-US" sz="2800" dirty="0">
                <a:solidFill>
                  <a:srgbClr val="0070C0"/>
                </a:solidFill>
              </a:rPr>
              <a:t>) </a:t>
            </a:r>
            <a:r>
              <a:rPr lang="en-US" sz="2800" dirty="0" err="1">
                <a:solidFill>
                  <a:srgbClr val="0070C0"/>
                </a:solidFill>
              </a:rPr>
              <a:t>của</a:t>
            </a:r>
            <a:r>
              <a:rPr lang="en-US" sz="2800" dirty="0">
                <a:solidFill>
                  <a:srgbClr val="0070C0"/>
                </a:solidFill>
              </a:rPr>
              <a:t> SGLT2i </a:t>
            </a:r>
            <a:r>
              <a:rPr lang="en-US" sz="2800" dirty="0" err="1">
                <a:solidFill>
                  <a:srgbClr val="0070C0"/>
                </a:solidFill>
              </a:rPr>
              <a:t>trên</a:t>
            </a:r>
            <a:r>
              <a:rPr lang="en-US" sz="2800" dirty="0">
                <a:solidFill>
                  <a:srgbClr val="0070C0"/>
                </a:solidFill>
              </a:rPr>
              <a:t> </a:t>
            </a:r>
            <a:r>
              <a:rPr lang="en-US" sz="2800" dirty="0" err="1">
                <a:solidFill>
                  <a:srgbClr val="0070C0"/>
                </a:solidFill>
              </a:rPr>
              <a:t>bệnh</a:t>
            </a:r>
            <a:r>
              <a:rPr lang="en-US" sz="2800" dirty="0">
                <a:solidFill>
                  <a:srgbClr val="0070C0"/>
                </a:solidFill>
              </a:rPr>
              <a:t> </a:t>
            </a:r>
            <a:r>
              <a:rPr lang="en-US" sz="2800" dirty="0" err="1">
                <a:solidFill>
                  <a:srgbClr val="0070C0"/>
                </a:solidFill>
              </a:rPr>
              <a:t>nhân</a:t>
            </a:r>
            <a:r>
              <a:rPr lang="en-US" sz="2800" dirty="0">
                <a:solidFill>
                  <a:srgbClr val="0070C0"/>
                </a:solidFill>
              </a:rPr>
              <a:t> ĐTĐ </a:t>
            </a:r>
            <a:r>
              <a:rPr lang="en-US" sz="2800" dirty="0" err="1">
                <a:solidFill>
                  <a:srgbClr val="0070C0"/>
                </a:solidFill>
              </a:rPr>
              <a:t>típ</a:t>
            </a:r>
            <a:r>
              <a:rPr lang="en-US" sz="2800" dirty="0">
                <a:solidFill>
                  <a:srgbClr val="0070C0"/>
                </a:solidFill>
              </a:rPr>
              <a:t> 2</a:t>
            </a:r>
          </a:p>
        </p:txBody>
      </p:sp>
      <p:sp>
        <p:nvSpPr>
          <p:cNvPr id="3" name="Text Placeholder 2">
            <a:extLst>
              <a:ext uri="{FF2B5EF4-FFF2-40B4-BE49-F238E27FC236}">
                <a16:creationId xmlns:a16="http://schemas.microsoft.com/office/drawing/2014/main" id="{B38A0CDE-CA6B-4C43-819A-2CBBA27D16FB}"/>
              </a:ext>
            </a:extLst>
          </p:cNvPr>
          <p:cNvSpPr>
            <a:spLocks noGrp="1"/>
          </p:cNvSpPr>
          <p:nvPr>
            <p:ph type="body" sz="quarter" idx="17"/>
          </p:nvPr>
        </p:nvSpPr>
        <p:spPr>
          <a:xfrm>
            <a:off x="154807" y="6276876"/>
            <a:ext cx="12037193" cy="528606"/>
          </a:xfrm>
        </p:spPr>
        <p:txBody>
          <a:bodyPr/>
          <a:lstStyle/>
          <a:p>
            <a:r>
              <a:rPr lang="en-US" sz="1050" dirty="0"/>
              <a:t>1. </a:t>
            </a:r>
            <a:r>
              <a:rPr lang="en-US" sz="1050" dirty="0" err="1"/>
              <a:t>Wiviott</a:t>
            </a:r>
            <a:r>
              <a:rPr lang="en-US" sz="1050" dirty="0"/>
              <a:t> SD, et al. Am Heart J 2018;200:83–89</a:t>
            </a:r>
            <a:r>
              <a:rPr lang="da-DK" sz="1050" dirty="0"/>
              <a:t>; 2. Neal B, et al. N Engl J Med 2017;377:644–657; 3. Zinman B, et al. N Engl J Med 2015;373:2117–2128; 4. </a:t>
            </a:r>
            <a:r>
              <a:rPr lang="pt-BR" sz="1050" dirty="0"/>
              <a:t>Einarson TR, et al. </a:t>
            </a:r>
            <a:r>
              <a:rPr lang="pt-BR" sz="1050" i="1" dirty="0"/>
              <a:t>Cardiovasc Diabetol </a:t>
            </a:r>
            <a:r>
              <a:rPr lang="pt-BR" sz="1050" dirty="0"/>
              <a:t>2018;17:83; 5. </a:t>
            </a:r>
            <a:r>
              <a:rPr lang="en-US" sz="1050" dirty="0" err="1"/>
              <a:t>McGurnaghan</a:t>
            </a:r>
            <a:r>
              <a:rPr lang="en-US" sz="1050" dirty="0"/>
              <a:t> S, et al.</a:t>
            </a:r>
            <a:r>
              <a:rPr lang="pt-BR" sz="1050" dirty="0"/>
              <a:t> </a:t>
            </a:r>
            <a:r>
              <a:rPr lang="da-DK" sz="1050" dirty="0"/>
              <a:t>Diabet. Med. 2019;36:718–725; 6.</a:t>
            </a:r>
            <a:r>
              <a:rPr lang="en-US" sz="1050" dirty="0"/>
              <a:t> Raz I, et al. </a:t>
            </a:r>
            <a:r>
              <a:rPr lang="pt-BR" sz="1050" i="1" dirty="0"/>
              <a:t>Diabetes Obes Metab</a:t>
            </a:r>
            <a:r>
              <a:rPr lang="pt-BR" sz="1050" dirty="0"/>
              <a:t> 2018;20:1102</a:t>
            </a:r>
            <a:r>
              <a:rPr lang="en-US" sz="1050" dirty="0"/>
              <a:t>–</a:t>
            </a:r>
            <a:r>
              <a:rPr lang="pt-BR" sz="1050" dirty="0"/>
              <a:t>1110; 7. </a:t>
            </a:r>
            <a:r>
              <a:rPr lang="en-US" sz="1050" dirty="0" err="1"/>
              <a:t>Wittbrodt</a:t>
            </a:r>
            <a:r>
              <a:rPr lang="en-US" sz="1050" dirty="0"/>
              <a:t> ET, et al</a:t>
            </a:r>
            <a:r>
              <a:rPr lang="en-US" sz="1050" kern="1200" dirty="0">
                <a:solidFill>
                  <a:srgbClr val="000000"/>
                </a:solidFill>
                <a:cs typeface="Calibri" panose="020F0502020204030204" pitchFamily="34" charset="0"/>
              </a:rPr>
              <a:t> </a:t>
            </a:r>
            <a:r>
              <a:rPr lang="en-US" sz="1050" i="1" dirty="0"/>
              <a:t>Am J </a:t>
            </a:r>
            <a:r>
              <a:rPr lang="en-US" sz="1050" i="1" dirty="0" err="1"/>
              <a:t>Manag</a:t>
            </a:r>
            <a:r>
              <a:rPr lang="en-US" sz="1050" i="1" dirty="0"/>
              <a:t> Care</a:t>
            </a:r>
            <a:r>
              <a:rPr lang="en-US" sz="1050" dirty="0"/>
              <a:t>. </a:t>
            </a:r>
            <a:r>
              <a:rPr lang="en-US" sz="1050" dirty="0" err="1"/>
              <a:t>2018;24:S138-S145</a:t>
            </a:r>
            <a:r>
              <a:rPr lang="en-US" sz="1050" dirty="0"/>
              <a:t>.</a:t>
            </a:r>
            <a:r>
              <a:rPr lang="pt-BR" sz="1050" dirty="0"/>
              <a:t> </a:t>
            </a:r>
            <a:endParaRPr lang="en-US" sz="1050" dirty="0"/>
          </a:p>
        </p:txBody>
      </p:sp>
      <p:pic>
        <p:nvPicPr>
          <p:cNvPr id="14" name="Picture 2" descr="Image result for empa reg patient population">
            <a:extLst>
              <a:ext uri="{FF2B5EF4-FFF2-40B4-BE49-F238E27FC236}">
                <a16:creationId xmlns:a16="http://schemas.microsoft.com/office/drawing/2014/main" id="{24863D6D-E438-4EFE-B843-E4B227B186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0081428" y="1069703"/>
            <a:ext cx="1326241" cy="16488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Image result for empa reg patient population">
            <a:extLst>
              <a:ext uri="{FF2B5EF4-FFF2-40B4-BE49-F238E27FC236}">
                <a16:creationId xmlns:a16="http://schemas.microsoft.com/office/drawing/2014/main" id="{B7AD0E2D-EB3B-470D-97EB-1B2F4D9FFA8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10202709" y="2875177"/>
            <a:ext cx="1176684" cy="167008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Image result for empa reg patient population">
            <a:extLst>
              <a:ext uri="{FF2B5EF4-FFF2-40B4-BE49-F238E27FC236}">
                <a16:creationId xmlns:a16="http://schemas.microsoft.com/office/drawing/2014/main" id="{C050C0D1-21A1-4C12-AD37-D58CED51E66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10183024" y="4702717"/>
            <a:ext cx="1196369" cy="1748643"/>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B116B3FF-D011-4836-9F7F-AC14D2C93512}"/>
              </a:ext>
            </a:extLst>
          </p:cNvPr>
          <p:cNvGrpSpPr/>
          <p:nvPr/>
        </p:nvGrpSpPr>
        <p:grpSpPr>
          <a:xfrm>
            <a:off x="0" y="1728082"/>
            <a:ext cx="10363200" cy="4723278"/>
            <a:chOff x="553694" y="1480838"/>
            <a:chExt cx="9705804" cy="4453200"/>
          </a:xfrm>
        </p:grpSpPr>
        <p:sp>
          <p:nvSpPr>
            <p:cNvPr id="13" name="Rectangle 12"/>
            <p:cNvSpPr/>
            <p:nvPr/>
          </p:nvSpPr>
          <p:spPr>
            <a:xfrm>
              <a:off x="3001593" y="5090983"/>
              <a:ext cx="7094751" cy="338554"/>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70C0"/>
                  </a:solidFill>
                  <a:effectLst/>
                  <a:uLnTx/>
                  <a:uFillTx/>
                  <a:latin typeface="Arial"/>
                  <a:ea typeface="+mn-ea"/>
                  <a:cs typeface="+mn-cs"/>
                </a:rPr>
                <a:t>60% </a:t>
              </a:r>
              <a:r>
                <a:rPr kumimoji="0" lang="en-US" sz="1600" b="1" i="0" u="none" strike="noStrike" kern="1200" cap="none" spc="0" normalizeH="0" baseline="0" noProof="0" err="1">
                  <a:ln>
                    <a:noFill/>
                  </a:ln>
                  <a:solidFill>
                    <a:srgbClr val="0070C0"/>
                  </a:solidFill>
                  <a:effectLst/>
                  <a:uLnTx/>
                  <a:uFillTx/>
                  <a:latin typeface="Arial"/>
                  <a:ea typeface="+mn-ea"/>
                  <a:cs typeface="+mn-cs"/>
                </a:rPr>
                <a:t>bệnh</a:t>
              </a:r>
              <a:r>
                <a:rPr kumimoji="0" lang="en-US" sz="1600" b="1" i="0" u="none" strike="noStrike" kern="1200" cap="none" spc="0" normalizeH="0" baseline="0" noProof="0">
                  <a:ln>
                    <a:noFill/>
                  </a:ln>
                  <a:solidFill>
                    <a:srgbClr val="0070C0"/>
                  </a:solidFill>
                  <a:effectLst/>
                  <a:uLnTx/>
                  <a:uFillTx/>
                  <a:latin typeface="Arial"/>
                  <a:ea typeface="+mn-ea"/>
                  <a:cs typeface="+mn-cs"/>
                </a:rPr>
                <a:t> </a:t>
              </a:r>
              <a:r>
                <a:rPr kumimoji="0" lang="en-US" sz="1600" b="1" i="0" u="none" strike="noStrike" kern="1200" cap="none" spc="0" normalizeH="0" baseline="0" noProof="0" err="1">
                  <a:ln>
                    <a:noFill/>
                  </a:ln>
                  <a:solidFill>
                    <a:srgbClr val="0070C0"/>
                  </a:solidFill>
                  <a:effectLst/>
                  <a:uLnTx/>
                  <a:uFillTx/>
                  <a:latin typeface="Arial"/>
                  <a:ea typeface="+mn-ea"/>
                  <a:cs typeface="+mn-cs"/>
                </a:rPr>
                <a:t>nhân</a:t>
              </a:r>
              <a:r>
                <a:rPr kumimoji="0" lang="en-US" sz="1600" b="1" i="0" u="none" strike="noStrike" kern="1200" cap="none" spc="0" normalizeH="0" baseline="0" noProof="0">
                  <a:ln>
                    <a:noFill/>
                  </a:ln>
                  <a:solidFill>
                    <a:srgbClr val="0070C0"/>
                  </a:solidFill>
                  <a:effectLst/>
                  <a:uLnTx/>
                  <a:uFillTx/>
                  <a:latin typeface="Arial"/>
                  <a:ea typeface="+mn-ea"/>
                  <a:cs typeface="+mn-cs"/>
                </a:rPr>
                <a:t> </a:t>
              </a:r>
              <a:r>
                <a:rPr kumimoji="0" lang="en-US" sz="1600" b="1" i="0" u="none" strike="noStrike" kern="1200" cap="none" spc="0" normalizeH="0" baseline="0" noProof="0" err="1">
                  <a:ln>
                    <a:noFill/>
                  </a:ln>
                  <a:solidFill>
                    <a:srgbClr val="0070C0"/>
                  </a:solidFill>
                  <a:effectLst/>
                  <a:uLnTx/>
                  <a:uFillTx/>
                  <a:latin typeface="Arial"/>
                  <a:ea typeface="+mn-ea"/>
                  <a:cs typeface="+mn-cs"/>
                </a:rPr>
                <a:t>trong</a:t>
              </a:r>
              <a:r>
                <a:rPr kumimoji="0" lang="en-US" sz="1600" b="1" i="0" u="none" strike="noStrike" kern="1200" cap="none" spc="0" normalizeH="0" baseline="0" noProof="0">
                  <a:ln>
                    <a:noFill/>
                  </a:ln>
                  <a:solidFill>
                    <a:srgbClr val="0070C0"/>
                  </a:solidFill>
                  <a:effectLst/>
                  <a:uLnTx/>
                  <a:uFillTx/>
                  <a:latin typeface="Arial"/>
                  <a:ea typeface="+mn-ea"/>
                  <a:cs typeface="+mn-cs"/>
                </a:rPr>
                <a:t> DECLARE-TIMI 58 </a:t>
              </a:r>
              <a:r>
                <a:rPr lang="en-US" sz="1600" b="1" err="1">
                  <a:solidFill>
                    <a:srgbClr val="0070C0"/>
                  </a:solidFill>
                  <a:latin typeface="Arial"/>
                </a:rPr>
                <a:t>có</a:t>
              </a:r>
              <a:r>
                <a:rPr lang="en-US" sz="1600" b="1">
                  <a:solidFill>
                    <a:srgbClr val="0070C0"/>
                  </a:solidFill>
                  <a:latin typeface="Arial"/>
                </a:rPr>
                <a:t> </a:t>
              </a:r>
              <a:r>
                <a:rPr lang="en-US" sz="1600" b="1" err="1">
                  <a:solidFill>
                    <a:srgbClr val="0070C0"/>
                  </a:solidFill>
                  <a:latin typeface="Arial"/>
                </a:rPr>
                <a:t>nguy</a:t>
              </a:r>
              <a:r>
                <a:rPr lang="en-US" sz="1600" b="1">
                  <a:solidFill>
                    <a:srgbClr val="0070C0"/>
                  </a:solidFill>
                  <a:latin typeface="Arial"/>
                </a:rPr>
                <a:t> c</a:t>
              </a:r>
              <a:r>
                <a:rPr lang="vi-VN" sz="1600" b="1">
                  <a:solidFill>
                    <a:srgbClr val="0070C0"/>
                  </a:solidFill>
                  <a:latin typeface="Arial"/>
                </a:rPr>
                <a:t>ơ</a:t>
              </a:r>
              <a:r>
                <a:rPr lang="en-US" sz="1600" b="1">
                  <a:solidFill>
                    <a:srgbClr val="0070C0"/>
                  </a:solidFill>
                  <a:latin typeface="Arial"/>
                </a:rPr>
                <a:t> </a:t>
              </a:r>
              <a:r>
                <a:rPr lang="en-US" sz="1600" b="1" err="1">
                  <a:solidFill>
                    <a:srgbClr val="0070C0"/>
                  </a:solidFill>
                  <a:latin typeface="Arial"/>
                </a:rPr>
                <a:t>tim</a:t>
              </a:r>
              <a:r>
                <a:rPr lang="en-US" sz="1600" b="1">
                  <a:solidFill>
                    <a:srgbClr val="0070C0"/>
                  </a:solidFill>
                  <a:latin typeface="Arial"/>
                </a:rPr>
                <a:t> </a:t>
              </a:r>
              <a:r>
                <a:rPr lang="en-US" sz="1600" b="1" err="1">
                  <a:solidFill>
                    <a:srgbClr val="0070C0"/>
                  </a:solidFill>
                  <a:latin typeface="Arial"/>
                </a:rPr>
                <a:t>mạch</a:t>
              </a:r>
              <a:r>
                <a:rPr lang="en-US" sz="1600" b="1">
                  <a:solidFill>
                    <a:srgbClr val="0070C0"/>
                  </a:solidFill>
                  <a:latin typeface="Arial"/>
                </a:rPr>
                <a:t> </a:t>
              </a:r>
              <a:r>
                <a:rPr lang="en-US" sz="1600" b="1" err="1">
                  <a:solidFill>
                    <a:srgbClr val="0070C0"/>
                  </a:solidFill>
                  <a:latin typeface="Arial"/>
                </a:rPr>
                <a:t>sớm</a:t>
              </a:r>
              <a:endParaRPr kumimoji="0" lang="en-US" sz="1600" b="0" i="0" u="none" strike="noStrike" kern="1200" cap="none" spc="0" normalizeH="0" baseline="0" noProof="0">
                <a:ln>
                  <a:noFill/>
                </a:ln>
                <a:solidFill>
                  <a:srgbClr val="0070C0"/>
                </a:solidFill>
                <a:effectLst/>
                <a:uLnTx/>
                <a:uFillTx/>
                <a:latin typeface="Arial"/>
                <a:ea typeface="+mn-ea"/>
                <a:cs typeface="+mn-cs"/>
              </a:endParaRPr>
            </a:p>
          </p:txBody>
        </p:sp>
        <p:pic>
          <p:nvPicPr>
            <p:cNvPr id="17" name="Picture 16">
              <a:extLst>
                <a:ext uri="{FF2B5EF4-FFF2-40B4-BE49-F238E27FC236}">
                  <a16:creationId xmlns:a16="http://schemas.microsoft.com/office/drawing/2014/main" id="{C6E6B0B6-1436-4603-8CD6-7D1E308226B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505"/>
            <a:stretch/>
          </p:blipFill>
          <p:spPr>
            <a:xfrm>
              <a:off x="553694" y="1480838"/>
              <a:ext cx="9705804" cy="4453200"/>
            </a:xfrm>
            <a:prstGeom prst="rect">
              <a:avLst/>
            </a:prstGeom>
          </p:spPr>
        </p:pic>
        <p:sp>
          <p:nvSpPr>
            <p:cNvPr id="18" name="Rectangle 17">
              <a:extLst>
                <a:ext uri="{FF2B5EF4-FFF2-40B4-BE49-F238E27FC236}">
                  <a16:creationId xmlns:a16="http://schemas.microsoft.com/office/drawing/2014/main" id="{4CA2E1A1-88EF-4425-A012-89B3B9649AFC}"/>
                </a:ext>
              </a:extLst>
            </p:cNvPr>
            <p:cNvSpPr/>
            <p:nvPr/>
          </p:nvSpPr>
          <p:spPr bwMode="auto">
            <a:xfrm>
              <a:off x="4835567" y="2188406"/>
              <a:ext cx="928254" cy="56110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err="1">
                <a:ln>
                  <a:noFill/>
                </a:ln>
                <a:solidFill>
                  <a:srgbClr val="FFFFFF"/>
                </a:solidFill>
                <a:effectLst/>
                <a:uLnTx/>
                <a:uFillTx/>
                <a:latin typeface="Arial" charset="0"/>
                <a:ea typeface="+mn-ea"/>
                <a:cs typeface="+mn-cs"/>
              </a:endParaRPr>
            </a:p>
          </p:txBody>
        </p:sp>
        <p:sp>
          <p:nvSpPr>
            <p:cNvPr id="19" name="TextBox 18">
              <a:extLst>
                <a:ext uri="{FF2B5EF4-FFF2-40B4-BE49-F238E27FC236}">
                  <a16:creationId xmlns:a16="http://schemas.microsoft.com/office/drawing/2014/main" id="{3CA25B49-BA3E-4066-BAA7-5C64486E8841}"/>
                </a:ext>
              </a:extLst>
            </p:cNvPr>
            <p:cNvSpPr txBox="1"/>
            <p:nvPr/>
          </p:nvSpPr>
          <p:spPr>
            <a:xfrm>
              <a:off x="4633222" y="1972147"/>
              <a:ext cx="1787238" cy="1308563"/>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Arial"/>
                  <a:ea typeface="+mn-ea"/>
                  <a:cs typeface="+mn-cs"/>
                </a:rPr>
                <a:t>ĐTĐ </a:t>
              </a:r>
              <a:r>
                <a:rPr kumimoji="0" lang="en-US" sz="1600" b="1" i="0" u="none" strike="noStrike" kern="1200" cap="none" spc="0" normalizeH="0" baseline="0" noProof="0" dirty="0" err="1">
                  <a:ln>
                    <a:noFill/>
                  </a:ln>
                  <a:solidFill>
                    <a:srgbClr val="C00000"/>
                  </a:solidFill>
                  <a:effectLst/>
                  <a:uLnTx/>
                  <a:uFillTx/>
                  <a:latin typeface="Arial"/>
                  <a:ea typeface="+mn-ea"/>
                  <a:cs typeface="+mn-cs"/>
                </a:rPr>
                <a:t>típ</a:t>
              </a:r>
              <a:r>
                <a:rPr kumimoji="0" lang="en-US" sz="1600" b="1" i="0" u="none" strike="noStrike" kern="1200" cap="none" spc="0" normalizeH="0" baseline="0" noProof="0" dirty="0">
                  <a:ln>
                    <a:noFill/>
                  </a:ln>
                  <a:solidFill>
                    <a:srgbClr val="C00000"/>
                  </a:solidFill>
                  <a:effectLst/>
                  <a:uLnTx/>
                  <a:uFillTx/>
                  <a:latin typeface="Arial"/>
                  <a:ea typeface="+mn-ea"/>
                  <a:cs typeface="+mn-cs"/>
                </a:rPr>
                <a:t> 2</a:t>
              </a: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Arial"/>
                  <a:ea typeface="+mn-ea"/>
                  <a:cs typeface="+mn-cs"/>
                </a:rPr>
                <a:t>+ </a:t>
              </a:r>
              <a:r>
                <a:rPr lang="en-US" sz="1600" b="1" dirty="0">
                  <a:solidFill>
                    <a:srgbClr val="C00000"/>
                  </a:solidFill>
                  <a:latin typeface="Arial"/>
                </a:rPr>
                <a:t>AS</a:t>
              </a:r>
              <a:r>
                <a:rPr kumimoji="0" lang="en-US" sz="1600" b="1" i="0" u="none" strike="noStrike" kern="1200" cap="none" spc="0" normalizeH="0" baseline="0" noProof="0" dirty="0">
                  <a:ln>
                    <a:noFill/>
                  </a:ln>
                  <a:solidFill>
                    <a:srgbClr val="C00000"/>
                  </a:solidFill>
                  <a:effectLst/>
                  <a:uLnTx/>
                  <a:uFillTx/>
                  <a:latin typeface="Arial"/>
                  <a:ea typeface="+mn-ea"/>
                  <a:cs typeface="+mn-cs"/>
                </a:rPr>
                <a:t>CVD (41%) </a:t>
              </a:r>
            </a:p>
            <a:p>
              <a:pPr marL="0" marR="0" lvl="0" indent="0" algn="l" defTabSz="914400" rtl="0" eaLnBrk="1" fontAlgn="auto" latinLnBrk="0" hangingPunct="1">
                <a:lnSpc>
                  <a:spcPct val="110000"/>
                </a:lnSpc>
                <a:spcBef>
                  <a:spcPts val="600"/>
                </a:spcBef>
                <a:spcAft>
                  <a:spcPts val="600"/>
                </a:spcAft>
                <a:buClrTx/>
                <a:buSzTx/>
                <a:buFontTx/>
                <a:buNone/>
                <a:tabLst/>
                <a:defRPr/>
              </a:pPr>
              <a:r>
                <a:rPr lang="en-US" sz="1600" b="1" dirty="0" err="1">
                  <a:solidFill>
                    <a:srgbClr val="C00000"/>
                  </a:solidFill>
                  <a:latin typeface="Arial"/>
                </a:rPr>
                <a:t>hoặc</a:t>
              </a:r>
              <a:endParaRPr kumimoji="0" lang="en-US" sz="1600" b="1" i="0" u="none" strike="noStrike" kern="1200" cap="none" spc="0" normalizeH="0" baseline="0" noProof="0" dirty="0">
                <a:ln>
                  <a:noFill/>
                </a:ln>
                <a:solidFill>
                  <a:srgbClr val="C00000"/>
                </a:solidFill>
                <a:effectLst/>
                <a:uLnTx/>
                <a:uFillTx/>
                <a:latin typeface="Arial"/>
                <a:ea typeface="+mn-ea"/>
                <a:cs typeface="+mn-cs"/>
              </a:endParaRP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Arial"/>
                  <a:ea typeface="+mn-ea"/>
                  <a:cs typeface="+mn-cs"/>
                </a:rPr>
                <a:t>≥2 YTNC (59%) </a:t>
              </a:r>
            </a:p>
          </p:txBody>
        </p:sp>
        <p:sp>
          <p:nvSpPr>
            <p:cNvPr id="20" name="Rectangle 19">
              <a:extLst>
                <a:ext uri="{FF2B5EF4-FFF2-40B4-BE49-F238E27FC236}">
                  <a16:creationId xmlns:a16="http://schemas.microsoft.com/office/drawing/2014/main" id="{170D274E-276F-4580-87E5-2AD53D98AC3C}"/>
                </a:ext>
              </a:extLst>
            </p:cNvPr>
            <p:cNvSpPr/>
            <p:nvPr/>
          </p:nvSpPr>
          <p:spPr bwMode="auto">
            <a:xfrm>
              <a:off x="6484258" y="2188406"/>
              <a:ext cx="962890" cy="4987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err="1">
                <a:ln>
                  <a:noFill/>
                </a:ln>
                <a:solidFill>
                  <a:srgbClr val="FFFFFF"/>
                </a:solidFill>
                <a:effectLst/>
                <a:uLnTx/>
                <a:uFillTx/>
                <a:latin typeface="Arial" charset="0"/>
                <a:ea typeface="+mn-ea"/>
                <a:cs typeface="+mn-cs"/>
              </a:endParaRPr>
            </a:p>
          </p:txBody>
        </p:sp>
        <p:sp>
          <p:nvSpPr>
            <p:cNvPr id="21" name="Rectangle 20">
              <a:extLst>
                <a:ext uri="{FF2B5EF4-FFF2-40B4-BE49-F238E27FC236}">
                  <a16:creationId xmlns:a16="http://schemas.microsoft.com/office/drawing/2014/main" id="{62E20DCF-90FD-41AD-B1AD-83763DF0EBD7}"/>
                </a:ext>
              </a:extLst>
            </p:cNvPr>
            <p:cNvSpPr/>
            <p:nvPr/>
          </p:nvSpPr>
          <p:spPr bwMode="auto">
            <a:xfrm>
              <a:off x="7815111" y="2182315"/>
              <a:ext cx="962890" cy="4987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err="1">
                <a:ln>
                  <a:noFill/>
                </a:ln>
                <a:solidFill>
                  <a:srgbClr val="FFFFFF"/>
                </a:solidFill>
                <a:effectLst/>
                <a:uLnTx/>
                <a:uFillTx/>
                <a:latin typeface="Arial" charset="0"/>
                <a:ea typeface="+mn-ea"/>
                <a:cs typeface="+mn-cs"/>
              </a:endParaRPr>
            </a:p>
          </p:txBody>
        </p:sp>
        <p:sp>
          <p:nvSpPr>
            <p:cNvPr id="22" name="TextBox 21">
              <a:extLst>
                <a:ext uri="{FF2B5EF4-FFF2-40B4-BE49-F238E27FC236}">
                  <a16:creationId xmlns:a16="http://schemas.microsoft.com/office/drawing/2014/main" id="{28137629-E6E8-4E53-8733-8D62F38B2667}"/>
                </a:ext>
              </a:extLst>
            </p:cNvPr>
            <p:cNvSpPr txBox="1"/>
            <p:nvPr/>
          </p:nvSpPr>
          <p:spPr>
            <a:xfrm>
              <a:off x="6360349" y="1966083"/>
              <a:ext cx="1787238" cy="1308563"/>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sz="1600" b="1" err="1">
                  <a:latin typeface="Arial"/>
                </a:rPr>
                <a:t>ĐTĐ</a:t>
              </a:r>
              <a:r>
                <a:rPr lang="en-US" sz="1600" b="1">
                  <a:latin typeface="Arial"/>
                </a:rPr>
                <a:t> </a:t>
              </a:r>
              <a:r>
                <a:rPr lang="en-US" sz="1600" b="1" err="1">
                  <a:latin typeface="Arial"/>
                </a:rPr>
                <a:t>típ</a:t>
              </a:r>
              <a:r>
                <a:rPr lang="en-US" sz="1600" b="1">
                  <a:latin typeface="Arial"/>
                </a:rPr>
                <a:t> 2</a:t>
              </a:r>
              <a:endParaRPr kumimoji="0" lang="en-US" sz="1600" b="1" i="0" u="none" strike="noStrike" kern="1200" cap="none" spc="0" normalizeH="0" baseline="0" noProof="0">
                <a:ln>
                  <a:noFill/>
                </a:ln>
                <a:effectLst/>
                <a:uLnTx/>
                <a:uFillTx/>
                <a:latin typeface="Arial"/>
                <a:ea typeface="+mn-ea"/>
                <a:cs typeface="+mn-cs"/>
              </a:endParaRP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latin typeface="Arial"/>
                  <a:ea typeface="+mn-ea"/>
                  <a:cs typeface="+mn-cs"/>
                </a:rPr>
                <a:t>+ </a:t>
              </a:r>
              <a:r>
                <a:rPr lang="en-US" sz="1600" b="1">
                  <a:latin typeface="Arial"/>
                </a:rPr>
                <a:t>AS</a:t>
              </a:r>
              <a:r>
                <a:rPr kumimoji="0" lang="en-US" sz="1600" b="1" i="0" u="none" strike="noStrike" kern="1200" cap="none" spc="0" normalizeH="0" baseline="0" noProof="0">
                  <a:ln>
                    <a:noFill/>
                  </a:ln>
                  <a:effectLst/>
                  <a:uLnTx/>
                  <a:uFillTx/>
                  <a:latin typeface="Arial"/>
                  <a:ea typeface="+mn-ea"/>
                  <a:cs typeface="+mn-cs"/>
                </a:rPr>
                <a:t>CVD (66%) </a:t>
              </a:r>
            </a:p>
            <a:p>
              <a:pPr marL="0" marR="0" lvl="0" indent="0" algn="l" defTabSz="914400" rtl="0" eaLnBrk="1" fontAlgn="auto" latinLnBrk="0" hangingPunct="1">
                <a:lnSpc>
                  <a:spcPct val="110000"/>
                </a:lnSpc>
                <a:spcBef>
                  <a:spcPts val="600"/>
                </a:spcBef>
                <a:spcAft>
                  <a:spcPts val="600"/>
                </a:spcAft>
                <a:buClrTx/>
                <a:buSzTx/>
                <a:buFontTx/>
                <a:buNone/>
                <a:tabLst/>
                <a:defRPr/>
              </a:pPr>
              <a:r>
                <a:rPr lang="en-US" sz="1600" b="1">
                  <a:latin typeface="Arial"/>
                </a:rPr>
                <a:t>hoặc</a:t>
              </a:r>
              <a:endParaRPr kumimoji="0" lang="en-US" sz="1600" b="1" i="0" u="none" strike="noStrike" kern="1200" cap="none" spc="0" normalizeH="0" baseline="0" noProof="0">
                <a:ln>
                  <a:noFill/>
                </a:ln>
                <a:effectLst/>
                <a:uLnTx/>
                <a:uFillTx/>
                <a:latin typeface="Arial"/>
                <a:ea typeface="+mn-ea"/>
                <a:cs typeface="+mn-cs"/>
              </a:endParaRP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latin typeface="Arial"/>
                  <a:ea typeface="+mn-ea"/>
                  <a:cs typeface="+mn-cs"/>
                </a:rPr>
                <a:t>≥3 </a:t>
              </a:r>
              <a:r>
                <a:rPr kumimoji="0" lang="en-US" sz="1600" b="1" i="0" u="none" strike="noStrike" kern="1200" cap="none" spc="0" normalizeH="0" baseline="0" noProof="0" err="1">
                  <a:ln>
                    <a:noFill/>
                  </a:ln>
                  <a:effectLst/>
                  <a:uLnTx/>
                  <a:uFillTx/>
                  <a:latin typeface="Arial"/>
                  <a:ea typeface="+mn-ea"/>
                  <a:cs typeface="+mn-cs"/>
                </a:rPr>
                <a:t>YTNC</a:t>
              </a:r>
              <a:r>
                <a:rPr kumimoji="0" lang="en-US" sz="1600" b="1" i="0" u="none" strike="noStrike" kern="1200" cap="none" spc="0" normalizeH="0" baseline="0" noProof="0">
                  <a:ln>
                    <a:noFill/>
                  </a:ln>
                  <a:effectLst/>
                  <a:uLnTx/>
                  <a:uFillTx/>
                  <a:latin typeface="Arial"/>
                  <a:ea typeface="+mn-ea"/>
                  <a:cs typeface="+mn-cs"/>
                </a:rPr>
                <a:t> (34%) </a:t>
              </a:r>
            </a:p>
          </p:txBody>
        </p:sp>
        <p:sp>
          <p:nvSpPr>
            <p:cNvPr id="23" name="TextBox 22">
              <a:extLst>
                <a:ext uri="{FF2B5EF4-FFF2-40B4-BE49-F238E27FC236}">
                  <a16:creationId xmlns:a16="http://schemas.microsoft.com/office/drawing/2014/main" id="{A61E54C5-1148-45DC-8171-1FF2B842A4D6}"/>
                </a:ext>
              </a:extLst>
            </p:cNvPr>
            <p:cNvSpPr txBox="1"/>
            <p:nvPr/>
          </p:nvSpPr>
          <p:spPr>
            <a:xfrm>
              <a:off x="8162256" y="1989969"/>
              <a:ext cx="1787238" cy="612988"/>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sz="1600" b="1" err="1">
                  <a:latin typeface="Arial"/>
                </a:rPr>
                <a:t>ĐTĐ</a:t>
              </a:r>
              <a:r>
                <a:rPr lang="en-US" sz="1600" b="1">
                  <a:latin typeface="Arial"/>
                </a:rPr>
                <a:t> </a:t>
              </a:r>
              <a:r>
                <a:rPr lang="en-US" sz="1600" b="1" err="1">
                  <a:latin typeface="Arial"/>
                </a:rPr>
                <a:t>típ</a:t>
              </a:r>
              <a:r>
                <a:rPr lang="en-US" sz="1600" b="1">
                  <a:latin typeface="Arial"/>
                </a:rPr>
                <a:t> 2</a:t>
              </a:r>
              <a:endParaRPr kumimoji="0" lang="en-US" sz="1600" b="1" i="0" u="none" strike="noStrike" kern="1200" cap="none" spc="0" normalizeH="0" baseline="0" noProof="0">
                <a:ln>
                  <a:noFill/>
                </a:ln>
                <a:effectLst/>
                <a:uLnTx/>
                <a:uFillTx/>
                <a:latin typeface="Arial"/>
                <a:ea typeface="+mn-ea"/>
                <a:cs typeface="+mn-cs"/>
              </a:endParaRP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latin typeface="Arial"/>
                  <a:ea typeface="+mn-ea"/>
                  <a:cs typeface="+mn-cs"/>
                </a:rPr>
                <a:t>+ </a:t>
              </a:r>
              <a:r>
                <a:rPr lang="en-US" sz="1600" b="1">
                  <a:latin typeface="Arial"/>
                </a:rPr>
                <a:t>AS</a:t>
              </a:r>
              <a:r>
                <a:rPr kumimoji="0" lang="en-US" sz="1600" b="1" i="0" u="none" strike="noStrike" kern="1200" cap="none" spc="0" normalizeH="0" baseline="0" noProof="0">
                  <a:ln>
                    <a:noFill/>
                  </a:ln>
                  <a:effectLst/>
                  <a:uLnTx/>
                  <a:uFillTx/>
                  <a:latin typeface="Arial"/>
                  <a:ea typeface="+mn-ea"/>
                  <a:cs typeface="+mn-cs"/>
                </a:rPr>
                <a:t>CVD (99%) </a:t>
              </a:r>
            </a:p>
          </p:txBody>
        </p:sp>
        <p:sp>
          <p:nvSpPr>
            <p:cNvPr id="12" name="Rectangle 11">
              <a:extLst>
                <a:ext uri="{FF2B5EF4-FFF2-40B4-BE49-F238E27FC236}">
                  <a16:creationId xmlns:a16="http://schemas.microsoft.com/office/drawing/2014/main" id="{15096202-B936-4C4C-824B-8EF294CE8183}"/>
                </a:ext>
              </a:extLst>
            </p:cNvPr>
            <p:cNvSpPr/>
            <p:nvPr/>
          </p:nvSpPr>
          <p:spPr>
            <a:xfrm>
              <a:off x="1229602" y="1498804"/>
              <a:ext cx="8348003" cy="369332"/>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00000"/>
                  </a:solidFill>
                  <a:latin typeface="Arial"/>
                </a:rPr>
                <a:t>N</a:t>
              </a:r>
              <a:r>
                <a:rPr kumimoji="0" lang="en-US" b="1" i="0" u="none" strike="noStrike" kern="1200" cap="none" spc="0" normalizeH="0" baseline="0" noProof="0" dirty="0">
                  <a:ln>
                    <a:noFill/>
                  </a:ln>
                  <a:solidFill>
                    <a:srgbClr val="000000"/>
                  </a:solidFill>
                  <a:effectLst/>
                  <a:uLnTx/>
                  <a:uFillTx/>
                  <a:latin typeface="Arial"/>
                  <a:ea typeface="+mn-ea"/>
                  <a:cs typeface="+mn-cs"/>
                </a:rPr>
                <a:t>guy c</a:t>
              </a:r>
              <a:r>
                <a:rPr kumimoji="0" lang="vi-VN" b="1" i="0" u="none" strike="noStrike" kern="1200" cap="none" spc="0" normalizeH="0" baseline="0" noProof="0" dirty="0">
                  <a:ln>
                    <a:noFill/>
                  </a:ln>
                  <a:solidFill>
                    <a:srgbClr val="000000"/>
                  </a:solidFill>
                  <a:effectLst/>
                  <a:uLnTx/>
                  <a:uFillTx/>
                  <a:latin typeface="Arial"/>
                  <a:ea typeface="+mn-ea"/>
                  <a:cs typeface="+mn-cs"/>
                </a:rPr>
                <a:t>ơ</a:t>
              </a:r>
              <a:r>
                <a:rPr kumimoji="0" lang="en-US" b="1" i="0" u="none" strike="noStrike" kern="1200" cap="none" spc="0" normalizeH="0" baseline="0" noProof="0" dirty="0">
                  <a:ln>
                    <a:noFill/>
                  </a:ln>
                  <a:solidFill>
                    <a:srgbClr val="000000"/>
                  </a:solidFill>
                  <a:effectLst/>
                  <a:uLnTx/>
                  <a:uFillTx/>
                  <a:latin typeface="Arial"/>
                  <a:ea typeface="+mn-ea"/>
                  <a:cs typeface="+mn-cs"/>
                </a:rPr>
                <a:t> </a:t>
              </a:r>
              <a:r>
                <a:rPr kumimoji="0" lang="en-US" b="1" i="0" u="none" strike="noStrike" kern="1200" cap="none" spc="0" normalizeH="0" baseline="0" noProof="0" dirty="0" err="1">
                  <a:ln>
                    <a:noFill/>
                  </a:ln>
                  <a:solidFill>
                    <a:srgbClr val="000000"/>
                  </a:solidFill>
                  <a:effectLst/>
                  <a:uLnTx/>
                  <a:uFillTx/>
                  <a:latin typeface="Arial"/>
                  <a:ea typeface="+mn-ea"/>
                  <a:cs typeface="+mn-cs"/>
                </a:rPr>
                <a:t>tim</a:t>
              </a:r>
              <a:r>
                <a:rPr kumimoji="0" lang="en-US" b="1" i="0" u="none" strike="noStrike" kern="1200" cap="none" spc="0" normalizeH="0" baseline="0" noProof="0" dirty="0">
                  <a:ln>
                    <a:noFill/>
                  </a:ln>
                  <a:solidFill>
                    <a:srgbClr val="000000"/>
                  </a:solidFill>
                  <a:effectLst/>
                  <a:uLnTx/>
                  <a:uFillTx/>
                  <a:latin typeface="Arial"/>
                  <a:ea typeface="+mn-ea"/>
                  <a:cs typeface="+mn-cs"/>
                </a:rPr>
                <a:t> </a:t>
              </a:r>
              <a:r>
                <a:rPr kumimoji="0" lang="en-US" b="1" i="0" u="none" strike="noStrike" kern="1200" cap="none" spc="0" normalizeH="0" baseline="0" noProof="0" dirty="0" err="1">
                  <a:ln>
                    <a:noFill/>
                  </a:ln>
                  <a:solidFill>
                    <a:srgbClr val="000000"/>
                  </a:solidFill>
                  <a:effectLst/>
                  <a:uLnTx/>
                  <a:uFillTx/>
                  <a:latin typeface="Arial"/>
                  <a:ea typeface="+mn-ea"/>
                  <a:cs typeface="+mn-cs"/>
                </a:rPr>
                <a:t>mạch</a:t>
              </a:r>
              <a:r>
                <a:rPr kumimoji="0" lang="en-US" b="1" i="0" u="none" strike="noStrike" kern="1200" cap="none" spc="0" normalizeH="0" baseline="0" noProof="0" dirty="0">
                  <a:ln>
                    <a:noFill/>
                  </a:ln>
                  <a:solidFill>
                    <a:srgbClr val="000000"/>
                  </a:solidFill>
                  <a:effectLst/>
                  <a:uLnTx/>
                  <a:uFillTx/>
                  <a:latin typeface="Arial"/>
                  <a:ea typeface="+mn-ea"/>
                  <a:cs typeface="+mn-cs"/>
                </a:rPr>
                <a:t> </a:t>
              </a:r>
              <a:r>
                <a:rPr kumimoji="0" lang="en-US" b="1" i="0" u="none" strike="noStrike" kern="1200" cap="none" spc="0" normalizeH="0" baseline="0" noProof="0" dirty="0" err="1">
                  <a:ln>
                    <a:noFill/>
                  </a:ln>
                  <a:solidFill>
                    <a:srgbClr val="000000"/>
                  </a:solidFill>
                  <a:effectLst/>
                  <a:uLnTx/>
                  <a:uFillTx/>
                  <a:latin typeface="Arial"/>
                  <a:ea typeface="+mn-ea"/>
                  <a:cs typeface="+mn-cs"/>
                </a:rPr>
                <a:t>trong</a:t>
              </a:r>
              <a:r>
                <a:rPr kumimoji="0" lang="en-US" b="1" i="0" u="none" strike="noStrike" kern="1200" cap="none" spc="0" normalizeH="0" baseline="0" noProof="0" dirty="0">
                  <a:ln>
                    <a:noFill/>
                  </a:ln>
                  <a:solidFill>
                    <a:srgbClr val="000000"/>
                  </a:solidFill>
                  <a:effectLst/>
                  <a:uLnTx/>
                  <a:uFillTx/>
                  <a:latin typeface="Arial"/>
                  <a:ea typeface="+mn-ea"/>
                  <a:cs typeface="+mn-cs"/>
                </a:rPr>
                <a:t> các </a:t>
              </a:r>
              <a:r>
                <a:rPr kumimoji="0" lang="en-US" b="1" i="0" u="none" strike="noStrike" kern="1200" cap="none" spc="0" normalizeH="0" baseline="0" noProof="0" dirty="0" err="1">
                  <a:ln>
                    <a:noFill/>
                  </a:ln>
                  <a:solidFill>
                    <a:srgbClr val="000000"/>
                  </a:solidFill>
                  <a:effectLst/>
                  <a:uLnTx/>
                  <a:uFillTx/>
                  <a:latin typeface="Arial"/>
                  <a:ea typeface="+mn-ea"/>
                  <a:cs typeface="+mn-cs"/>
                </a:rPr>
                <a:t>nghiên</a:t>
              </a:r>
              <a:r>
                <a:rPr kumimoji="0" lang="en-US" b="1" i="0" u="none" strike="noStrike" kern="1200" cap="none" spc="0" normalizeH="0" baseline="0" noProof="0" dirty="0">
                  <a:ln>
                    <a:noFill/>
                  </a:ln>
                  <a:solidFill>
                    <a:srgbClr val="000000"/>
                  </a:solidFill>
                  <a:effectLst/>
                  <a:uLnTx/>
                  <a:uFillTx/>
                  <a:latin typeface="Arial"/>
                  <a:ea typeface="+mn-ea"/>
                  <a:cs typeface="+mn-cs"/>
                </a:rPr>
                <a:t> c</a:t>
              </a:r>
              <a:r>
                <a:rPr lang="en-US" b="1" dirty="0" err="1">
                  <a:solidFill>
                    <a:srgbClr val="000000"/>
                  </a:solidFill>
                  <a:latin typeface="Arial"/>
                </a:rPr>
                <a:t>ứu</a:t>
              </a:r>
              <a:r>
                <a:rPr lang="en-US" b="1" dirty="0">
                  <a:solidFill>
                    <a:srgbClr val="000000"/>
                  </a:solidFill>
                  <a:latin typeface="Arial"/>
                </a:rPr>
                <a:t> </a:t>
              </a:r>
              <a:r>
                <a:rPr lang="en-US" b="1" dirty="0" err="1">
                  <a:solidFill>
                    <a:srgbClr val="000000"/>
                  </a:solidFill>
                  <a:latin typeface="Arial"/>
                </a:rPr>
                <a:t>CVOT</a:t>
              </a:r>
              <a:r>
                <a:rPr lang="en-US" b="1" dirty="0">
                  <a:solidFill>
                    <a:srgbClr val="000000"/>
                  </a:solidFill>
                  <a:latin typeface="Arial"/>
                </a:rPr>
                <a:t> </a:t>
              </a:r>
              <a:r>
                <a:rPr lang="en-US" b="1" dirty="0" err="1">
                  <a:solidFill>
                    <a:srgbClr val="000000"/>
                  </a:solidFill>
                  <a:latin typeface="Arial"/>
                </a:rPr>
                <a:t>SGLT-2i</a:t>
              </a:r>
              <a:endParaRPr kumimoji="0" lang="en-US" b="0" i="0" u="none" strike="noStrike" kern="1200" cap="none" spc="0" normalizeH="0" baseline="0" noProof="0" dirty="0">
                <a:ln>
                  <a:noFill/>
                </a:ln>
                <a:solidFill>
                  <a:srgbClr val="000000"/>
                </a:solidFill>
                <a:effectLst/>
                <a:uLnTx/>
                <a:uFillTx/>
                <a:latin typeface="Arial"/>
                <a:ea typeface="+mn-ea"/>
                <a:cs typeface="+mn-cs"/>
              </a:endParaRPr>
            </a:p>
          </p:txBody>
        </p:sp>
        <p:sp>
          <p:nvSpPr>
            <p:cNvPr id="25" name="TextBox 24">
              <a:extLst>
                <a:ext uri="{FF2B5EF4-FFF2-40B4-BE49-F238E27FC236}">
                  <a16:creationId xmlns:a16="http://schemas.microsoft.com/office/drawing/2014/main" id="{3C58E195-5341-43B4-A8B8-911AD8EE6B73}"/>
                </a:ext>
              </a:extLst>
            </p:cNvPr>
            <p:cNvSpPr txBox="1"/>
            <p:nvPr/>
          </p:nvSpPr>
          <p:spPr>
            <a:xfrm>
              <a:off x="1366304" y="2126809"/>
              <a:ext cx="2670390" cy="1600430"/>
            </a:xfrm>
            <a:prstGeom prst="rect">
              <a:avLst/>
            </a:prstGeom>
            <a:noFill/>
          </p:spPr>
          <p:txBody>
            <a:bodyPr wrap="square" lIns="121912" tIns="60956" rIns="121912" bIns="60956" rtlCol="0">
              <a:spAutoFit/>
            </a:bodyPr>
            <a:lstStyle/>
            <a:p>
              <a:pPr defTabSz="609539"/>
              <a:r>
                <a:rPr lang="en-CA" sz="1600" err="1">
                  <a:solidFill>
                    <a:srgbClr val="611708"/>
                  </a:solidFill>
                </a:rPr>
                <a:t>Yếu</a:t>
              </a:r>
              <a:r>
                <a:rPr lang="en-CA" sz="1600">
                  <a:solidFill>
                    <a:srgbClr val="611708"/>
                  </a:solidFill>
                </a:rPr>
                <a:t> </a:t>
              </a:r>
              <a:r>
                <a:rPr lang="en-CA" sz="1600" err="1">
                  <a:solidFill>
                    <a:srgbClr val="611708"/>
                  </a:solidFill>
                </a:rPr>
                <a:t>tố</a:t>
              </a:r>
              <a:r>
                <a:rPr lang="en-CA" sz="1600">
                  <a:solidFill>
                    <a:srgbClr val="611708"/>
                  </a:solidFill>
                </a:rPr>
                <a:t> </a:t>
              </a:r>
              <a:r>
                <a:rPr lang="en-CA" sz="1600" err="1">
                  <a:solidFill>
                    <a:srgbClr val="611708"/>
                  </a:solidFill>
                </a:rPr>
                <a:t>nguy</a:t>
              </a:r>
              <a:r>
                <a:rPr lang="en-CA" sz="1600">
                  <a:solidFill>
                    <a:srgbClr val="611708"/>
                  </a:solidFill>
                </a:rPr>
                <a:t> </a:t>
              </a:r>
              <a:r>
                <a:rPr lang="en-CA" sz="1600" err="1">
                  <a:solidFill>
                    <a:srgbClr val="611708"/>
                  </a:solidFill>
                </a:rPr>
                <a:t>cơ</a:t>
              </a:r>
              <a:r>
                <a:rPr lang="en-CA" sz="1600">
                  <a:solidFill>
                    <a:srgbClr val="611708"/>
                  </a:solidFill>
                </a:rPr>
                <a:t> </a:t>
              </a:r>
              <a:r>
                <a:rPr lang="en-CA" sz="1600" err="1">
                  <a:solidFill>
                    <a:srgbClr val="611708"/>
                  </a:solidFill>
                </a:rPr>
                <a:t>tim</a:t>
              </a:r>
              <a:r>
                <a:rPr lang="en-CA" sz="1600">
                  <a:solidFill>
                    <a:srgbClr val="611708"/>
                  </a:solidFill>
                </a:rPr>
                <a:t> </a:t>
              </a:r>
              <a:r>
                <a:rPr lang="en-CA" sz="1600" err="1">
                  <a:solidFill>
                    <a:srgbClr val="611708"/>
                  </a:solidFill>
                </a:rPr>
                <a:t>mạch</a:t>
              </a:r>
              <a:r>
                <a:rPr lang="en-CA" sz="1600">
                  <a:solidFill>
                    <a:srgbClr val="611708"/>
                  </a:solidFill>
                </a:rPr>
                <a:t>:</a:t>
              </a:r>
            </a:p>
            <a:p>
              <a:pPr marL="342900" indent="-342900" defTabSz="609539">
                <a:buFont typeface="Arial" panose="020B0604020202020204" pitchFamily="34" charset="0"/>
                <a:buChar char="•"/>
              </a:pPr>
              <a:r>
                <a:rPr lang="en-CA" sz="1600" err="1">
                  <a:solidFill>
                    <a:srgbClr val="611708"/>
                  </a:solidFill>
                </a:rPr>
                <a:t>Tuổi</a:t>
              </a:r>
              <a:endParaRPr lang="en-CA" sz="1600">
                <a:solidFill>
                  <a:srgbClr val="611708"/>
                </a:solidFill>
              </a:endParaRPr>
            </a:p>
            <a:p>
              <a:pPr marL="342900" indent="-342900" defTabSz="609539">
                <a:buFont typeface="Arial" panose="020B0604020202020204" pitchFamily="34" charset="0"/>
                <a:buChar char="•"/>
              </a:pPr>
              <a:r>
                <a:rPr lang="en-CA" sz="1600" err="1">
                  <a:solidFill>
                    <a:srgbClr val="611708"/>
                  </a:solidFill>
                </a:rPr>
                <a:t>Tăng</a:t>
              </a:r>
              <a:r>
                <a:rPr lang="en-CA" sz="1600">
                  <a:solidFill>
                    <a:srgbClr val="611708"/>
                  </a:solidFill>
                </a:rPr>
                <a:t> </a:t>
              </a:r>
              <a:r>
                <a:rPr lang="en-CA" sz="1600" err="1">
                  <a:solidFill>
                    <a:srgbClr val="611708"/>
                  </a:solidFill>
                </a:rPr>
                <a:t>huyết</a:t>
              </a:r>
              <a:r>
                <a:rPr lang="en-CA" sz="1600">
                  <a:solidFill>
                    <a:srgbClr val="611708"/>
                  </a:solidFill>
                </a:rPr>
                <a:t> </a:t>
              </a:r>
              <a:r>
                <a:rPr lang="en-CA" sz="1600" err="1">
                  <a:solidFill>
                    <a:srgbClr val="611708"/>
                  </a:solidFill>
                </a:rPr>
                <a:t>áp</a:t>
              </a:r>
              <a:endParaRPr lang="en-CA" sz="1600">
                <a:solidFill>
                  <a:srgbClr val="611708"/>
                </a:solidFill>
              </a:endParaRPr>
            </a:p>
            <a:p>
              <a:pPr marL="342900" indent="-342900" defTabSz="609539">
                <a:buFont typeface="Arial" panose="020B0604020202020204" pitchFamily="34" charset="0"/>
                <a:buChar char="•"/>
              </a:pPr>
              <a:r>
                <a:rPr lang="en-CA" sz="1600" err="1">
                  <a:solidFill>
                    <a:srgbClr val="611708"/>
                  </a:solidFill>
                </a:rPr>
                <a:t>Rối</a:t>
              </a:r>
              <a:r>
                <a:rPr lang="en-CA" sz="1600">
                  <a:solidFill>
                    <a:srgbClr val="611708"/>
                  </a:solidFill>
                </a:rPr>
                <a:t> </a:t>
              </a:r>
              <a:r>
                <a:rPr lang="en-CA" sz="1600" err="1">
                  <a:solidFill>
                    <a:srgbClr val="611708"/>
                  </a:solidFill>
                </a:rPr>
                <a:t>loạn</a:t>
              </a:r>
              <a:r>
                <a:rPr lang="en-CA" sz="1600">
                  <a:solidFill>
                    <a:srgbClr val="611708"/>
                  </a:solidFill>
                </a:rPr>
                <a:t> lipid </a:t>
              </a:r>
              <a:r>
                <a:rPr lang="en-CA" sz="1600" err="1">
                  <a:solidFill>
                    <a:srgbClr val="611708"/>
                  </a:solidFill>
                </a:rPr>
                <a:t>máu</a:t>
              </a:r>
              <a:endParaRPr lang="en-CA" sz="1600">
                <a:solidFill>
                  <a:srgbClr val="611708"/>
                </a:solidFill>
              </a:endParaRPr>
            </a:p>
            <a:p>
              <a:pPr marL="342900" indent="-342900" defTabSz="609539">
                <a:buFont typeface="Arial" panose="020B0604020202020204" pitchFamily="34" charset="0"/>
                <a:buChar char="•"/>
              </a:pPr>
              <a:r>
                <a:rPr lang="en-CA" sz="1600" err="1">
                  <a:solidFill>
                    <a:srgbClr val="611708"/>
                  </a:solidFill>
                </a:rPr>
                <a:t>Hút</a:t>
              </a:r>
              <a:r>
                <a:rPr lang="en-CA" sz="1600">
                  <a:solidFill>
                    <a:srgbClr val="611708"/>
                  </a:solidFill>
                </a:rPr>
                <a:t> </a:t>
              </a:r>
              <a:r>
                <a:rPr lang="en-CA" sz="1600" err="1">
                  <a:solidFill>
                    <a:srgbClr val="611708"/>
                  </a:solidFill>
                </a:rPr>
                <a:t>thuốc</a:t>
              </a:r>
              <a:r>
                <a:rPr lang="en-CA" sz="1600">
                  <a:solidFill>
                    <a:srgbClr val="611708"/>
                  </a:solidFill>
                </a:rPr>
                <a:t> </a:t>
              </a:r>
              <a:r>
                <a:rPr lang="en-CA" sz="1600" err="1">
                  <a:solidFill>
                    <a:srgbClr val="611708"/>
                  </a:solidFill>
                </a:rPr>
                <a:t>lá</a:t>
              </a:r>
              <a:endParaRPr lang="en-CA" sz="1600">
                <a:solidFill>
                  <a:srgbClr val="611708"/>
                </a:solidFill>
              </a:endParaRPr>
            </a:p>
            <a:p>
              <a:pPr marL="342900" indent="-342900" defTabSz="609539">
                <a:buFont typeface="Arial" panose="020B0604020202020204" pitchFamily="34" charset="0"/>
                <a:buChar char="•"/>
              </a:pPr>
              <a:r>
                <a:rPr lang="en-CA" sz="1600" err="1">
                  <a:solidFill>
                    <a:srgbClr val="611708"/>
                  </a:solidFill>
                </a:rPr>
                <a:t>Béo</a:t>
              </a:r>
              <a:r>
                <a:rPr lang="en-CA" sz="1600">
                  <a:solidFill>
                    <a:srgbClr val="611708"/>
                  </a:solidFill>
                </a:rPr>
                <a:t> </a:t>
              </a:r>
              <a:r>
                <a:rPr lang="en-CA" sz="1600" err="1">
                  <a:solidFill>
                    <a:srgbClr val="611708"/>
                  </a:solidFill>
                </a:rPr>
                <a:t>bụng</a:t>
              </a:r>
              <a:endParaRPr lang="en-CA" sz="1600">
                <a:solidFill>
                  <a:srgbClr val="611708"/>
                </a:solidFill>
              </a:endParaRPr>
            </a:p>
          </p:txBody>
        </p:sp>
      </p:grpSp>
      <p:sp>
        <p:nvSpPr>
          <p:cNvPr id="5" name="TextBox 4">
            <a:extLst>
              <a:ext uri="{FF2B5EF4-FFF2-40B4-BE49-F238E27FC236}">
                <a16:creationId xmlns:a16="http://schemas.microsoft.com/office/drawing/2014/main" id="{60450835-1B66-39E7-1C3D-F86238060E80}"/>
              </a:ext>
            </a:extLst>
          </p:cNvPr>
          <p:cNvSpPr txBox="1"/>
          <p:nvPr/>
        </p:nvSpPr>
        <p:spPr>
          <a:xfrm>
            <a:off x="129521" y="6267216"/>
            <a:ext cx="4968359" cy="230832"/>
          </a:xfrm>
          <a:prstGeom prst="rect">
            <a:avLst/>
          </a:prstGeom>
          <a:noFill/>
        </p:spPr>
        <p:txBody>
          <a:bodyPr wrap="square">
            <a:spAutoFit/>
          </a:bodyPr>
          <a:lstStyle/>
          <a:p>
            <a:r>
              <a:rPr lang="en-US" sz="900" dirty="0">
                <a:latin typeface="Calibri" panose="020F0502020204030204" pitchFamily="34" charset="0"/>
                <a:ea typeface="Times New Roman" panose="02020603050405020304" pitchFamily="18" charset="0"/>
              </a:rPr>
              <a:t>*</a:t>
            </a:r>
            <a:r>
              <a:rPr lang="en-US" sz="900" dirty="0" err="1">
                <a:latin typeface="Calibri" panose="020F0502020204030204" pitchFamily="34" charset="0"/>
                <a:ea typeface="Times New Roman" panose="02020603050405020304" pitchFamily="18" charset="0"/>
              </a:rPr>
              <a:t>D</a:t>
            </a:r>
            <a:r>
              <a:rPr lang="en-US" sz="900" dirty="0" err="1">
                <a:effectLst/>
                <a:latin typeface="Calibri" panose="020F0502020204030204" pitchFamily="34" charset="0"/>
                <a:ea typeface="Times New Roman" panose="02020603050405020304" pitchFamily="18" charset="0"/>
              </a:rPr>
              <a:t>ữ</a:t>
            </a:r>
            <a:r>
              <a:rPr lang="en-US" sz="900" dirty="0">
                <a:effectLst/>
                <a:latin typeface="Calibri" panose="020F0502020204030204" pitchFamily="34" charset="0"/>
                <a:ea typeface="Times New Roman" panose="02020603050405020304" pitchFamily="18" charset="0"/>
              </a:rPr>
              <a:t> </a:t>
            </a:r>
            <a:r>
              <a:rPr lang="en-US" sz="900" dirty="0" err="1">
                <a:effectLst/>
                <a:latin typeface="Calibri" panose="020F0502020204030204" pitchFamily="34" charset="0"/>
                <a:ea typeface="Times New Roman" panose="02020603050405020304" pitchFamily="18" charset="0"/>
              </a:rPr>
              <a:t>liệu</a:t>
            </a:r>
            <a:r>
              <a:rPr lang="en-US" sz="900" dirty="0">
                <a:effectLst/>
                <a:latin typeface="Calibri" panose="020F0502020204030204" pitchFamily="34" charset="0"/>
                <a:ea typeface="Times New Roman" panose="02020603050405020304" pitchFamily="18" charset="0"/>
              </a:rPr>
              <a:t> </a:t>
            </a:r>
            <a:r>
              <a:rPr lang="en-US" sz="900" dirty="0" err="1">
                <a:effectLst/>
                <a:latin typeface="Calibri" panose="020F0502020204030204" pitchFamily="34" charset="0"/>
                <a:ea typeface="Times New Roman" panose="02020603050405020304" pitchFamily="18" charset="0"/>
              </a:rPr>
              <a:t>từ</a:t>
            </a:r>
            <a:r>
              <a:rPr lang="en-US" sz="900" dirty="0">
                <a:effectLst/>
                <a:latin typeface="Calibri" panose="020F0502020204030204" pitchFamily="34" charset="0"/>
                <a:ea typeface="Times New Roman" panose="02020603050405020304" pitchFamily="18" charset="0"/>
              </a:rPr>
              <a:t> </a:t>
            </a:r>
            <a:r>
              <a:rPr lang="en-US" sz="900" dirty="0" err="1">
                <a:effectLst/>
                <a:latin typeface="Calibri" panose="020F0502020204030204" pitchFamily="34" charset="0"/>
                <a:ea typeface="Times New Roman" panose="02020603050405020304" pitchFamily="18" charset="0"/>
              </a:rPr>
              <a:t>các</a:t>
            </a:r>
            <a:r>
              <a:rPr lang="en-US" sz="900" dirty="0">
                <a:effectLst/>
                <a:latin typeface="Calibri" panose="020F0502020204030204" pitchFamily="34" charset="0"/>
                <a:ea typeface="Times New Roman" panose="02020603050405020304" pitchFamily="18" charset="0"/>
              </a:rPr>
              <a:t> </a:t>
            </a:r>
            <a:r>
              <a:rPr lang="en-US" sz="900" dirty="0" err="1">
                <a:effectLst/>
                <a:latin typeface="Calibri" panose="020F0502020204030204" pitchFamily="34" charset="0"/>
                <a:ea typeface="Times New Roman" panose="02020603050405020304" pitchFamily="18" charset="0"/>
              </a:rPr>
              <a:t>nghiên</a:t>
            </a:r>
            <a:r>
              <a:rPr lang="en-US" sz="900" dirty="0">
                <a:effectLst/>
                <a:latin typeface="Calibri" panose="020F0502020204030204" pitchFamily="34" charset="0"/>
                <a:ea typeface="Times New Roman" panose="02020603050405020304" pitchFamily="18" charset="0"/>
              </a:rPr>
              <a:t> </a:t>
            </a:r>
            <a:r>
              <a:rPr lang="en-US" sz="900" dirty="0" err="1">
                <a:effectLst/>
                <a:latin typeface="Calibri" panose="020F0502020204030204" pitchFamily="34" charset="0"/>
                <a:ea typeface="Times New Roman" panose="02020603050405020304" pitchFamily="18" charset="0"/>
              </a:rPr>
              <a:t>cứu</a:t>
            </a:r>
            <a:r>
              <a:rPr lang="en-US" sz="900" dirty="0">
                <a:effectLst/>
                <a:latin typeface="Calibri" panose="020F0502020204030204" pitchFamily="34" charset="0"/>
                <a:ea typeface="Times New Roman" panose="02020603050405020304" pitchFamily="18" charset="0"/>
              </a:rPr>
              <a:t> </a:t>
            </a:r>
            <a:r>
              <a:rPr lang="en-US" sz="900" dirty="0" err="1">
                <a:effectLst/>
                <a:latin typeface="Calibri" panose="020F0502020204030204" pitchFamily="34" charset="0"/>
                <a:ea typeface="Times New Roman" panose="02020603050405020304" pitchFamily="18" charset="0"/>
              </a:rPr>
              <a:t>khác</a:t>
            </a:r>
            <a:r>
              <a:rPr lang="en-US" sz="900" dirty="0">
                <a:effectLst/>
                <a:latin typeface="Calibri" panose="020F0502020204030204" pitchFamily="34" charset="0"/>
                <a:ea typeface="Times New Roman" panose="02020603050405020304" pitchFamily="18" charset="0"/>
              </a:rPr>
              <a:t> </a:t>
            </a:r>
            <a:r>
              <a:rPr lang="en-US" sz="900" dirty="0" err="1">
                <a:effectLst/>
                <a:latin typeface="Calibri" panose="020F0502020204030204" pitchFamily="34" charset="0"/>
                <a:ea typeface="Times New Roman" panose="02020603050405020304" pitchFamily="18" charset="0"/>
              </a:rPr>
              <a:t>biệt</a:t>
            </a:r>
            <a:r>
              <a:rPr lang="en-US" sz="900" dirty="0">
                <a:effectLst/>
                <a:latin typeface="Calibri" panose="020F0502020204030204" pitchFamily="34" charset="0"/>
                <a:ea typeface="Times New Roman" panose="02020603050405020304" pitchFamily="18" charset="0"/>
              </a:rPr>
              <a:t>, </a:t>
            </a:r>
            <a:r>
              <a:rPr lang="en-US" sz="900" dirty="0" err="1">
                <a:effectLst/>
                <a:latin typeface="Calibri" panose="020F0502020204030204" pitchFamily="34" charset="0"/>
                <a:ea typeface="Times New Roman" panose="02020603050405020304" pitchFamily="18" charset="0"/>
              </a:rPr>
              <a:t>không</a:t>
            </a:r>
            <a:r>
              <a:rPr lang="en-US" sz="900" dirty="0">
                <a:effectLst/>
                <a:latin typeface="Calibri" panose="020F0502020204030204" pitchFamily="34" charset="0"/>
                <a:ea typeface="Times New Roman" panose="02020603050405020304" pitchFamily="18" charset="0"/>
              </a:rPr>
              <a:t> </a:t>
            </a:r>
            <a:r>
              <a:rPr lang="en-US" sz="900" dirty="0" err="1">
                <a:effectLst/>
                <a:latin typeface="Calibri" panose="020F0502020204030204" pitchFamily="34" charset="0"/>
                <a:ea typeface="Times New Roman" panose="02020603050405020304" pitchFamily="18" charset="0"/>
              </a:rPr>
              <a:t>nhằm</a:t>
            </a:r>
            <a:r>
              <a:rPr lang="en-US" sz="900" dirty="0">
                <a:effectLst/>
                <a:latin typeface="Calibri" panose="020F0502020204030204" pitchFamily="34" charset="0"/>
                <a:ea typeface="Times New Roman" panose="02020603050405020304" pitchFamily="18" charset="0"/>
              </a:rPr>
              <a:t> </a:t>
            </a:r>
            <a:r>
              <a:rPr lang="en-US" sz="900" dirty="0" err="1">
                <a:effectLst/>
                <a:latin typeface="Calibri" panose="020F0502020204030204" pitchFamily="34" charset="0"/>
                <a:ea typeface="Times New Roman" panose="02020603050405020304" pitchFamily="18" charset="0"/>
              </a:rPr>
              <a:t>mục</a:t>
            </a:r>
            <a:r>
              <a:rPr lang="en-US" sz="900" dirty="0">
                <a:effectLst/>
                <a:latin typeface="Calibri" panose="020F0502020204030204" pitchFamily="34" charset="0"/>
                <a:ea typeface="Times New Roman" panose="02020603050405020304" pitchFamily="18" charset="0"/>
              </a:rPr>
              <a:t> </a:t>
            </a:r>
            <a:r>
              <a:rPr lang="en-US" sz="900" dirty="0" err="1">
                <a:effectLst/>
                <a:latin typeface="Calibri" panose="020F0502020204030204" pitchFamily="34" charset="0"/>
                <a:ea typeface="Times New Roman" panose="02020603050405020304" pitchFamily="18" charset="0"/>
              </a:rPr>
              <a:t>đích</a:t>
            </a:r>
            <a:r>
              <a:rPr lang="en-US" sz="900" dirty="0">
                <a:effectLst/>
                <a:latin typeface="Calibri" panose="020F0502020204030204" pitchFamily="34" charset="0"/>
                <a:ea typeface="Times New Roman" panose="02020603050405020304" pitchFamily="18" charset="0"/>
              </a:rPr>
              <a:t> so </a:t>
            </a:r>
            <a:r>
              <a:rPr lang="en-US" sz="900" dirty="0" err="1">
                <a:effectLst/>
                <a:latin typeface="Calibri" panose="020F0502020204030204" pitchFamily="34" charset="0"/>
                <a:ea typeface="Times New Roman" panose="02020603050405020304" pitchFamily="18" charset="0"/>
              </a:rPr>
              <a:t>sánh</a:t>
            </a:r>
            <a:r>
              <a:rPr lang="en-US" sz="900" dirty="0">
                <a:effectLst/>
                <a:latin typeface="Calibri" panose="020F0502020204030204" pitchFamily="34" charset="0"/>
                <a:ea typeface="Times New Roman" panose="02020603050405020304" pitchFamily="18" charset="0"/>
              </a:rPr>
              <a:t> </a:t>
            </a:r>
            <a:r>
              <a:rPr lang="en-US" sz="900" dirty="0" err="1">
                <a:effectLst/>
                <a:latin typeface="Calibri" panose="020F0502020204030204" pitchFamily="34" charset="0"/>
                <a:ea typeface="Times New Roman" panose="02020603050405020304" pitchFamily="18" charset="0"/>
              </a:rPr>
              <a:t>trực</a:t>
            </a:r>
            <a:r>
              <a:rPr lang="en-US" sz="900" dirty="0">
                <a:effectLst/>
                <a:latin typeface="Calibri" panose="020F0502020204030204" pitchFamily="34" charset="0"/>
                <a:ea typeface="Times New Roman" panose="02020603050405020304" pitchFamily="18" charset="0"/>
              </a:rPr>
              <a:t> </a:t>
            </a:r>
            <a:r>
              <a:rPr lang="en-US" sz="900" dirty="0" err="1">
                <a:effectLst/>
                <a:latin typeface="Calibri" panose="020F0502020204030204" pitchFamily="34" charset="0"/>
                <a:ea typeface="Times New Roman" panose="02020603050405020304" pitchFamily="18" charset="0"/>
              </a:rPr>
              <a:t>tiếp</a:t>
            </a:r>
            <a:endParaRPr lang="en-US" sz="900" dirty="0"/>
          </a:p>
        </p:txBody>
      </p:sp>
    </p:spTree>
    <p:extLst>
      <p:ext uri="{BB962C8B-B14F-4D97-AF65-F5344CB8AC3E}">
        <p14:creationId xmlns:p14="http://schemas.microsoft.com/office/powerpoint/2010/main" val="1285847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756" y="165600"/>
            <a:ext cx="12148487" cy="998179"/>
          </a:xfrm>
          <a:solidFill>
            <a:schemeClr val="bg1"/>
          </a:solidFill>
        </p:spPr>
        <p:txBody>
          <a:bodyPr vert="horz" lIns="0" tIns="0" rIns="0" bIns="0" rtlCol="0" anchor="t" anchorCtr="0">
            <a:noAutofit/>
          </a:bodyPr>
          <a:lstStyle/>
          <a:p>
            <a:r>
              <a:rPr lang="en-GB" sz="3200" b="1" dirty="0" err="1">
                <a:solidFill>
                  <a:srgbClr val="0070C0"/>
                </a:solidFill>
                <a:latin typeface="Arial" panose="020B0604020202020204" pitchFamily="34" charset="0"/>
                <a:cs typeface="Arial" panose="020B0604020202020204" pitchFamily="34" charset="0"/>
              </a:rPr>
              <a:t>Tóm</a:t>
            </a:r>
            <a:r>
              <a:rPr lang="en-GB" sz="3200" b="1" dirty="0">
                <a:solidFill>
                  <a:srgbClr val="0070C0"/>
                </a:solidFill>
                <a:latin typeface="Arial" panose="020B0604020202020204" pitchFamily="34" charset="0"/>
                <a:cs typeface="Arial" panose="020B0604020202020204" pitchFamily="34" charset="0"/>
              </a:rPr>
              <a:t> </a:t>
            </a:r>
            <a:r>
              <a:rPr lang="en-GB" sz="3200" b="1" dirty="0" err="1">
                <a:solidFill>
                  <a:srgbClr val="0070C0"/>
                </a:solidFill>
                <a:latin typeface="Arial" panose="020B0604020202020204" pitchFamily="34" charset="0"/>
                <a:cs typeface="Arial" panose="020B0604020202020204" pitchFamily="34" charset="0"/>
              </a:rPr>
              <a:t>tắt</a:t>
            </a:r>
            <a:r>
              <a:rPr lang="en-GB" sz="3200" b="1" dirty="0">
                <a:solidFill>
                  <a:srgbClr val="0070C0"/>
                </a:solidFill>
                <a:latin typeface="Arial" panose="020B0604020202020204" pitchFamily="34" charset="0"/>
                <a:cs typeface="Arial" panose="020B0604020202020204" pitchFamily="34" charset="0"/>
              </a:rPr>
              <a:t> </a:t>
            </a:r>
            <a:r>
              <a:rPr lang="en-GB" sz="3200" b="1" dirty="0" err="1">
                <a:solidFill>
                  <a:srgbClr val="0070C0"/>
                </a:solidFill>
                <a:latin typeface="Arial" panose="020B0604020202020204" pitchFamily="34" charset="0"/>
                <a:cs typeface="Arial" panose="020B0604020202020204" pitchFamily="34" charset="0"/>
              </a:rPr>
              <a:t>các</a:t>
            </a:r>
            <a:r>
              <a:rPr lang="en-GB" sz="3200" b="1" dirty="0">
                <a:solidFill>
                  <a:srgbClr val="0070C0"/>
                </a:solidFill>
                <a:latin typeface="Arial" panose="020B0604020202020204" pitchFamily="34" charset="0"/>
                <a:cs typeface="Arial" panose="020B0604020202020204" pitchFamily="34" charset="0"/>
              </a:rPr>
              <a:t> </a:t>
            </a:r>
            <a:r>
              <a:rPr lang="en-GB" sz="3200" dirty="0" err="1">
                <a:solidFill>
                  <a:srgbClr val="0070C0"/>
                </a:solidFill>
                <a:latin typeface="Arial" panose="020B0604020202020204" pitchFamily="34" charset="0"/>
                <a:cs typeface="Arial" panose="020B0604020202020204" pitchFamily="34" charset="0"/>
              </a:rPr>
              <a:t>kết</a:t>
            </a:r>
            <a:r>
              <a:rPr lang="en-GB" sz="3200" dirty="0">
                <a:solidFill>
                  <a:srgbClr val="0070C0"/>
                </a:solidFill>
                <a:latin typeface="Arial" panose="020B0604020202020204" pitchFamily="34" charset="0"/>
                <a:cs typeface="Arial" panose="020B0604020202020204" pitchFamily="34" charset="0"/>
              </a:rPr>
              <a:t> </a:t>
            </a:r>
            <a:r>
              <a:rPr lang="en-GB" sz="3200" dirty="0" err="1">
                <a:solidFill>
                  <a:srgbClr val="0070C0"/>
                </a:solidFill>
                <a:latin typeface="Arial" panose="020B0604020202020204" pitchFamily="34" charset="0"/>
                <a:cs typeface="Arial" panose="020B0604020202020204" pitchFamily="34" charset="0"/>
              </a:rPr>
              <a:t>quả</a:t>
            </a:r>
            <a:r>
              <a:rPr lang="en-GB" sz="3200" dirty="0">
                <a:solidFill>
                  <a:srgbClr val="0070C0"/>
                </a:solidFill>
                <a:latin typeface="Arial" panose="020B0604020202020204" pitchFamily="34" charset="0"/>
                <a:cs typeface="Arial" panose="020B0604020202020204" pitchFamily="34" charset="0"/>
              </a:rPr>
              <a:t> qua </a:t>
            </a:r>
            <a:r>
              <a:rPr lang="en-GB" sz="3200" b="1" dirty="0">
                <a:solidFill>
                  <a:srgbClr val="0070C0"/>
                </a:solidFill>
                <a:latin typeface="Arial" panose="020B0604020202020204" pitchFamily="34" charset="0"/>
                <a:cs typeface="Arial" panose="020B0604020202020204" pitchFamily="34" charset="0"/>
              </a:rPr>
              <a:t> CVOT </a:t>
            </a:r>
            <a:r>
              <a:rPr lang="en-GB" sz="3200" b="1" dirty="0" err="1">
                <a:solidFill>
                  <a:srgbClr val="0070C0"/>
                </a:solidFill>
                <a:latin typeface="Arial" panose="020B0604020202020204" pitchFamily="34" charset="0"/>
                <a:cs typeface="Arial" panose="020B0604020202020204" pitchFamily="34" charset="0"/>
              </a:rPr>
              <a:t>của</a:t>
            </a:r>
            <a:r>
              <a:rPr lang="en-GB" sz="3200" b="1" dirty="0">
                <a:solidFill>
                  <a:srgbClr val="0070C0"/>
                </a:solidFill>
                <a:latin typeface="Arial" panose="020B0604020202020204" pitchFamily="34" charset="0"/>
                <a:cs typeface="Arial" panose="020B0604020202020204" pitchFamily="34" charset="0"/>
              </a:rPr>
              <a:t> </a:t>
            </a:r>
            <a:r>
              <a:rPr lang="en-GB" sz="3200" b="1" dirty="0" err="1">
                <a:solidFill>
                  <a:srgbClr val="0070C0"/>
                </a:solidFill>
                <a:latin typeface="Arial" panose="020B0604020202020204" pitchFamily="34" charset="0"/>
                <a:cs typeface="Arial" panose="020B0604020202020204" pitchFamily="34" charset="0"/>
              </a:rPr>
              <a:t>các</a:t>
            </a:r>
            <a:r>
              <a:rPr lang="en-GB" sz="3200" b="1" dirty="0">
                <a:solidFill>
                  <a:srgbClr val="0070C0"/>
                </a:solidFill>
                <a:latin typeface="Arial" panose="020B0604020202020204" pitchFamily="34" charset="0"/>
                <a:cs typeface="Arial" panose="020B0604020202020204" pitchFamily="34" charset="0"/>
              </a:rPr>
              <a:t> </a:t>
            </a:r>
            <a:r>
              <a:rPr lang="vi-VN" sz="3200" b="1" dirty="0">
                <a:solidFill>
                  <a:srgbClr val="0070C0"/>
                </a:solidFill>
                <a:latin typeface="Arial" panose="020B0604020202020204" pitchFamily="34" charset="0"/>
                <a:cs typeface="Arial" panose="020B0604020202020204" pitchFamily="34" charset="0"/>
              </a:rPr>
              <a:t>SGLT-2i</a:t>
            </a:r>
            <a:r>
              <a:rPr lang="en-US" sz="3200" b="1" dirty="0">
                <a:solidFill>
                  <a:srgbClr val="0070C0"/>
                </a:solidFill>
                <a:latin typeface="Arial" panose="020B0604020202020204" pitchFamily="34" charset="0"/>
                <a:cs typeface="Arial" panose="020B0604020202020204" pitchFamily="34" charset="0"/>
              </a:rPr>
              <a:t> </a:t>
            </a:r>
            <a:r>
              <a:rPr lang="en-US" sz="3200" dirty="0">
                <a:solidFill>
                  <a:srgbClr val="0070C0"/>
                </a:solidFill>
                <a:latin typeface="Arial" panose="020B0604020202020204" pitchFamily="34" charset="0"/>
                <a:cs typeface="Arial" panose="020B0604020202020204" pitchFamily="34" charset="0"/>
              </a:rPr>
              <a:t>ở </a:t>
            </a:r>
            <a:r>
              <a:rPr lang="vi-VN" sz="3200" b="1" dirty="0">
                <a:solidFill>
                  <a:srgbClr val="0070C0"/>
                </a:solidFill>
                <a:latin typeface="Arial" panose="020B0604020202020204" pitchFamily="34" charset="0"/>
                <a:cs typeface="Arial" panose="020B0604020202020204" pitchFamily="34" charset="0"/>
              </a:rPr>
              <a:t>BN ĐTĐ</a:t>
            </a:r>
          </a:p>
        </p:txBody>
      </p:sp>
      <p:sp>
        <p:nvSpPr>
          <p:cNvPr id="7" name="Rectangle 6"/>
          <p:cNvSpPr/>
          <p:nvPr/>
        </p:nvSpPr>
        <p:spPr>
          <a:xfrm>
            <a:off x="10632505" y="6309319"/>
            <a:ext cx="360040" cy="2160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5A5A5A"/>
              </a:solidFill>
              <a:effectLst/>
              <a:uLnTx/>
              <a:uFillTx/>
              <a:latin typeface="Arial" panose="020B0604020202020204" pitchFamily="34" charset="0"/>
              <a:ea typeface="+mn-ea"/>
              <a:cs typeface="+mn-cs"/>
            </a:endParaRPr>
          </a:p>
        </p:txBody>
      </p:sp>
      <p:pic>
        <p:nvPicPr>
          <p:cNvPr id="2" name="Picture 1"/>
          <p:cNvPicPr>
            <a:picLocks noChangeAspect="1"/>
          </p:cNvPicPr>
          <p:nvPr/>
        </p:nvPicPr>
        <p:blipFill>
          <a:blip r:embed="rId3"/>
          <a:stretch>
            <a:fillRect/>
          </a:stretch>
        </p:blipFill>
        <p:spPr>
          <a:xfrm>
            <a:off x="402570" y="1231845"/>
            <a:ext cx="11745136" cy="5471909"/>
          </a:xfrm>
          <a:prstGeom prst="rect">
            <a:avLst/>
          </a:prstGeom>
        </p:spPr>
      </p:pic>
      <p:sp>
        <p:nvSpPr>
          <p:cNvPr id="3" name="Rectangle 2">
            <a:extLst>
              <a:ext uri="{FF2B5EF4-FFF2-40B4-BE49-F238E27FC236}">
                <a16:creationId xmlns:a16="http://schemas.microsoft.com/office/drawing/2014/main" id="{68D690E5-9E0A-1B4F-A8D9-26401396A6C0}"/>
              </a:ext>
            </a:extLst>
          </p:cNvPr>
          <p:cNvSpPr/>
          <p:nvPr/>
        </p:nvSpPr>
        <p:spPr>
          <a:xfrm>
            <a:off x="753065" y="1220491"/>
            <a:ext cx="10645140" cy="1776709"/>
          </a:xfrm>
          <a:prstGeom prst="rect">
            <a:avLst/>
          </a:prstGeom>
          <a:solidFill>
            <a:schemeClr val="bg1">
              <a:alpha val="1960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45C638E-A64F-814E-84BC-B0DA85876870}"/>
              </a:ext>
            </a:extLst>
          </p:cNvPr>
          <p:cNvSpPr/>
          <p:nvPr/>
        </p:nvSpPr>
        <p:spPr>
          <a:xfrm>
            <a:off x="9980674" y="6289668"/>
            <a:ext cx="1885705" cy="302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1077600"/>
            <a:ext cx="327259" cy="578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9" name="Rectangle 8"/>
          <p:cNvSpPr/>
          <p:nvPr/>
        </p:nvSpPr>
        <p:spPr>
          <a:xfrm>
            <a:off x="11866380" y="1162625"/>
            <a:ext cx="327259" cy="578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 name="Rectangle 5">
            <a:extLst>
              <a:ext uri="{FF2B5EF4-FFF2-40B4-BE49-F238E27FC236}">
                <a16:creationId xmlns:a16="http://schemas.microsoft.com/office/drawing/2014/main" id="{96105F59-69C1-09D0-E150-F1EED553E276}"/>
              </a:ext>
            </a:extLst>
          </p:cNvPr>
          <p:cNvSpPr/>
          <p:nvPr/>
        </p:nvSpPr>
        <p:spPr>
          <a:xfrm>
            <a:off x="9518074" y="1231845"/>
            <a:ext cx="2493818" cy="536004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C019D6A-C883-C39A-8BCE-9F4661060004}"/>
              </a:ext>
            </a:extLst>
          </p:cNvPr>
          <p:cNvSpPr txBox="1"/>
          <p:nvPr/>
        </p:nvSpPr>
        <p:spPr>
          <a:xfrm>
            <a:off x="5955167" y="6372409"/>
            <a:ext cx="4968359" cy="230832"/>
          </a:xfrm>
          <a:prstGeom prst="rect">
            <a:avLst/>
          </a:prstGeom>
          <a:noFill/>
        </p:spPr>
        <p:txBody>
          <a:bodyPr wrap="square">
            <a:spAutoFit/>
          </a:bodyPr>
          <a:lstStyle/>
          <a:p>
            <a:r>
              <a:rPr lang="en-US" sz="900" dirty="0">
                <a:latin typeface="Calibri" panose="020F0502020204030204" pitchFamily="34" charset="0"/>
                <a:ea typeface="Times New Roman" panose="02020603050405020304" pitchFamily="18" charset="0"/>
              </a:rPr>
              <a:t>*</a:t>
            </a:r>
            <a:r>
              <a:rPr lang="en-US" sz="900" dirty="0" err="1">
                <a:latin typeface="Calibri" panose="020F0502020204030204" pitchFamily="34" charset="0"/>
                <a:ea typeface="Times New Roman" panose="02020603050405020304" pitchFamily="18" charset="0"/>
              </a:rPr>
              <a:t>D</a:t>
            </a:r>
            <a:r>
              <a:rPr lang="en-US" sz="900" dirty="0" err="1">
                <a:effectLst/>
                <a:latin typeface="Calibri" panose="020F0502020204030204" pitchFamily="34" charset="0"/>
                <a:ea typeface="Times New Roman" panose="02020603050405020304" pitchFamily="18" charset="0"/>
              </a:rPr>
              <a:t>ữ</a:t>
            </a:r>
            <a:r>
              <a:rPr lang="en-US" sz="900" dirty="0">
                <a:effectLst/>
                <a:latin typeface="Calibri" panose="020F0502020204030204" pitchFamily="34" charset="0"/>
                <a:ea typeface="Times New Roman" panose="02020603050405020304" pitchFamily="18" charset="0"/>
              </a:rPr>
              <a:t> </a:t>
            </a:r>
            <a:r>
              <a:rPr lang="en-US" sz="900" dirty="0" err="1">
                <a:effectLst/>
                <a:latin typeface="Calibri" panose="020F0502020204030204" pitchFamily="34" charset="0"/>
                <a:ea typeface="Times New Roman" panose="02020603050405020304" pitchFamily="18" charset="0"/>
              </a:rPr>
              <a:t>liệu</a:t>
            </a:r>
            <a:r>
              <a:rPr lang="en-US" sz="900" dirty="0">
                <a:effectLst/>
                <a:latin typeface="Calibri" panose="020F0502020204030204" pitchFamily="34" charset="0"/>
                <a:ea typeface="Times New Roman" panose="02020603050405020304" pitchFamily="18" charset="0"/>
              </a:rPr>
              <a:t> </a:t>
            </a:r>
            <a:r>
              <a:rPr lang="en-US" sz="900" dirty="0" err="1">
                <a:effectLst/>
                <a:latin typeface="Calibri" panose="020F0502020204030204" pitchFamily="34" charset="0"/>
                <a:ea typeface="Times New Roman" panose="02020603050405020304" pitchFamily="18" charset="0"/>
              </a:rPr>
              <a:t>từ</a:t>
            </a:r>
            <a:r>
              <a:rPr lang="en-US" sz="900" dirty="0">
                <a:effectLst/>
                <a:latin typeface="Calibri" panose="020F0502020204030204" pitchFamily="34" charset="0"/>
                <a:ea typeface="Times New Roman" panose="02020603050405020304" pitchFamily="18" charset="0"/>
              </a:rPr>
              <a:t> </a:t>
            </a:r>
            <a:r>
              <a:rPr lang="en-US" sz="900" dirty="0" err="1">
                <a:effectLst/>
                <a:latin typeface="Calibri" panose="020F0502020204030204" pitchFamily="34" charset="0"/>
                <a:ea typeface="Times New Roman" panose="02020603050405020304" pitchFamily="18" charset="0"/>
              </a:rPr>
              <a:t>các</a:t>
            </a:r>
            <a:r>
              <a:rPr lang="en-US" sz="900" dirty="0">
                <a:effectLst/>
                <a:latin typeface="Calibri" panose="020F0502020204030204" pitchFamily="34" charset="0"/>
                <a:ea typeface="Times New Roman" panose="02020603050405020304" pitchFamily="18" charset="0"/>
              </a:rPr>
              <a:t> </a:t>
            </a:r>
            <a:r>
              <a:rPr lang="en-US" sz="900" dirty="0" err="1">
                <a:effectLst/>
                <a:latin typeface="Calibri" panose="020F0502020204030204" pitchFamily="34" charset="0"/>
                <a:ea typeface="Times New Roman" panose="02020603050405020304" pitchFamily="18" charset="0"/>
              </a:rPr>
              <a:t>nghiên</a:t>
            </a:r>
            <a:r>
              <a:rPr lang="en-US" sz="900" dirty="0">
                <a:effectLst/>
                <a:latin typeface="Calibri" panose="020F0502020204030204" pitchFamily="34" charset="0"/>
                <a:ea typeface="Times New Roman" panose="02020603050405020304" pitchFamily="18" charset="0"/>
              </a:rPr>
              <a:t> </a:t>
            </a:r>
            <a:r>
              <a:rPr lang="en-US" sz="900" dirty="0" err="1">
                <a:effectLst/>
                <a:latin typeface="Calibri" panose="020F0502020204030204" pitchFamily="34" charset="0"/>
                <a:ea typeface="Times New Roman" panose="02020603050405020304" pitchFamily="18" charset="0"/>
              </a:rPr>
              <a:t>cứu</a:t>
            </a:r>
            <a:r>
              <a:rPr lang="en-US" sz="900" dirty="0">
                <a:effectLst/>
                <a:latin typeface="Calibri" panose="020F0502020204030204" pitchFamily="34" charset="0"/>
                <a:ea typeface="Times New Roman" panose="02020603050405020304" pitchFamily="18" charset="0"/>
              </a:rPr>
              <a:t> </a:t>
            </a:r>
            <a:r>
              <a:rPr lang="en-US" sz="900" dirty="0" err="1">
                <a:effectLst/>
                <a:latin typeface="Calibri" panose="020F0502020204030204" pitchFamily="34" charset="0"/>
                <a:ea typeface="Times New Roman" panose="02020603050405020304" pitchFamily="18" charset="0"/>
              </a:rPr>
              <a:t>khác</a:t>
            </a:r>
            <a:r>
              <a:rPr lang="en-US" sz="900" dirty="0">
                <a:effectLst/>
                <a:latin typeface="Calibri" panose="020F0502020204030204" pitchFamily="34" charset="0"/>
                <a:ea typeface="Times New Roman" panose="02020603050405020304" pitchFamily="18" charset="0"/>
              </a:rPr>
              <a:t> </a:t>
            </a:r>
            <a:r>
              <a:rPr lang="en-US" sz="900" dirty="0" err="1">
                <a:effectLst/>
                <a:latin typeface="Calibri" panose="020F0502020204030204" pitchFamily="34" charset="0"/>
                <a:ea typeface="Times New Roman" panose="02020603050405020304" pitchFamily="18" charset="0"/>
              </a:rPr>
              <a:t>biệt</a:t>
            </a:r>
            <a:r>
              <a:rPr lang="en-US" sz="900" dirty="0">
                <a:effectLst/>
                <a:latin typeface="Calibri" panose="020F0502020204030204" pitchFamily="34" charset="0"/>
                <a:ea typeface="Times New Roman" panose="02020603050405020304" pitchFamily="18" charset="0"/>
              </a:rPr>
              <a:t>, </a:t>
            </a:r>
            <a:r>
              <a:rPr lang="en-US" sz="900" dirty="0" err="1">
                <a:effectLst/>
                <a:latin typeface="Calibri" panose="020F0502020204030204" pitchFamily="34" charset="0"/>
                <a:ea typeface="Times New Roman" panose="02020603050405020304" pitchFamily="18" charset="0"/>
              </a:rPr>
              <a:t>không</a:t>
            </a:r>
            <a:r>
              <a:rPr lang="en-US" sz="900" dirty="0">
                <a:effectLst/>
                <a:latin typeface="Calibri" panose="020F0502020204030204" pitchFamily="34" charset="0"/>
                <a:ea typeface="Times New Roman" panose="02020603050405020304" pitchFamily="18" charset="0"/>
              </a:rPr>
              <a:t> </a:t>
            </a:r>
            <a:r>
              <a:rPr lang="en-US" sz="900" dirty="0" err="1">
                <a:effectLst/>
                <a:latin typeface="Calibri" panose="020F0502020204030204" pitchFamily="34" charset="0"/>
                <a:ea typeface="Times New Roman" panose="02020603050405020304" pitchFamily="18" charset="0"/>
              </a:rPr>
              <a:t>nhằm</a:t>
            </a:r>
            <a:r>
              <a:rPr lang="en-US" sz="900" dirty="0">
                <a:effectLst/>
                <a:latin typeface="Calibri" panose="020F0502020204030204" pitchFamily="34" charset="0"/>
                <a:ea typeface="Times New Roman" panose="02020603050405020304" pitchFamily="18" charset="0"/>
              </a:rPr>
              <a:t> </a:t>
            </a:r>
            <a:r>
              <a:rPr lang="en-US" sz="900" dirty="0" err="1">
                <a:effectLst/>
                <a:latin typeface="Calibri" panose="020F0502020204030204" pitchFamily="34" charset="0"/>
                <a:ea typeface="Times New Roman" panose="02020603050405020304" pitchFamily="18" charset="0"/>
              </a:rPr>
              <a:t>mục</a:t>
            </a:r>
            <a:r>
              <a:rPr lang="en-US" sz="900" dirty="0">
                <a:effectLst/>
                <a:latin typeface="Calibri" panose="020F0502020204030204" pitchFamily="34" charset="0"/>
                <a:ea typeface="Times New Roman" panose="02020603050405020304" pitchFamily="18" charset="0"/>
              </a:rPr>
              <a:t> </a:t>
            </a:r>
            <a:r>
              <a:rPr lang="en-US" sz="900" dirty="0" err="1">
                <a:effectLst/>
                <a:latin typeface="Calibri" panose="020F0502020204030204" pitchFamily="34" charset="0"/>
                <a:ea typeface="Times New Roman" panose="02020603050405020304" pitchFamily="18" charset="0"/>
              </a:rPr>
              <a:t>đích</a:t>
            </a:r>
            <a:r>
              <a:rPr lang="en-US" sz="900" dirty="0">
                <a:effectLst/>
                <a:latin typeface="Calibri" panose="020F0502020204030204" pitchFamily="34" charset="0"/>
                <a:ea typeface="Times New Roman" panose="02020603050405020304" pitchFamily="18" charset="0"/>
              </a:rPr>
              <a:t> so </a:t>
            </a:r>
            <a:r>
              <a:rPr lang="en-US" sz="900" dirty="0" err="1">
                <a:effectLst/>
                <a:latin typeface="Calibri" panose="020F0502020204030204" pitchFamily="34" charset="0"/>
                <a:ea typeface="Times New Roman" panose="02020603050405020304" pitchFamily="18" charset="0"/>
              </a:rPr>
              <a:t>sánh</a:t>
            </a:r>
            <a:r>
              <a:rPr lang="en-US" sz="900" dirty="0">
                <a:effectLst/>
                <a:latin typeface="Calibri" panose="020F0502020204030204" pitchFamily="34" charset="0"/>
                <a:ea typeface="Times New Roman" panose="02020603050405020304" pitchFamily="18" charset="0"/>
              </a:rPr>
              <a:t> </a:t>
            </a:r>
            <a:r>
              <a:rPr lang="en-US" sz="900" dirty="0" err="1">
                <a:effectLst/>
                <a:latin typeface="Calibri" panose="020F0502020204030204" pitchFamily="34" charset="0"/>
                <a:ea typeface="Times New Roman" panose="02020603050405020304" pitchFamily="18" charset="0"/>
              </a:rPr>
              <a:t>trực</a:t>
            </a:r>
            <a:r>
              <a:rPr lang="en-US" sz="900" dirty="0">
                <a:effectLst/>
                <a:latin typeface="Calibri" panose="020F0502020204030204" pitchFamily="34" charset="0"/>
                <a:ea typeface="Times New Roman" panose="02020603050405020304" pitchFamily="18" charset="0"/>
              </a:rPr>
              <a:t> </a:t>
            </a:r>
            <a:r>
              <a:rPr lang="en-US" sz="900" dirty="0" err="1">
                <a:effectLst/>
                <a:latin typeface="Calibri" panose="020F0502020204030204" pitchFamily="34" charset="0"/>
                <a:ea typeface="Times New Roman" panose="02020603050405020304" pitchFamily="18" charset="0"/>
              </a:rPr>
              <a:t>tiếp</a:t>
            </a:r>
            <a:endParaRPr lang="en-US" sz="900" dirty="0"/>
          </a:p>
        </p:txBody>
      </p:sp>
    </p:spTree>
    <p:extLst>
      <p:ext uri="{BB962C8B-B14F-4D97-AF65-F5344CB8AC3E}">
        <p14:creationId xmlns:p14="http://schemas.microsoft.com/office/powerpoint/2010/main" val="324938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Box 59">
            <a:extLst>
              <a:ext uri="{FF2B5EF4-FFF2-40B4-BE49-F238E27FC236}">
                <a16:creationId xmlns:a16="http://schemas.microsoft.com/office/drawing/2014/main" id="{5215B6C9-B6A7-46BE-9734-CF9E62868D15}"/>
              </a:ext>
            </a:extLst>
          </p:cNvPr>
          <p:cNvSpPr txBox="1"/>
          <p:nvPr/>
        </p:nvSpPr>
        <p:spPr>
          <a:xfrm>
            <a:off x="7480397" y="3207177"/>
            <a:ext cx="726481" cy="397032"/>
          </a:xfrm>
          <a:prstGeom prst="rect">
            <a:avLst/>
          </a:prstGeom>
          <a:noFill/>
        </p:spPr>
        <p:txBody>
          <a:bodyPr wrap="none" rtlCol="0">
            <a:spAutoFit/>
          </a:bodyPr>
          <a:lstStyle/>
          <a:p>
            <a:pPr marL="0" marR="0" lvl="0" indent="0" algn="r" defTabSz="457200" rtl="0" eaLnBrk="1" fontAlgn="auto" latinLnBrk="0" hangingPunct="1">
              <a:lnSpc>
                <a:spcPct val="90000"/>
              </a:lnSpc>
              <a:spcBef>
                <a:spcPts val="0"/>
              </a:spcBef>
              <a:spcAft>
                <a:spcPts val="0"/>
              </a:spcAft>
              <a:buClr>
                <a:srgbClr val="4EAEC4"/>
              </a:buClr>
              <a:buSzTx/>
              <a:buFontTx/>
              <a:buNone/>
              <a:tabLst/>
              <a:defRPr/>
            </a:pPr>
            <a:r>
              <a:rPr kumimoji="0" lang="en-US" sz="1100" b="1" i="0" u="none" strike="noStrike" kern="1200" cap="none" spc="0" normalizeH="0" baseline="0" noProof="0" dirty="0">
                <a:ln>
                  <a:noFill/>
                </a:ln>
                <a:solidFill>
                  <a:srgbClr val="000000"/>
                </a:solidFill>
                <a:effectLst/>
                <a:uLnTx/>
                <a:uFillTx/>
                <a:latin typeface="Arial"/>
                <a:ea typeface="ＭＳ Ｐゴシック"/>
                <a:cs typeface="+mn-cs"/>
              </a:rPr>
              <a:t>Favors </a:t>
            </a:r>
          </a:p>
          <a:p>
            <a:pPr marL="0" marR="0" lvl="0" indent="0" algn="r" defTabSz="457200" rtl="0" eaLnBrk="1" fontAlgn="auto" latinLnBrk="0" hangingPunct="1">
              <a:lnSpc>
                <a:spcPct val="90000"/>
              </a:lnSpc>
              <a:spcBef>
                <a:spcPts val="0"/>
              </a:spcBef>
              <a:spcAft>
                <a:spcPts val="0"/>
              </a:spcAft>
              <a:buClr>
                <a:srgbClr val="4EAEC4"/>
              </a:buClr>
              <a:buSzTx/>
              <a:buFontTx/>
              <a:buNone/>
              <a:tabLst/>
              <a:defRPr/>
            </a:pPr>
            <a:r>
              <a:rPr kumimoji="0" lang="en-US" sz="1100" b="1" i="0" u="none" strike="noStrike" kern="1200" cap="none" spc="0" normalizeH="0" baseline="0" noProof="0" dirty="0">
                <a:ln>
                  <a:noFill/>
                </a:ln>
                <a:solidFill>
                  <a:srgbClr val="000000"/>
                </a:solidFill>
                <a:effectLst/>
                <a:uLnTx/>
                <a:uFillTx/>
                <a:latin typeface="Arial"/>
                <a:ea typeface="ＭＳ Ｐゴシック"/>
                <a:cs typeface="+mn-cs"/>
              </a:rPr>
              <a:t>Placebo</a:t>
            </a:r>
          </a:p>
        </p:txBody>
      </p:sp>
      <p:cxnSp>
        <p:nvCxnSpPr>
          <p:cNvPr id="72" name="Straight Arrow Connector 71">
            <a:extLst>
              <a:ext uri="{FF2B5EF4-FFF2-40B4-BE49-F238E27FC236}">
                <a16:creationId xmlns:a16="http://schemas.microsoft.com/office/drawing/2014/main" id="{AFE4AB47-413D-44E6-8768-A45F64083199}"/>
              </a:ext>
            </a:extLst>
          </p:cNvPr>
          <p:cNvCxnSpPr>
            <a:cxnSpLocks/>
          </p:cNvCxnSpPr>
          <p:nvPr/>
        </p:nvCxnSpPr>
        <p:spPr>
          <a:xfrm>
            <a:off x="8317890" y="3680927"/>
            <a:ext cx="97905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C0C3B260-4BDD-476E-B62D-A08BFCE737C2}"/>
              </a:ext>
            </a:extLst>
          </p:cNvPr>
          <p:cNvCxnSpPr>
            <a:cxnSpLocks/>
          </p:cNvCxnSpPr>
          <p:nvPr/>
        </p:nvCxnSpPr>
        <p:spPr>
          <a:xfrm flipH="1" flipV="1">
            <a:off x="7210440" y="3680928"/>
            <a:ext cx="976419" cy="392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C75F5A68-F358-4CF9-8C95-4F22658EC989}"/>
              </a:ext>
            </a:extLst>
          </p:cNvPr>
          <p:cNvSpPr txBox="1"/>
          <p:nvPr/>
        </p:nvSpPr>
        <p:spPr>
          <a:xfrm>
            <a:off x="8251057" y="3207177"/>
            <a:ext cx="686406" cy="397032"/>
          </a:xfrm>
          <a:prstGeom prst="rect">
            <a:avLst/>
          </a:prstGeom>
          <a:noFill/>
        </p:spPr>
        <p:txBody>
          <a:bodyPr wrap="none" rtlCol="0">
            <a:spAutoFit/>
          </a:bodyPr>
          <a:lstStyle/>
          <a:p>
            <a:pPr marL="0" marR="0" lvl="0" indent="0" algn="r" defTabSz="457200" rtl="0" eaLnBrk="1" fontAlgn="auto" latinLnBrk="0" hangingPunct="1">
              <a:lnSpc>
                <a:spcPct val="90000"/>
              </a:lnSpc>
              <a:spcBef>
                <a:spcPts val="0"/>
              </a:spcBef>
              <a:spcAft>
                <a:spcPts val="0"/>
              </a:spcAft>
              <a:buClr>
                <a:srgbClr val="4EAEC4"/>
              </a:buClr>
              <a:buSzTx/>
              <a:buFontTx/>
              <a:buNone/>
              <a:tabLst/>
              <a:defRPr/>
            </a:pPr>
            <a:r>
              <a:rPr kumimoji="0" lang="en-US" sz="1100" b="1" i="0" u="none" strike="noStrike" kern="1200" cap="none" spc="0" normalizeH="0" baseline="0" noProof="0" dirty="0">
                <a:ln>
                  <a:noFill/>
                </a:ln>
                <a:solidFill>
                  <a:srgbClr val="000000"/>
                </a:solidFill>
                <a:effectLst/>
                <a:uLnTx/>
                <a:uFillTx/>
                <a:latin typeface="Arial"/>
                <a:ea typeface="ＭＳ Ｐゴシック"/>
                <a:cs typeface="+mn-cs"/>
              </a:rPr>
              <a:t>Favors </a:t>
            </a:r>
          </a:p>
          <a:p>
            <a:pPr marL="0" marR="0" lvl="0" indent="0" algn="ctr" defTabSz="457200" rtl="0" eaLnBrk="1" fontAlgn="auto" latinLnBrk="0" hangingPunct="1">
              <a:lnSpc>
                <a:spcPct val="90000"/>
              </a:lnSpc>
              <a:spcBef>
                <a:spcPts val="0"/>
              </a:spcBef>
              <a:spcAft>
                <a:spcPts val="0"/>
              </a:spcAft>
              <a:buClr>
                <a:srgbClr val="4EAEC4"/>
              </a:buClr>
              <a:buSzTx/>
              <a:buFontTx/>
              <a:buNone/>
              <a:tabLst/>
              <a:defRPr/>
            </a:pPr>
            <a:r>
              <a:rPr kumimoji="0" lang="en-US" sz="1100" b="1" i="0" u="none" strike="noStrike" kern="1200" cap="none" spc="0" normalizeH="0" baseline="0" noProof="0" dirty="0">
                <a:ln>
                  <a:noFill/>
                </a:ln>
                <a:solidFill>
                  <a:srgbClr val="000000"/>
                </a:solidFill>
                <a:effectLst/>
                <a:uLnTx/>
                <a:uFillTx/>
                <a:latin typeface="Arial"/>
                <a:ea typeface="ＭＳ Ｐゴシック"/>
                <a:cs typeface="+mn-cs"/>
              </a:rPr>
              <a:t>DAPA</a:t>
            </a:r>
          </a:p>
        </p:txBody>
      </p:sp>
      <p:graphicFrame>
        <p:nvGraphicFramePr>
          <p:cNvPr id="95" name="Chart 94">
            <a:extLst>
              <a:ext uri="{FF2B5EF4-FFF2-40B4-BE49-F238E27FC236}">
                <a16:creationId xmlns:a16="http://schemas.microsoft.com/office/drawing/2014/main" id="{991BB1FE-84B3-47BE-AA3C-CC237378E91B}"/>
              </a:ext>
            </a:extLst>
          </p:cNvPr>
          <p:cNvGraphicFramePr>
            <a:graphicFrameLocks/>
          </p:cNvGraphicFramePr>
          <p:nvPr/>
        </p:nvGraphicFramePr>
        <p:xfrm>
          <a:off x="7155790" y="1581625"/>
          <a:ext cx="2569312" cy="1546969"/>
        </p:xfrm>
        <a:graphic>
          <a:graphicData uri="http://schemas.openxmlformats.org/drawingml/2006/chart">
            <c:chart xmlns:c="http://schemas.openxmlformats.org/drawingml/2006/chart" xmlns:r="http://schemas.openxmlformats.org/officeDocument/2006/relationships" r:id="rId3"/>
          </a:graphicData>
        </a:graphic>
      </p:graphicFrame>
      <p:sp>
        <p:nvSpPr>
          <p:cNvPr id="102" name="Rectangle 101">
            <a:extLst>
              <a:ext uri="{FF2B5EF4-FFF2-40B4-BE49-F238E27FC236}">
                <a16:creationId xmlns:a16="http://schemas.microsoft.com/office/drawing/2014/main" id="{3749E0AA-F085-44AC-9410-CEC53FB0679B}"/>
              </a:ext>
            </a:extLst>
          </p:cNvPr>
          <p:cNvSpPr/>
          <p:nvPr/>
        </p:nvSpPr>
        <p:spPr>
          <a:xfrm>
            <a:off x="3536146" y="776376"/>
            <a:ext cx="8080408" cy="50202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Arial" panose="020B0604020202020204"/>
              <a:ea typeface="ＭＳ Ｐゴシック"/>
              <a:cs typeface="+mn-cs"/>
            </a:endParaRPr>
          </a:p>
        </p:txBody>
      </p:sp>
      <p:sp>
        <p:nvSpPr>
          <p:cNvPr id="114" name="TextBox 113">
            <a:extLst>
              <a:ext uri="{FF2B5EF4-FFF2-40B4-BE49-F238E27FC236}">
                <a16:creationId xmlns:a16="http://schemas.microsoft.com/office/drawing/2014/main" id="{A0154D1C-426A-4845-BEB3-7A98987B5D04}"/>
              </a:ext>
            </a:extLst>
          </p:cNvPr>
          <p:cNvSpPr txBox="1"/>
          <p:nvPr/>
        </p:nvSpPr>
        <p:spPr>
          <a:xfrm>
            <a:off x="10245839" y="823450"/>
            <a:ext cx="723275" cy="424732"/>
          </a:xfrm>
          <a:prstGeom prst="rect">
            <a:avLst/>
          </a:prstGeom>
          <a:noFill/>
        </p:spPr>
        <p:txBody>
          <a:bodyPr wrap="none" rtlCol="0">
            <a:spAutoFit/>
          </a:bodyPr>
          <a:lstStyle/>
          <a:p>
            <a:pPr marL="0" marR="0" lvl="0" indent="0" algn="ctr" defTabSz="457200" rtl="0" eaLnBrk="1" fontAlgn="auto" latinLnBrk="0" hangingPunct="1">
              <a:lnSpc>
                <a:spcPct val="90000"/>
              </a:lnSpc>
              <a:spcBef>
                <a:spcPts val="900"/>
              </a:spcBef>
              <a:spcAft>
                <a:spcPts val="0"/>
              </a:spcAft>
              <a:buClr>
                <a:srgbClr val="4EAEC4"/>
              </a:buClr>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ＭＳ Ｐゴシック"/>
                <a:cs typeface="+mn-cs"/>
              </a:rPr>
              <a:t>Cox</a:t>
            </a:r>
            <a:br>
              <a:rPr kumimoji="0" lang="en-US" sz="1200" b="1" i="0" u="none" strike="noStrike" kern="1200" cap="none" spc="0" normalizeH="0" baseline="0" noProof="0" dirty="0">
                <a:ln>
                  <a:noFill/>
                </a:ln>
                <a:solidFill>
                  <a:srgbClr val="000000"/>
                </a:solidFill>
                <a:effectLst/>
                <a:uLnTx/>
                <a:uFillTx/>
                <a:latin typeface="Arial"/>
                <a:ea typeface="ＭＳ Ｐゴシック"/>
                <a:cs typeface="+mn-cs"/>
              </a:rPr>
            </a:br>
            <a:r>
              <a:rPr kumimoji="0" lang="en-US" sz="1200" b="1" i="0" u="none" strike="noStrike" kern="1200" cap="none" spc="0" normalizeH="0" baseline="0" noProof="0" dirty="0">
                <a:ln>
                  <a:noFill/>
                </a:ln>
                <a:solidFill>
                  <a:srgbClr val="000000"/>
                </a:solidFill>
                <a:effectLst/>
                <a:uLnTx/>
                <a:uFillTx/>
                <a:latin typeface="Arial"/>
                <a:ea typeface="ＭＳ Ｐゴシック"/>
                <a:cs typeface="+mn-cs"/>
              </a:rPr>
              <a:t>p-value</a:t>
            </a:r>
          </a:p>
        </p:txBody>
      </p:sp>
      <p:sp>
        <p:nvSpPr>
          <p:cNvPr id="50" name="TextBox 49">
            <a:extLst>
              <a:ext uri="{FF2B5EF4-FFF2-40B4-BE49-F238E27FC236}">
                <a16:creationId xmlns:a16="http://schemas.microsoft.com/office/drawing/2014/main" id="{0EE26B37-9CDF-4E31-BAD1-FF1C753F1A40}"/>
              </a:ext>
            </a:extLst>
          </p:cNvPr>
          <p:cNvSpPr txBox="1"/>
          <p:nvPr/>
        </p:nvSpPr>
        <p:spPr>
          <a:xfrm>
            <a:off x="8935618" y="2015889"/>
            <a:ext cx="1226619" cy="258532"/>
          </a:xfrm>
          <a:prstGeom prst="rect">
            <a:avLst/>
          </a:prstGeom>
          <a:noFill/>
        </p:spPr>
        <p:txBody>
          <a:bodyPr wrap="none" rtlCol="0">
            <a:spAutoFit/>
          </a:bodyPr>
          <a:lstStyle/>
          <a:p>
            <a:pPr marL="0" marR="0" lvl="0" indent="0" algn="ctr" defTabSz="457200" rtl="0" eaLnBrk="1" fontAlgn="auto" latinLnBrk="0" hangingPunct="1">
              <a:lnSpc>
                <a:spcPct val="90000"/>
              </a:lnSpc>
              <a:spcBef>
                <a:spcPts val="900"/>
              </a:spcBef>
              <a:spcAft>
                <a:spcPts val="0"/>
              </a:spcAft>
              <a:buClr>
                <a:srgbClr val="4EAEC4"/>
              </a:buClr>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ＭＳ Ｐゴシック"/>
                <a:cs typeface="+mn-cs"/>
              </a:rPr>
              <a:t>1.82 (1.51, 2.2)</a:t>
            </a:r>
            <a:endParaRPr kumimoji="0" lang="en-US" sz="1200" b="0" i="0" u="none" strike="noStrike" kern="1200" cap="none" spc="0" normalizeH="0" baseline="30000" noProof="0" dirty="0">
              <a:ln>
                <a:noFill/>
              </a:ln>
              <a:solidFill>
                <a:srgbClr val="000000"/>
              </a:solidFill>
              <a:effectLst/>
              <a:uLnTx/>
              <a:uFillTx/>
              <a:latin typeface="Arial"/>
              <a:ea typeface="ＭＳ Ｐゴシック"/>
              <a:cs typeface="+mn-cs"/>
            </a:endParaRPr>
          </a:p>
        </p:txBody>
      </p:sp>
      <p:sp>
        <p:nvSpPr>
          <p:cNvPr id="11" name="TextBox 10">
            <a:extLst>
              <a:ext uri="{FF2B5EF4-FFF2-40B4-BE49-F238E27FC236}">
                <a16:creationId xmlns:a16="http://schemas.microsoft.com/office/drawing/2014/main" id="{86122B8C-0090-4D68-88BC-9A6C47BA01E8}"/>
              </a:ext>
            </a:extLst>
          </p:cNvPr>
          <p:cNvSpPr txBox="1"/>
          <p:nvPr/>
        </p:nvSpPr>
        <p:spPr>
          <a:xfrm>
            <a:off x="4757708" y="1974762"/>
            <a:ext cx="1850340" cy="166199"/>
          </a:xfrm>
          <a:prstGeom prst="rect">
            <a:avLst/>
          </a:prstGeom>
          <a:noFill/>
        </p:spPr>
        <p:txBody>
          <a:bodyPr wrap="square" lIns="0" tIns="0" rIns="0" bIns="0" rtlCol="0" anchor="ctr">
            <a:spAutoFit/>
          </a:bodyPr>
          <a:lstStyle/>
          <a:p>
            <a:pPr marL="0" marR="0" lvl="0" indent="0" algn="l" defTabSz="457200" rtl="0" eaLnBrk="1" fontAlgn="auto" latinLnBrk="0" hangingPunct="1">
              <a:lnSpc>
                <a:spcPct val="90000"/>
              </a:lnSpc>
              <a:spcBef>
                <a:spcPts val="900"/>
              </a:spcBef>
              <a:spcAft>
                <a:spcPts val="0"/>
              </a:spcAft>
              <a:buClr>
                <a:srgbClr val="4EAEC4"/>
              </a:buClr>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ＭＳ Ｐゴシック"/>
                <a:cs typeface="+mn-cs"/>
              </a:rPr>
              <a:t>Macro to </a:t>
            </a:r>
            <a:r>
              <a:rPr kumimoji="0" lang="en-US" sz="1200" b="0" i="0" u="none" strike="noStrike" kern="1200" cap="none" spc="0" normalizeH="0" baseline="0" noProof="0" dirty="0" err="1">
                <a:ln>
                  <a:noFill/>
                </a:ln>
                <a:solidFill>
                  <a:srgbClr val="000000"/>
                </a:solidFill>
                <a:effectLst/>
                <a:uLnTx/>
                <a:uFillTx/>
                <a:latin typeface="Arial"/>
                <a:ea typeface="ＭＳ Ｐゴシック"/>
                <a:cs typeface="+mn-cs"/>
              </a:rPr>
              <a:t>Normo</a:t>
            </a:r>
            <a:r>
              <a:rPr kumimoji="0" lang="en-US" sz="1200" b="0" i="0" u="none" strike="noStrike" kern="1200" cap="none" spc="0" normalizeH="0" baseline="0" noProof="0" dirty="0">
                <a:ln>
                  <a:noFill/>
                </a:ln>
                <a:solidFill>
                  <a:srgbClr val="000000"/>
                </a:solidFill>
                <a:effectLst/>
                <a:uLnTx/>
                <a:uFillTx/>
                <a:latin typeface="Arial"/>
                <a:ea typeface="ＭＳ Ｐゴシック"/>
                <a:cs typeface="+mn-cs"/>
              </a:rPr>
              <a:t>/Micro</a:t>
            </a:r>
            <a:endParaRPr kumimoji="0" lang="en-US" sz="1200" b="0" i="0" u="none" strike="noStrike" kern="1200" cap="none" spc="0" normalizeH="0" baseline="30000" noProof="0" dirty="0">
              <a:ln>
                <a:noFill/>
              </a:ln>
              <a:solidFill>
                <a:srgbClr val="000000"/>
              </a:solidFill>
              <a:effectLst/>
              <a:uLnTx/>
              <a:uFillTx/>
              <a:latin typeface="Arial"/>
              <a:ea typeface="ＭＳ Ｐゴシック"/>
              <a:cs typeface="+mn-cs"/>
            </a:endParaRPr>
          </a:p>
        </p:txBody>
      </p:sp>
      <p:sp>
        <p:nvSpPr>
          <p:cNvPr id="115" name="TextBox 114">
            <a:extLst>
              <a:ext uri="{FF2B5EF4-FFF2-40B4-BE49-F238E27FC236}">
                <a16:creationId xmlns:a16="http://schemas.microsoft.com/office/drawing/2014/main" id="{DF039A98-056C-4FCC-8AE6-104989591BFD}"/>
              </a:ext>
            </a:extLst>
          </p:cNvPr>
          <p:cNvSpPr txBox="1"/>
          <p:nvPr/>
        </p:nvSpPr>
        <p:spPr>
          <a:xfrm>
            <a:off x="10398728" y="2043824"/>
            <a:ext cx="587431" cy="166199"/>
          </a:xfrm>
          <a:prstGeom prst="rect">
            <a:avLst/>
          </a:prstGeom>
          <a:noFill/>
        </p:spPr>
        <p:txBody>
          <a:bodyPr wrap="square" lIns="0" tIns="0" rIns="0" bIns="0" rtlCol="0" anchor="ctr">
            <a:spAutoFit/>
          </a:bodyPr>
          <a:lstStyle/>
          <a:p>
            <a:pPr marL="0" marR="0" lvl="0" indent="0" algn="ctr" defTabSz="457200" rtl="0" eaLnBrk="1" fontAlgn="auto" latinLnBrk="0" hangingPunct="1">
              <a:lnSpc>
                <a:spcPct val="90000"/>
              </a:lnSpc>
              <a:spcBef>
                <a:spcPts val="900"/>
              </a:spcBef>
              <a:spcAft>
                <a:spcPts val="0"/>
              </a:spcAft>
              <a:buClr>
                <a:srgbClr val="4EAEC4"/>
              </a:buClr>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ＭＳ Ｐゴシック"/>
                <a:cs typeface="+mn-cs"/>
              </a:rPr>
              <a:t>&lt;0.0001</a:t>
            </a:r>
            <a:endParaRPr kumimoji="0" lang="en-US" sz="1200" b="0" i="0" u="none" strike="noStrike" kern="1200" cap="none" spc="0" normalizeH="0" baseline="30000" noProof="0" dirty="0">
              <a:ln>
                <a:noFill/>
              </a:ln>
              <a:solidFill>
                <a:srgbClr val="000000"/>
              </a:solidFill>
              <a:effectLst/>
              <a:uLnTx/>
              <a:uFillTx/>
              <a:latin typeface="Arial"/>
              <a:ea typeface="ＭＳ Ｐゴシック"/>
              <a:cs typeface="+mn-cs"/>
            </a:endParaRPr>
          </a:p>
        </p:txBody>
      </p:sp>
      <p:sp>
        <p:nvSpPr>
          <p:cNvPr id="51" name="TextBox 50">
            <a:extLst>
              <a:ext uri="{FF2B5EF4-FFF2-40B4-BE49-F238E27FC236}">
                <a16:creationId xmlns:a16="http://schemas.microsoft.com/office/drawing/2014/main" id="{6FF345C0-8CF2-4F2B-ADF5-4B0FD57514A2}"/>
              </a:ext>
            </a:extLst>
          </p:cNvPr>
          <p:cNvSpPr txBox="1"/>
          <p:nvPr/>
        </p:nvSpPr>
        <p:spPr>
          <a:xfrm>
            <a:off x="8935618" y="2313342"/>
            <a:ext cx="1226619" cy="258532"/>
          </a:xfrm>
          <a:prstGeom prst="rect">
            <a:avLst/>
          </a:prstGeom>
          <a:noFill/>
        </p:spPr>
        <p:txBody>
          <a:bodyPr wrap="none" rtlCol="0">
            <a:spAutoFit/>
          </a:bodyPr>
          <a:lstStyle/>
          <a:p>
            <a:pPr marL="0" marR="0" lvl="0" indent="0" algn="ctr" defTabSz="457200" rtl="0" eaLnBrk="1" fontAlgn="auto" latinLnBrk="0" hangingPunct="1">
              <a:lnSpc>
                <a:spcPct val="90000"/>
              </a:lnSpc>
              <a:spcBef>
                <a:spcPts val="900"/>
              </a:spcBef>
              <a:spcAft>
                <a:spcPts val="0"/>
              </a:spcAft>
              <a:buClr>
                <a:srgbClr val="4EAEC4"/>
              </a:buClr>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ＭＳ Ｐゴシック"/>
                <a:cs typeface="+mn-cs"/>
              </a:rPr>
              <a:t>1.54 (1.4, 1.69)</a:t>
            </a:r>
            <a:endParaRPr kumimoji="0" lang="en-US" sz="1200" b="0" i="0" u="none" strike="noStrike" kern="1200" cap="none" spc="0" normalizeH="0" baseline="30000" noProof="0" dirty="0">
              <a:ln>
                <a:noFill/>
              </a:ln>
              <a:solidFill>
                <a:srgbClr val="000000"/>
              </a:solidFill>
              <a:effectLst/>
              <a:uLnTx/>
              <a:uFillTx/>
              <a:latin typeface="Arial"/>
              <a:ea typeface="ＭＳ Ｐゴシック"/>
              <a:cs typeface="+mn-cs"/>
            </a:endParaRPr>
          </a:p>
        </p:txBody>
      </p:sp>
      <p:sp>
        <p:nvSpPr>
          <p:cNvPr id="12" name="TextBox 11">
            <a:extLst>
              <a:ext uri="{FF2B5EF4-FFF2-40B4-BE49-F238E27FC236}">
                <a16:creationId xmlns:a16="http://schemas.microsoft.com/office/drawing/2014/main" id="{D2561509-FC23-404C-B32E-5C609F1D3F06}"/>
              </a:ext>
            </a:extLst>
          </p:cNvPr>
          <p:cNvSpPr txBox="1"/>
          <p:nvPr/>
        </p:nvSpPr>
        <p:spPr>
          <a:xfrm>
            <a:off x="4757711" y="2269884"/>
            <a:ext cx="3155734" cy="166199"/>
          </a:xfrm>
          <a:prstGeom prst="rect">
            <a:avLst/>
          </a:prstGeom>
          <a:noFill/>
        </p:spPr>
        <p:txBody>
          <a:bodyPr wrap="square" lIns="0" tIns="0" rIns="0" bIns="0" rtlCol="0" anchor="ctr">
            <a:spAutoFit/>
          </a:bodyPr>
          <a:lstStyle/>
          <a:p>
            <a:pPr marL="0" marR="0" lvl="0" indent="0" algn="l" defTabSz="457200" rtl="0" eaLnBrk="1" fontAlgn="auto" latinLnBrk="0" hangingPunct="1">
              <a:lnSpc>
                <a:spcPct val="90000"/>
              </a:lnSpc>
              <a:spcBef>
                <a:spcPts val="900"/>
              </a:spcBef>
              <a:spcAft>
                <a:spcPts val="0"/>
              </a:spcAft>
              <a:buClr>
                <a:srgbClr val="4EAEC4"/>
              </a:buClr>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ＭＳ Ｐゴシック"/>
                <a:cs typeface="+mn-cs"/>
              </a:rPr>
              <a:t>Macro to </a:t>
            </a:r>
            <a:r>
              <a:rPr kumimoji="0" lang="en-US" sz="1200" b="0" i="0" u="none" strike="noStrike" kern="1200" cap="none" spc="0" normalizeH="0" baseline="0" noProof="0" dirty="0" err="1">
                <a:ln>
                  <a:noFill/>
                </a:ln>
                <a:solidFill>
                  <a:srgbClr val="000000"/>
                </a:solidFill>
                <a:effectLst/>
                <a:uLnTx/>
                <a:uFillTx/>
                <a:latin typeface="Arial"/>
                <a:ea typeface="ＭＳ Ｐゴシック"/>
                <a:cs typeface="+mn-cs"/>
              </a:rPr>
              <a:t>Normo</a:t>
            </a:r>
            <a:r>
              <a:rPr kumimoji="0" lang="en-US" sz="1200" b="0" i="0" u="none" strike="noStrike" kern="1200" cap="none" spc="0" normalizeH="0" baseline="0" noProof="0" dirty="0">
                <a:ln>
                  <a:noFill/>
                </a:ln>
                <a:solidFill>
                  <a:srgbClr val="000000"/>
                </a:solidFill>
                <a:effectLst/>
                <a:uLnTx/>
                <a:uFillTx/>
                <a:latin typeface="Arial"/>
                <a:ea typeface="ＭＳ Ｐゴシック"/>
                <a:cs typeface="+mn-cs"/>
              </a:rPr>
              <a:t>/Micro or Micro to </a:t>
            </a:r>
            <a:r>
              <a:rPr kumimoji="0" lang="en-US" sz="1200" b="0" i="0" u="none" strike="noStrike" kern="1200" cap="none" spc="0" normalizeH="0" baseline="0" noProof="0" dirty="0" err="1">
                <a:ln>
                  <a:noFill/>
                </a:ln>
                <a:solidFill>
                  <a:srgbClr val="000000"/>
                </a:solidFill>
                <a:effectLst/>
                <a:uLnTx/>
                <a:uFillTx/>
                <a:latin typeface="Arial"/>
                <a:ea typeface="ＭＳ Ｐゴシック"/>
                <a:cs typeface="+mn-cs"/>
              </a:rPr>
              <a:t>Normo</a:t>
            </a:r>
            <a:r>
              <a:rPr kumimoji="0" lang="en-US" sz="1200" b="0" i="0" u="none" strike="noStrike" kern="1200" cap="none" spc="0" normalizeH="0" baseline="0" noProof="0" dirty="0">
                <a:ln>
                  <a:noFill/>
                </a:ln>
                <a:solidFill>
                  <a:srgbClr val="000000"/>
                </a:solidFill>
                <a:effectLst/>
                <a:uLnTx/>
                <a:uFillTx/>
                <a:latin typeface="Arial"/>
                <a:ea typeface="ＭＳ Ｐゴシック"/>
                <a:cs typeface="+mn-cs"/>
              </a:rPr>
              <a:t> </a:t>
            </a:r>
            <a:endParaRPr kumimoji="0" lang="en-US" sz="1200" b="0" i="0" u="none" strike="noStrike" kern="1200" cap="none" spc="0" normalizeH="0" baseline="30000" noProof="0" dirty="0">
              <a:ln>
                <a:noFill/>
              </a:ln>
              <a:solidFill>
                <a:srgbClr val="000000"/>
              </a:solidFill>
              <a:effectLst/>
              <a:uLnTx/>
              <a:uFillTx/>
              <a:latin typeface="Arial"/>
              <a:ea typeface="ＭＳ Ｐゴシック"/>
              <a:cs typeface="+mn-cs"/>
            </a:endParaRPr>
          </a:p>
        </p:txBody>
      </p:sp>
      <p:sp>
        <p:nvSpPr>
          <p:cNvPr id="116" name="TextBox 115">
            <a:extLst>
              <a:ext uri="{FF2B5EF4-FFF2-40B4-BE49-F238E27FC236}">
                <a16:creationId xmlns:a16="http://schemas.microsoft.com/office/drawing/2014/main" id="{941B31AA-437C-4C1B-A0F8-B148DEE7E788}"/>
              </a:ext>
            </a:extLst>
          </p:cNvPr>
          <p:cNvSpPr txBox="1"/>
          <p:nvPr/>
        </p:nvSpPr>
        <p:spPr>
          <a:xfrm>
            <a:off x="10398728" y="2340202"/>
            <a:ext cx="587431" cy="166199"/>
          </a:xfrm>
          <a:prstGeom prst="rect">
            <a:avLst/>
          </a:prstGeom>
          <a:noFill/>
        </p:spPr>
        <p:txBody>
          <a:bodyPr wrap="square" lIns="0" tIns="0" rIns="0" bIns="0" rtlCol="0" anchor="ctr">
            <a:spAutoFit/>
          </a:bodyPr>
          <a:lstStyle/>
          <a:p>
            <a:pPr marL="0" marR="0" lvl="0" indent="0" algn="ctr" defTabSz="457200" rtl="0" eaLnBrk="1" fontAlgn="auto" latinLnBrk="0" hangingPunct="1">
              <a:lnSpc>
                <a:spcPct val="90000"/>
              </a:lnSpc>
              <a:spcBef>
                <a:spcPts val="900"/>
              </a:spcBef>
              <a:spcAft>
                <a:spcPts val="0"/>
              </a:spcAft>
              <a:buClr>
                <a:srgbClr val="4EAEC4"/>
              </a:buClr>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ＭＳ Ｐゴシック"/>
                <a:cs typeface="+mn-cs"/>
              </a:rPr>
              <a:t>&lt;0.0001</a:t>
            </a:r>
            <a:endParaRPr kumimoji="0" lang="en-US" sz="1200" b="0" i="0" u="none" strike="noStrike" kern="1200" cap="none" spc="0" normalizeH="0" baseline="30000" noProof="0" dirty="0">
              <a:ln>
                <a:noFill/>
              </a:ln>
              <a:solidFill>
                <a:srgbClr val="000000"/>
              </a:solidFill>
              <a:effectLst/>
              <a:uLnTx/>
              <a:uFillTx/>
              <a:latin typeface="Arial"/>
              <a:ea typeface="ＭＳ Ｐゴシック"/>
              <a:cs typeface="+mn-cs"/>
            </a:endParaRPr>
          </a:p>
        </p:txBody>
      </p:sp>
      <p:sp>
        <p:nvSpPr>
          <p:cNvPr id="52" name="TextBox 51">
            <a:extLst>
              <a:ext uri="{FF2B5EF4-FFF2-40B4-BE49-F238E27FC236}">
                <a16:creationId xmlns:a16="http://schemas.microsoft.com/office/drawing/2014/main" id="{08F55E72-83B3-441B-8157-2EDE3201C4A8}"/>
              </a:ext>
            </a:extLst>
          </p:cNvPr>
          <p:cNvSpPr txBox="1"/>
          <p:nvPr/>
        </p:nvSpPr>
        <p:spPr>
          <a:xfrm>
            <a:off x="8893141" y="2589344"/>
            <a:ext cx="1311578" cy="258532"/>
          </a:xfrm>
          <a:prstGeom prst="rect">
            <a:avLst/>
          </a:prstGeom>
          <a:noFill/>
        </p:spPr>
        <p:txBody>
          <a:bodyPr wrap="none" rtlCol="0" anchor="ctr">
            <a:spAutoFit/>
          </a:bodyPr>
          <a:lstStyle/>
          <a:p>
            <a:pPr marL="0" marR="0" lvl="0" indent="0" algn="ctr" defTabSz="457200" rtl="0" eaLnBrk="1" fontAlgn="auto" latinLnBrk="0" hangingPunct="1">
              <a:lnSpc>
                <a:spcPct val="90000"/>
              </a:lnSpc>
              <a:spcBef>
                <a:spcPts val="900"/>
              </a:spcBef>
              <a:spcAft>
                <a:spcPts val="0"/>
              </a:spcAft>
              <a:buClr>
                <a:srgbClr val="4EAEC4"/>
              </a:buClr>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ＭＳ Ｐゴシック"/>
                <a:cs typeface="+mn-cs"/>
              </a:rPr>
              <a:t>1.41 (1.27, 1.56)</a:t>
            </a:r>
            <a:endParaRPr kumimoji="0" lang="en-US" sz="1200" b="0" i="0" u="none" strike="noStrike" kern="1200" cap="none" spc="0" normalizeH="0" baseline="30000" noProof="0" dirty="0">
              <a:ln>
                <a:noFill/>
              </a:ln>
              <a:solidFill>
                <a:srgbClr val="000000"/>
              </a:solidFill>
              <a:effectLst/>
              <a:uLnTx/>
              <a:uFillTx/>
              <a:latin typeface="Arial"/>
              <a:ea typeface="ＭＳ Ｐゴシック"/>
              <a:cs typeface="+mn-cs"/>
            </a:endParaRPr>
          </a:p>
        </p:txBody>
      </p:sp>
      <p:sp>
        <p:nvSpPr>
          <p:cNvPr id="13" name="TextBox 12">
            <a:extLst>
              <a:ext uri="{FF2B5EF4-FFF2-40B4-BE49-F238E27FC236}">
                <a16:creationId xmlns:a16="http://schemas.microsoft.com/office/drawing/2014/main" id="{41038899-9C63-4754-BDA8-9671BE7A078E}"/>
              </a:ext>
            </a:extLst>
          </p:cNvPr>
          <p:cNvSpPr txBox="1"/>
          <p:nvPr/>
        </p:nvSpPr>
        <p:spPr>
          <a:xfrm>
            <a:off x="4757712" y="2554056"/>
            <a:ext cx="1850337" cy="166199"/>
          </a:xfrm>
          <a:prstGeom prst="rect">
            <a:avLst/>
          </a:prstGeom>
          <a:noFill/>
        </p:spPr>
        <p:txBody>
          <a:bodyPr wrap="square" lIns="0" tIns="0" rIns="0" bIns="0" rtlCol="0" anchor="ctr">
            <a:spAutoFit/>
          </a:bodyPr>
          <a:lstStyle/>
          <a:p>
            <a:pPr marL="0" marR="0" lvl="0" indent="0" algn="l" defTabSz="457200" rtl="0" eaLnBrk="1" fontAlgn="auto" latinLnBrk="0" hangingPunct="1">
              <a:lnSpc>
                <a:spcPct val="90000"/>
              </a:lnSpc>
              <a:spcBef>
                <a:spcPts val="900"/>
              </a:spcBef>
              <a:spcAft>
                <a:spcPts val="0"/>
              </a:spcAft>
              <a:buClr>
                <a:srgbClr val="4EAEC4"/>
              </a:buClr>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ＭＳ Ｐゴシック"/>
                <a:cs typeface="+mn-cs"/>
              </a:rPr>
              <a:t>Micro/Macro to </a:t>
            </a:r>
            <a:r>
              <a:rPr kumimoji="0" lang="en-US" sz="1200" b="0" i="0" u="none" strike="noStrike" kern="1200" cap="none" spc="0" normalizeH="0" baseline="0" noProof="0" dirty="0" err="1">
                <a:ln>
                  <a:noFill/>
                </a:ln>
                <a:solidFill>
                  <a:srgbClr val="000000"/>
                </a:solidFill>
                <a:effectLst/>
                <a:uLnTx/>
                <a:uFillTx/>
                <a:latin typeface="Arial"/>
                <a:ea typeface="ＭＳ Ｐゴシック"/>
                <a:cs typeface="+mn-cs"/>
              </a:rPr>
              <a:t>Normo</a:t>
            </a:r>
            <a:endParaRPr kumimoji="0" lang="en-US" sz="1200" b="0" i="0" u="none" strike="noStrike" kern="1200" cap="none" spc="0" normalizeH="0" baseline="30000" noProof="0" dirty="0">
              <a:ln>
                <a:noFill/>
              </a:ln>
              <a:solidFill>
                <a:srgbClr val="000000"/>
              </a:solidFill>
              <a:effectLst/>
              <a:uLnTx/>
              <a:uFillTx/>
              <a:latin typeface="Arial"/>
              <a:ea typeface="ＭＳ Ｐゴシック"/>
              <a:cs typeface="+mn-cs"/>
            </a:endParaRPr>
          </a:p>
        </p:txBody>
      </p:sp>
      <p:sp>
        <p:nvSpPr>
          <p:cNvPr id="117" name="TextBox 116">
            <a:extLst>
              <a:ext uri="{FF2B5EF4-FFF2-40B4-BE49-F238E27FC236}">
                <a16:creationId xmlns:a16="http://schemas.microsoft.com/office/drawing/2014/main" id="{232C06B0-D78A-4548-8A98-113429557101}"/>
              </a:ext>
            </a:extLst>
          </p:cNvPr>
          <p:cNvSpPr txBox="1"/>
          <p:nvPr/>
        </p:nvSpPr>
        <p:spPr>
          <a:xfrm>
            <a:off x="10398728" y="2635512"/>
            <a:ext cx="587431" cy="166199"/>
          </a:xfrm>
          <a:prstGeom prst="rect">
            <a:avLst/>
          </a:prstGeom>
          <a:noFill/>
        </p:spPr>
        <p:txBody>
          <a:bodyPr wrap="square" lIns="0" tIns="0" rIns="0" bIns="0" rtlCol="0" anchor="ctr">
            <a:spAutoFit/>
          </a:bodyPr>
          <a:lstStyle/>
          <a:p>
            <a:pPr marL="0" marR="0" lvl="0" indent="0" algn="ctr" defTabSz="457200" rtl="0" eaLnBrk="1" fontAlgn="auto" latinLnBrk="0" hangingPunct="1">
              <a:lnSpc>
                <a:spcPct val="90000"/>
              </a:lnSpc>
              <a:spcBef>
                <a:spcPts val="900"/>
              </a:spcBef>
              <a:spcAft>
                <a:spcPts val="0"/>
              </a:spcAft>
              <a:buClr>
                <a:srgbClr val="4EAEC4"/>
              </a:buClr>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ＭＳ Ｐゴシック"/>
                <a:cs typeface="+mn-cs"/>
              </a:rPr>
              <a:t>&lt;0.0001</a:t>
            </a:r>
            <a:endParaRPr kumimoji="0" lang="en-US" sz="1200" b="0" i="0" u="none" strike="noStrike" kern="1200" cap="none" spc="0" normalizeH="0" baseline="30000" noProof="0" dirty="0">
              <a:ln>
                <a:noFill/>
              </a:ln>
              <a:solidFill>
                <a:srgbClr val="000000"/>
              </a:solidFill>
              <a:effectLst/>
              <a:uLnTx/>
              <a:uFillTx/>
              <a:latin typeface="Arial"/>
              <a:ea typeface="ＭＳ Ｐゴシック"/>
              <a:cs typeface="+mn-cs"/>
            </a:endParaRPr>
          </a:p>
        </p:txBody>
      </p:sp>
      <p:sp>
        <p:nvSpPr>
          <p:cNvPr id="10" name="TextBox 9">
            <a:extLst>
              <a:ext uri="{FF2B5EF4-FFF2-40B4-BE49-F238E27FC236}">
                <a16:creationId xmlns:a16="http://schemas.microsoft.com/office/drawing/2014/main" id="{A3C369E8-D025-47DF-98C5-0F3B22D0ED42}"/>
              </a:ext>
            </a:extLst>
          </p:cNvPr>
          <p:cNvSpPr txBox="1"/>
          <p:nvPr/>
        </p:nvSpPr>
        <p:spPr>
          <a:xfrm>
            <a:off x="4757712" y="1691375"/>
            <a:ext cx="1435941" cy="166199"/>
          </a:xfrm>
          <a:prstGeom prst="rect">
            <a:avLst/>
          </a:prstGeom>
          <a:noFill/>
        </p:spPr>
        <p:txBody>
          <a:bodyPr wrap="square" lIns="0" tIns="0" rIns="0" bIns="0" rtlCol="0" anchor="ctr">
            <a:spAutoFit/>
          </a:bodyPr>
          <a:lstStyle/>
          <a:p>
            <a:pPr marL="0" marR="0" lvl="0" indent="0" algn="l" defTabSz="457200" rtl="0" eaLnBrk="1" fontAlgn="auto" latinLnBrk="0" hangingPunct="1">
              <a:lnSpc>
                <a:spcPct val="90000"/>
              </a:lnSpc>
              <a:spcBef>
                <a:spcPts val="900"/>
              </a:spcBef>
              <a:spcAft>
                <a:spcPts val="0"/>
              </a:spcAft>
              <a:buClr>
                <a:srgbClr val="4EAEC4"/>
              </a:buClr>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ＭＳ Ｐゴシック"/>
                <a:cs typeface="+mn-cs"/>
              </a:rPr>
              <a:t>Micro to </a:t>
            </a:r>
            <a:r>
              <a:rPr kumimoji="0" lang="en-US" sz="1200" b="0" i="0" u="none" strike="noStrike" kern="1200" cap="none" spc="0" normalizeH="0" baseline="0" noProof="0" dirty="0" err="1">
                <a:ln>
                  <a:noFill/>
                </a:ln>
                <a:solidFill>
                  <a:srgbClr val="000000"/>
                </a:solidFill>
                <a:effectLst/>
                <a:uLnTx/>
                <a:uFillTx/>
                <a:latin typeface="Arial"/>
                <a:ea typeface="ＭＳ Ｐゴシック"/>
                <a:cs typeface="+mn-cs"/>
              </a:rPr>
              <a:t>Normo</a:t>
            </a:r>
            <a:endParaRPr kumimoji="0" lang="en-US" sz="1200" b="0" i="0" u="none" strike="noStrike" kern="1200" cap="none" spc="0" normalizeH="0" baseline="30000" noProof="0" dirty="0">
              <a:ln>
                <a:noFill/>
              </a:ln>
              <a:solidFill>
                <a:srgbClr val="000000"/>
              </a:solidFill>
              <a:effectLst/>
              <a:uLnTx/>
              <a:uFillTx/>
              <a:latin typeface="Arial"/>
              <a:ea typeface="ＭＳ Ｐゴシック"/>
              <a:cs typeface="+mn-cs"/>
            </a:endParaRPr>
          </a:p>
        </p:txBody>
      </p:sp>
      <p:sp>
        <p:nvSpPr>
          <p:cNvPr id="49" name="TextBox 48">
            <a:extLst>
              <a:ext uri="{FF2B5EF4-FFF2-40B4-BE49-F238E27FC236}">
                <a16:creationId xmlns:a16="http://schemas.microsoft.com/office/drawing/2014/main" id="{219AA2A8-53FE-4070-8F9F-1488DC7D28F1}"/>
              </a:ext>
            </a:extLst>
          </p:cNvPr>
          <p:cNvSpPr txBox="1"/>
          <p:nvPr/>
        </p:nvSpPr>
        <p:spPr>
          <a:xfrm>
            <a:off x="8893141" y="1701263"/>
            <a:ext cx="1311578" cy="258532"/>
          </a:xfrm>
          <a:prstGeom prst="rect">
            <a:avLst/>
          </a:prstGeom>
          <a:noFill/>
        </p:spPr>
        <p:txBody>
          <a:bodyPr wrap="none" rtlCol="0" anchor="ctr">
            <a:spAutoFit/>
          </a:bodyPr>
          <a:lstStyle/>
          <a:p>
            <a:pPr marL="0" marR="0" lvl="0" indent="0" algn="ctr" defTabSz="457200" rtl="0" eaLnBrk="1" fontAlgn="auto" latinLnBrk="0" hangingPunct="1">
              <a:lnSpc>
                <a:spcPct val="90000"/>
              </a:lnSpc>
              <a:spcBef>
                <a:spcPts val="900"/>
              </a:spcBef>
              <a:spcAft>
                <a:spcPts val="0"/>
              </a:spcAft>
              <a:buClr>
                <a:srgbClr val="4EAEC4"/>
              </a:buClr>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ＭＳ Ｐゴシック"/>
                <a:cs typeface="+mn-cs"/>
              </a:rPr>
              <a:t>1.46 (1.31, 1.62)</a:t>
            </a:r>
            <a:endParaRPr kumimoji="0" lang="en-US" sz="1200" b="0" i="0" u="none" strike="noStrike" kern="1200" cap="none" spc="0" normalizeH="0" baseline="30000" noProof="0" dirty="0">
              <a:ln>
                <a:noFill/>
              </a:ln>
              <a:solidFill>
                <a:srgbClr val="000000"/>
              </a:solidFill>
              <a:effectLst/>
              <a:uLnTx/>
              <a:uFillTx/>
              <a:latin typeface="Arial"/>
              <a:ea typeface="ＭＳ Ｐゴシック"/>
              <a:cs typeface="+mn-cs"/>
            </a:endParaRPr>
          </a:p>
        </p:txBody>
      </p:sp>
      <p:sp>
        <p:nvSpPr>
          <p:cNvPr id="57" name="Text Placeholder 3">
            <a:extLst>
              <a:ext uri="{FF2B5EF4-FFF2-40B4-BE49-F238E27FC236}">
                <a16:creationId xmlns:a16="http://schemas.microsoft.com/office/drawing/2014/main" id="{063CF63F-21D8-4332-9609-30A1853ECC00}"/>
              </a:ext>
            </a:extLst>
          </p:cNvPr>
          <p:cNvSpPr>
            <a:spLocks noGrp="1"/>
          </p:cNvSpPr>
          <p:nvPr>
            <p:ph type="body" sz="quarter" idx="13"/>
          </p:nvPr>
        </p:nvSpPr>
        <p:spPr>
          <a:xfrm>
            <a:off x="88096" y="6103144"/>
            <a:ext cx="7391400" cy="754856"/>
          </a:xfrm>
        </p:spPr>
        <p:txBody>
          <a:bodyPr/>
          <a:lstStyle/>
          <a:p>
            <a:endParaRPr lang="en-US" dirty="0"/>
          </a:p>
          <a:p>
            <a:r>
              <a:rPr lang="en-GB" sz="900" i="1" dirty="0"/>
              <a:t>Raz I et al. Presented at: ADA 79th Scientific Sessions; June 7-11, 2019; San Francisco, CA 244-OR.</a:t>
            </a:r>
            <a:endParaRPr lang="en-US" sz="900" i="1" dirty="0"/>
          </a:p>
        </p:txBody>
      </p:sp>
      <p:sp>
        <p:nvSpPr>
          <p:cNvPr id="110" name="TextBox 109">
            <a:extLst>
              <a:ext uri="{FF2B5EF4-FFF2-40B4-BE49-F238E27FC236}">
                <a16:creationId xmlns:a16="http://schemas.microsoft.com/office/drawing/2014/main" id="{CB818EC7-2972-4D6C-9991-6F18AA8012B5}"/>
              </a:ext>
            </a:extLst>
          </p:cNvPr>
          <p:cNvSpPr txBox="1"/>
          <p:nvPr/>
        </p:nvSpPr>
        <p:spPr>
          <a:xfrm>
            <a:off x="8999738" y="839207"/>
            <a:ext cx="1167307" cy="424732"/>
          </a:xfrm>
          <a:prstGeom prst="rect">
            <a:avLst/>
          </a:prstGeom>
          <a:noFill/>
        </p:spPr>
        <p:txBody>
          <a:bodyPr wrap="none" rtlCol="0">
            <a:spAutoFit/>
          </a:bodyPr>
          <a:lstStyle/>
          <a:p>
            <a:pPr marL="0" marR="0" lvl="0" indent="0" algn="ctr" defTabSz="457200" rtl="0" eaLnBrk="1" fontAlgn="auto" latinLnBrk="0" hangingPunct="1">
              <a:lnSpc>
                <a:spcPct val="90000"/>
              </a:lnSpc>
              <a:spcBef>
                <a:spcPts val="900"/>
              </a:spcBef>
              <a:spcAft>
                <a:spcPts val="0"/>
              </a:spcAft>
              <a:buClr>
                <a:srgbClr val="4EAEC4"/>
              </a:buClr>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ＭＳ Ｐゴシック"/>
                <a:cs typeface="+mn-cs"/>
              </a:rPr>
              <a:t>Hazard Ratio </a:t>
            </a:r>
            <a:br>
              <a:rPr kumimoji="0" lang="en-US" sz="1200" b="1" i="0" u="none" strike="noStrike" kern="1200" cap="none" spc="0" normalizeH="0" baseline="0" noProof="0" dirty="0">
                <a:ln>
                  <a:noFill/>
                </a:ln>
                <a:solidFill>
                  <a:srgbClr val="000000"/>
                </a:solidFill>
                <a:effectLst/>
                <a:uLnTx/>
                <a:uFillTx/>
                <a:latin typeface="Arial"/>
                <a:ea typeface="ＭＳ Ｐゴシック"/>
                <a:cs typeface="+mn-cs"/>
              </a:rPr>
            </a:br>
            <a:r>
              <a:rPr kumimoji="0" lang="en-US" sz="1200" b="1" i="0" u="none" strike="noStrike" kern="1200" cap="none" spc="0" normalizeH="0" baseline="0" noProof="0" dirty="0">
                <a:ln>
                  <a:noFill/>
                </a:ln>
                <a:solidFill>
                  <a:srgbClr val="000000"/>
                </a:solidFill>
                <a:effectLst/>
                <a:uLnTx/>
                <a:uFillTx/>
                <a:latin typeface="Arial"/>
                <a:ea typeface="ＭＳ Ｐゴシック"/>
                <a:cs typeface="+mn-cs"/>
              </a:rPr>
              <a:t>(95% CI)</a:t>
            </a:r>
          </a:p>
        </p:txBody>
      </p:sp>
      <p:sp>
        <p:nvSpPr>
          <p:cNvPr id="6" name="TextBox 5">
            <a:extLst>
              <a:ext uri="{FF2B5EF4-FFF2-40B4-BE49-F238E27FC236}">
                <a16:creationId xmlns:a16="http://schemas.microsoft.com/office/drawing/2014/main" id="{CE736068-DFF4-07D2-0056-0D429A3E6733}"/>
              </a:ext>
            </a:extLst>
          </p:cNvPr>
          <p:cNvSpPr txBox="1"/>
          <p:nvPr/>
        </p:nvSpPr>
        <p:spPr>
          <a:xfrm>
            <a:off x="7431614" y="6158220"/>
            <a:ext cx="1125588" cy="397032"/>
          </a:xfrm>
          <a:prstGeom prst="rect">
            <a:avLst/>
          </a:prstGeom>
          <a:noFill/>
        </p:spPr>
        <p:txBody>
          <a:bodyPr wrap="square" rtlCol="0">
            <a:spAutoFit/>
          </a:bodyPr>
          <a:lstStyle/>
          <a:p>
            <a:pPr marL="0" marR="0" lvl="0" indent="0" algn="ctr" defTabSz="457200" rtl="0" eaLnBrk="1" fontAlgn="auto" latinLnBrk="0" hangingPunct="1">
              <a:lnSpc>
                <a:spcPct val="90000"/>
              </a:lnSpc>
              <a:spcBef>
                <a:spcPts val="0"/>
              </a:spcBef>
              <a:spcAft>
                <a:spcPts val="0"/>
              </a:spcAft>
              <a:buClr>
                <a:srgbClr val="4EAEC4"/>
              </a:buClr>
              <a:buSzTx/>
              <a:buFontTx/>
              <a:buNone/>
              <a:tabLst/>
              <a:defRPr/>
            </a:pPr>
            <a:r>
              <a:rPr kumimoji="0" lang="en-US" sz="1100" b="1" i="0" u="none" strike="noStrike" kern="1200" cap="none" spc="0" normalizeH="0" baseline="0" noProof="0" dirty="0">
                <a:ln>
                  <a:noFill/>
                </a:ln>
                <a:solidFill>
                  <a:srgbClr val="000000"/>
                </a:solidFill>
                <a:effectLst/>
                <a:uLnTx/>
                <a:uFillTx/>
                <a:latin typeface="Arial"/>
                <a:ea typeface="ＭＳ Ｐゴシック"/>
                <a:cs typeface="+mn-cs"/>
              </a:rPr>
              <a:t>Worse for Placebo</a:t>
            </a:r>
          </a:p>
        </p:txBody>
      </p:sp>
      <p:cxnSp>
        <p:nvCxnSpPr>
          <p:cNvPr id="7" name="Straight Arrow Connector 6">
            <a:extLst>
              <a:ext uri="{FF2B5EF4-FFF2-40B4-BE49-F238E27FC236}">
                <a16:creationId xmlns:a16="http://schemas.microsoft.com/office/drawing/2014/main" id="{098A7132-200B-77F6-E551-40AF7EB0F659}"/>
              </a:ext>
            </a:extLst>
          </p:cNvPr>
          <p:cNvCxnSpPr>
            <a:cxnSpLocks/>
          </p:cNvCxnSpPr>
          <p:nvPr/>
        </p:nvCxnSpPr>
        <p:spPr>
          <a:xfrm>
            <a:off x="8579971" y="6624598"/>
            <a:ext cx="840207"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4A94FCF-49E2-E93E-2D46-7F80B5BDDD2D}"/>
              </a:ext>
            </a:extLst>
          </p:cNvPr>
          <p:cNvCxnSpPr>
            <a:cxnSpLocks/>
          </p:cNvCxnSpPr>
          <p:nvPr/>
        </p:nvCxnSpPr>
        <p:spPr>
          <a:xfrm flipH="1">
            <a:off x="7327446" y="6624598"/>
            <a:ext cx="106018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2732B0A-FBC2-345D-B0B2-1AC11DAF0C61}"/>
              </a:ext>
            </a:extLst>
          </p:cNvPr>
          <p:cNvSpPr/>
          <p:nvPr/>
        </p:nvSpPr>
        <p:spPr>
          <a:xfrm>
            <a:off x="3536146" y="3816853"/>
            <a:ext cx="8080409" cy="53603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a:ea typeface="ＭＳ Ｐゴシック"/>
              <a:cs typeface="+mn-cs"/>
            </a:endParaRPr>
          </a:p>
        </p:txBody>
      </p:sp>
      <p:sp>
        <p:nvSpPr>
          <p:cNvPr id="16" name="TextBox 15">
            <a:extLst>
              <a:ext uri="{FF2B5EF4-FFF2-40B4-BE49-F238E27FC236}">
                <a16:creationId xmlns:a16="http://schemas.microsoft.com/office/drawing/2014/main" id="{CC50AFD5-B455-85B5-0FB0-6B60FB3BC0E9}"/>
              </a:ext>
            </a:extLst>
          </p:cNvPr>
          <p:cNvSpPr txBox="1"/>
          <p:nvPr/>
        </p:nvSpPr>
        <p:spPr>
          <a:xfrm>
            <a:off x="4567114" y="4941195"/>
            <a:ext cx="1616082" cy="166199"/>
          </a:xfrm>
          <a:prstGeom prst="rect">
            <a:avLst/>
          </a:prstGeom>
          <a:noFill/>
        </p:spPr>
        <p:txBody>
          <a:bodyPr wrap="square" lIns="0" tIns="0" rIns="0" bIns="0" rtlCol="0" anchor="ctr">
            <a:spAutoFit/>
          </a:bodyPr>
          <a:lstStyle/>
          <a:p>
            <a:pPr marL="0" marR="0" lvl="0" indent="0" algn="l" defTabSz="457200" rtl="0" eaLnBrk="1" fontAlgn="auto" latinLnBrk="0" hangingPunct="1">
              <a:lnSpc>
                <a:spcPct val="90000"/>
              </a:lnSpc>
              <a:spcBef>
                <a:spcPts val="900"/>
              </a:spcBef>
              <a:spcAft>
                <a:spcPts val="0"/>
              </a:spcAft>
              <a:buClr>
                <a:srgbClr val="4EAEC4"/>
              </a:buClr>
              <a:buSzTx/>
              <a:buFontTx/>
              <a:buNone/>
              <a:tabLst/>
              <a:defRPr/>
            </a:pPr>
            <a:r>
              <a:rPr kumimoji="0" lang="en-US" sz="1200" b="0" i="0" u="none" strike="noStrike" kern="1200" cap="none" spc="0" normalizeH="0" baseline="0" noProof="0" dirty="0" err="1">
                <a:ln>
                  <a:noFill/>
                </a:ln>
                <a:solidFill>
                  <a:srgbClr val="000000"/>
                </a:solidFill>
                <a:effectLst/>
                <a:uLnTx/>
                <a:uFillTx/>
                <a:latin typeface="Arial"/>
                <a:ea typeface="ＭＳ Ｐゴシック"/>
                <a:cs typeface="+mn-cs"/>
              </a:rPr>
              <a:t>Normo</a:t>
            </a:r>
            <a:r>
              <a:rPr kumimoji="0" lang="en-US" sz="1200" b="0" i="0" u="none" strike="noStrike" kern="1200" cap="none" spc="0" normalizeH="0" baseline="0" noProof="0" dirty="0">
                <a:ln>
                  <a:noFill/>
                </a:ln>
                <a:solidFill>
                  <a:srgbClr val="000000"/>
                </a:solidFill>
                <a:effectLst/>
                <a:uLnTx/>
                <a:uFillTx/>
                <a:latin typeface="Arial"/>
                <a:ea typeface="ＭＳ Ｐゴシック"/>
                <a:cs typeface="+mn-cs"/>
              </a:rPr>
              <a:t>/Micro to Macro</a:t>
            </a:r>
            <a:endParaRPr kumimoji="0" lang="en-US" sz="1200" b="0" i="0" u="none" strike="noStrike" kern="1200" cap="none" spc="0" normalizeH="0" baseline="30000" noProof="0" dirty="0">
              <a:ln>
                <a:noFill/>
              </a:ln>
              <a:solidFill>
                <a:srgbClr val="000000"/>
              </a:solidFill>
              <a:effectLst/>
              <a:uLnTx/>
              <a:uFillTx/>
              <a:latin typeface="Arial"/>
              <a:ea typeface="ＭＳ Ｐゴシック"/>
              <a:cs typeface="+mn-cs"/>
            </a:endParaRPr>
          </a:p>
        </p:txBody>
      </p:sp>
      <p:sp>
        <p:nvSpPr>
          <p:cNvPr id="17" name="TextBox 16">
            <a:extLst>
              <a:ext uri="{FF2B5EF4-FFF2-40B4-BE49-F238E27FC236}">
                <a16:creationId xmlns:a16="http://schemas.microsoft.com/office/drawing/2014/main" id="{2F01E246-04DB-EF16-8231-33213F4A63D6}"/>
              </a:ext>
            </a:extLst>
          </p:cNvPr>
          <p:cNvSpPr txBox="1"/>
          <p:nvPr/>
        </p:nvSpPr>
        <p:spPr>
          <a:xfrm>
            <a:off x="9051186" y="4920984"/>
            <a:ext cx="1311578" cy="258532"/>
          </a:xfrm>
          <a:prstGeom prst="rect">
            <a:avLst/>
          </a:prstGeom>
          <a:noFill/>
        </p:spPr>
        <p:txBody>
          <a:bodyPr wrap="none" rtlCol="0" anchor="ctr">
            <a:spAutoFit/>
          </a:bodyPr>
          <a:lstStyle/>
          <a:p>
            <a:pPr marL="0" marR="0" lvl="0" indent="0" algn="ctr" defTabSz="457200" rtl="0" eaLnBrk="1" fontAlgn="auto" latinLnBrk="0" hangingPunct="1">
              <a:lnSpc>
                <a:spcPct val="90000"/>
              </a:lnSpc>
              <a:spcBef>
                <a:spcPts val="900"/>
              </a:spcBef>
              <a:spcAft>
                <a:spcPts val="0"/>
              </a:spcAft>
              <a:buClr>
                <a:srgbClr val="4EAEC4"/>
              </a:buClr>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ＭＳ Ｐゴシック"/>
                <a:cs typeface="+mn-cs"/>
              </a:rPr>
              <a:t>0.54 (0.45, 0.65)</a:t>
            </a:r>
            <a:endParaRPr kumimoji="0" lang="en-US" sz="1200" b="0" i="0" u="none" strike="noStrike" kern="1200" cap="none" spc="0" normalizeH="0" baseline="30000" noProof="0" dirty="0">
              <a:ln>
                <a:noFill/>
              </a:ln>
              <a:solidFill>
                <a:srgbClr val="000000"/>
              </a:solidFill>
              <a:effectLst/>
              <a:uLnTx/>
              <a:uFillTx/>
              <a:latin typeface="Arial"/>
              <a:ea typeface="ＭＳ Ｐゴシック"/>
              <a:cs typeface="+mn-cs"/>
            </a:endParaRPr>
          </a:p>
        </p:txBody>
      </p:sp>
      <p:sp>
        <p:nvSpPr>
          <p:cNvPr id="18" name="TextBox 17">
            <a:extLst>
              <a:ext uri="{FF2B5EF4-FFF2-40B4-BE49-F238E27FC236}">
                <a16:creationId xmlns:a16="http://schemas.microsoft.com/office/drawing/2014/main" id="{BCCEBB3B-D25D-22A8-1115-512FF6DCA774}"/>
              </a:ext>
            </a:extLst>
          </p:cNvPr>
          <p:cNvSpPr txBox="1"/>
          <p:nvPr/>
        </p:nvSpPr>
        <p:spPr>
          <a:xfrm>
            <a:off x="10348899" y="4960663"/>
            <a:ext cx="863881" cy="166199"/>
          </a:xfrm>
          <a:prstGeom prst="rect">
            <a:avLst/>
          </a:prstGeom>
          <a:noFill/>
        </p:spPr>
        <p:txBody>
          <a:bodyPr wrap="square" lIns="0" tIns="0" rIns="0" bIns="0" rtlCol="0" anchor="ctr">
            <a:spAutoFit/>
          </a:bodyPr>
          <a:lstStyle/>
          <a:p>
            <a:pPr marL="0" marR="0" lvl="0" indent="0" algn="ctr" defTabSz="457200" rtl="0" eaLnBrk="1" fontAlgn="auto" latinLnBrk="0" hangingPunct="1">
              <a:lnSpc>
                <a:spcPct val="90000"/>
              </a:lnSpc>
              <a:spcBef>
                <a:spcPts val="900"/>
              </a:spcBef>
              <a:spcAft>
                <a:spcPts val="0"/>
              </a:spcAft>
              <a:buClr>
                <a:srgbClr val="4EAEC4"/>
              </a:buClr>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ＭＳ Ｐゴシック"/>
                <a:cs typeface="+mn-cs"/>
              </a:rPr>
              <a:t>&lt;0.0001</a:t>
            </a:r>
            <a:endParaRPr kumimoji="0" lang="en-US" sz="1200" b="0" i="0" u="none" strike="noStrike" kern="1200" cap="none" spc="0" normalizeH="0" baseline="30000" noProof="0" dirty="0">
              <a:ln>
                <a:noFill/>
              </a:ln>
              <a:solidFill>
                <a:srgbClr val="000000"/>
              </a:solidFill>
              <a:effectLst/>
              <a:uLnTx/>
              <a:uFillTx/>
              <a:latin typeface="Arial"/>
              <a:ea typeface="ＭＳ Ｐゴシック"/>
              <a:cs typeface="+mn-cs"/>
            </a:endParaRPr>
          </a:p>
        </p:txBody>
      </p:sp>
      <p:sp>
        <p:nvSpPr>
          <p:cNvPr id="19" name="TextBox 18">
            <a:extLst>
              <a:ext uri="{FF2B5EF4-FFF2-40B4-BE49-F238E27FC236}">
                <a16:creationId xmlns:a16="http://schemas.microsoft.com/office/drawing/2014/main" id="{6E4F70D5-43A8-B89F-D3F2-71339F92F541}"/>
              </a:ext>
            </a:extLst>
          </p:cNvPr>
          <p:cNvSpPr txBox="1"/>
          <p:nvPr/>
        </p:nvSpPr>
        <p:spPr>
          <a:xfrm>
            <a:off x="4567115" y="5240930"/>
            <a:ext cx="1832571" cy="166199"/>
          </a:xfrm>
          <a:prstGeom prst="rect">
            <a:avLst/>
          </a:prstGeom>
          <a:noFill/>
        </p:spPr>
        <p:txBody>
          <a:bodyPr wrap="square" lIns="0" tIns="0" rIns="0" bIns="0" rtlCol="0" anchor="ctr">
            <a:spAutoFit/>
          </a:bodyPr>
          <a:lstStyle/>
          <a:p>
            <a:pPr marL="0" marR="0" lvl="0" indent="0" algn="l" defTabSz="457200" rtl="0" eaLnBrk="1" fontAlgn="auto" latinLnBrk="0" hangingPunct="1">
              <a:lnSpc>
                <a:spcPct val="90000"/>
              </a:lnSpc>
              <a:spcBef>
                <a:spcPts val="900"/>
              </a:spcBef>
              <a:spcAft>
                <a:spcPts val="0"/>
              </a:spcAft>
              <a:buClr>
                <a:srgbClr val="4EAEC4"/>
              </a:buClr>
              <a:buSzTx/>
              <a:buFontTx/>
              <a:buNone/>
              <a:tabLst/>
              <a:defRPr/>
            </a:pPr>
            <a:r>
              <a:rPr kumimoji="0" lang="en-US" sz="1200" b="0" i="0" u="none" strike="noStrike" kern="1200" cap="none" spc="0" normalizeH="0" baseline="0" noProof="0" dirty="0" err="1">
                <a:ln>
                  <a:noFill/>
                </a:ln>
                <a:solidFill>
                  <a:srgbClr val="000000"/>
                </a:solidFill>
                <a:effectLst/>
                <a:uLnTx/>
                <a:uFillTx/>
                <a:latin typeface="Arial"/>
                <a:ea typeface="ＭＳ Ｐゴシック"/>
                <a:cs typeface="+mn-cs"/>
              </a:rPr>
              <a:t>Normo</a:t>
            </a:r>
            <a:r>
              <a:rPr kumimoji="0" lang="en-US" sz="1200" b="0" i="0" u="none" strike="noStrike" kern="1200" cap="none" spc="0" normalizeH="0" baseline="0" noProof="0" dirty="0">
                <a:ln>
                  <a:noFill/>
                </a:ln>
                <a:solidFill>
                  <a:srgbClr val="000000"/>
                </a:solidFill>
                <a:effectLst/>
                <a:uLnTx/>
                <a:uFillTx/>
                <a:latin typeface="Arial"/>
                <a:ea typeface="ＭＳ Ｐゴシック"/>
                <a:cs typeface="+mn-cs"/>
              </a:rPr>
              <a:t> to Micro/Macro</a:t>
            </a:r>
            <a:endParaRPr kumimoji="0" lang="en-US" sz="1200" b="0" i="0" u="none" strike="noStrike" kern="1200" cap="none" spc="0" normalizeH="0" baseline="30000" noProof="0" dirty="0">
              <a:ln>
                <a:noFill/>
              </a:ln>
              <a:solidFill>
                <a:srgbClr val="000000"/>
              </a:solidFill>
              <a:effectLst/>
              <a:uLnTx/>
              <a:uFillTx/>
              <a:latin typeface="Arial"/>
              <a:ea typeface="ＭＳ Ｐゴシック"/>
              <a:cs typeface="+mn-cs"/>
            </a:endParaRPr>
          </a:p>
        </p:txBody>
      </p:sp>
      <p:sp>
        <p:nvSpPr>
          <p:cNvPr id="20" name="TextBox 19">
            <a:extLst>
              <a:ext uri="{FF2B5EF4-FFF2-40B4-BE49-F238E27FC236}">
                <a16:creationId xmlns:a16="http://schemas.microsoft.com/office/drawing/2014/main" id="{86B90BD8-344E-52F4-C091-F01D516B81CE}"/>
              </a:ext>
            </a:extLst>
          </p:cNvPr>
          <p:cNvSpPr txBox="1"/>
          <p:nvPr/>
        </p:nvSpPr>
        <p:spPr>
          <a:xfrm>
            <a:off x="9051186" y="5220719"/>
            <a:ext cx="1311578" cy="258532"/>
          </a:xfrm>
          <a:prstGeom prst="rect">
            <a:avLst/>
          </a:prstGeom>
          <a:noFill/>
        </p:spPr>
        <p:txBody>
          <a:bodyPr wrap="none" rtlCol="0" anchor="ctr">
            <a:spAutoFit/>
          </a:bodyPr>
          <a:lstStyle/>
          <a:p>
            <a:pPr marL="0" marR="0" lvl="0" indent="0" algn="ctr" defTabSz="457200" rtl="0" eaLnBrk="1" fontAlgn="auto" latinLnBrk="0" hangingPunct="1">
              <a:lnSpc>
                <a:spcPct val="90000"/>
              </a:lnSpc>
              <a:spcBef>
                <a:spcPts val="900"/>
              </a:spcBef>
              <a:spcAft>
                <a:spcPts val="0"/>
              </a:spcAft>
              <a:buClr>
                <a:srgbClr val="4EAEC4"/>
              </a:buClr>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ＭＳ Ｐゴシック"/>
                <a:cs typeface="+mn-cs"/>
              </a:rPr>
              <a:t>0.79 (0.72, 0.87)</a:t>
            </a:r>
            <a:endParaRPr kumimoji="0" lang="en-US" sz="1200" b="0" i="0" u="none" strike="noStrike" kern="1200" cap="none" spc="0" normalizeH="0" baseline="30000" noProof="0" dirty="0">
              <a:ln>
                <a:noFill/>
              </a:ln>
              <a:solidFill>
                <a:srgbClr val="000000"/>
              </a:solidFill>
              <a:effectLst/>
              <a:uLnTx/>
              <a:uFillTx/>
              <a:latin typeface="Arial"/>
              <a:ea typeface="ＭＳ Ｐゴシック"/>
              <a:cs typeface="+mn-cs"/>
            </a:endParaRPr>
          </a:p>
        </p:txBody>
      </p:sp>
      <p:sp>
        <p:nvSpPr>
          <p:cNvPr id="21" name="TextBox 20">
            <a:extLst>
              <a:ext uri="{FF2B5EF4-FFF2-40B4-BE49-F238E27FC236}">
                <a16:creationId xmlns:a16="http://schemas.microsoft.com/office/drawing/2014/main" id="{9E7ADB22-3036-0DE1-0038-5797699B4A00}"/>
              </a:ext>
            </a:extLst>
          </p:cNvPr>
          <p:cNvSpPr txBox="1"/>
          <p:nvPr/>
        </p:nvSpPr>
        <p:spPr>
          <a:xfrm>
            <a:off x="10348899" y="5260398"/>
            <a:ext cx="863881" cy="166199"/>
          </a:xfrm>
          <a:prstGeom prst="rect">
            <a:avLst/>
          </a:prstGeom>
          <a:noFill/>
        </p:spPr>
        <p:txBody>
          <a:bodyPr wrap="square" lIns="0" tIns="0" rIns="0" bIns="0" rtlCol="0" anchor="ctr">
            <a:spAutoFit/>
          </a:bodyPr>
          <a:lstStyle/>
          <a:p>
            <a:pPr marL="0" marR="0" lvl="0" indent="0" algn="ctr" defTabSz="457200" rtl="0" eaLnBrk="1" fontAlgn="auto" latinLnBrk="0" hangingPunct="1">
              <a:lnSpc>
                <a:spcPct val="90000"/>
              </a:lnSpc>
              <a:spcBef>
                <a:spcPts val="900"/>
              </a:spcBef>
              <a:spcAft>
                <a:spcPts val="0"/>
              </a:spcAft>
              <a:buClr>
                <a:srgbClr val="4EAEC4"/>
              </a:buClr>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ＭＳ Ｐゴシック"/>
                <a:cs typeface="+mn-cs"/>
              </a:rPr>
              <a:t>&lt;0.0001</a:t>
            </a:r>
            <a:endParaRPr kumimoji="0" lang="en-US" sz="1200" b="0" i="0" u="none" strike="noStrike" kern="1200" cap="none" spc="0" normalizeH="0" baseline="30000" noProof="0" dirty="0">
              <a:ln>
                <a:noFill/>
              </a:ln>
              <a:solidFill>
                <a:srgbClr val="000000"/>
              </a:solidFill>
              <a:effectLst/>
              <a:uLnTx/>
              <a:uFillTx/>
              <a:latin typeface="Arial"/>
              <a:ea typeface="ＭＳ Ｐゴシック"/>
              <a:cs typeface="+mn-cs"/>
            </a:endParaRPr>
          </a:p>
        </p:txBody>
      </p:sp>
      <p:sp>
        <p:nvSpPr>
          <p:cNvPr id="22" name="TextBox 21">
            <a:extLst>
              <a:ext uri="{FF2B5EF4-FFF2-40B4-BE49-F238E27FC236}">
                <a16:creationId xmlns:a16="http://schemas.microsoft.com/office/drawing/2014/main" id="{34A9EC32-A97C-AC5C-D420-F2A4EEC73B7C}"/>
              </a:ext>
            </a:extLst>
          </p:cNvPr>
          <p:cNvSpPr txBox="1"/>
          <p:nvPr/>
        </p:nvSpPr>
        <p:spPr>
          <a:xfrm>
            <a:off x="4567115" y="5457565"/>
            <a:ext cx="2193227" cy="332399"/>
          </a:xfrm>
          <a:prstGeom prst="rect">
            <a:avLst/>
          </a:prstGeom>
          <a:noFill/>
        </p:spPr>
        <p:txBody>
          <a:bodyPr wrap="square" lIns="0" tIns="0" rIns="0" bIns="0" rtlCol="0" anchor="ctr">
            <a:spAutoFit/>
          </a:bodyPr>
          <a:lstStyle/>
          <a:p>
            <a:pPr marL="0" marR="0" lvl="0" indent="0" algn="l" defTabSz="457200" rtl="0" eaLnBrk="1" fontAlgn="auto" latinLnBrk="0" hangingPunct="1">
              <a:lnSpc>
                <a:spcPct val="90000"/>
              </a:lnSpc>
              <a:spcBef>
                <a:spcPts val="900"/>
              </a:spcBef>
              <a:spcAft>
                <a:spcPts val="0"/>
              </a:spcAft>
              <a:buClr>
                <a:srgbClr val="4EAEC4"/>
              </a:buClr>
              <a:buSzTx/>
              <a:buFontTx/>
              <a:buNone/>
              <a:tabLst/>
              <a:defRPr/>
            </a:pPr>
            <a:r>
              <a:rPr kumimoji="0" lang="en-US" sz="1200" b="0" i="0" u="none" strike="noStrike" kern="1200" cap="none" spc="0" normalizeH="0" baseline="0" noProof="0" dirty="0" err="1">
                <a:ln>
                  <a:noFill/>
                </a:ln>
                <a:solidFill>
                  <a:srgbClr val="000000"/>
                </a:solidFill>
                <a:effectLst/>
                <a:uLnTx/>
                <a:uFillTx/>
                <a:latin typeface="Arial"/>
                <a:ea typeface="ＭＳ Ｐゴシック"/>
                <a:cs typeface="+mn-cs"/>
              </a:rPr>
              <a:t>Normo</a:t>
            </a:r>
            <a:r>
              <a:rPr kumimoji="0" lang="en-US" sz="1200" b="0" i="0" u="none" strike="noStrike" kern="1200" cap="none" spc="0" normalizeH="0" baseline="0" noProof="0" dirty="0">
                <a:ln>
                  <a:noFill/>
                </a:ln>
                <a:solidFill>
                  <a:srgbClr val="000000"/>
                </a:solidFill>
                <a:effectLst/>
                <a:uLnTx/>
                <a:uFillTx/>
                <a:latin typeface="Arial"/>
                <a:ea typeface="ＭＳ Ｐゴシック"/>
                <a:cs typeface="+mn-cs"/>
              </a:rPr>
              <a:t> to Micro/Macro or Micro to Macro</a:t>
            </a:r>
            <a:endParaRPr kumimoji="0" lang="en-US" sz="1200" b="0" i="0" u="none" strike="noStrike" kern="1200" cap="none" spc="0" normalizeH="0" baseline="30000" noProof="0" dirty="0">
              <a:ln>
                <a:noFill/>
              </a:ln>
              <a:solidFill>
                <a:srgbClr val="000000"/>
              </a:solidFill>
              <a:effectLst/>
              <a:uLnTx/>
              <a:uFillTx/>
              <a:latin typeface="Arial"/>
              <a:ea typeface="ＭＳ Ｐゴシック"/>
              <a:cs typeface="+mn-cs"/>
            </a:endParaRPr>
          </a:p>
        </p:txBody>
      </p:sp>
      <p:sp>
        <p:nvSpPr>
          <p:cNvPr id="23" name="TextBox 22">
            <a:extLst>
              <a:ext uri="{FF2B5EF4-FFF2-40B4-BE49-F238E27FC236}">
                <a16:creationId xmlns:a16="http://schemas.microsoft.com/office/drawing/2014/main" id="{1E8D8C5B-0CD8-174D-E4F7-27F10BF713BC}"/>
              </a:ext>
            </a:extLst>
          </p:cNvPr>
          <p:cNvSpPr txBox="1"/>
          <p:nvPr/>
        </p:nvSpPr>
        <p:spPr>
          <a:xfrm>
            <a:off x="9051186" y="5520455"/>
            <a:ext cx="1311578" cy="258532"/>
          </a:xfrm>
          <a:prstGeom prst="rect">
            <a:avLst/>
          </a:prstGeom>
          <a:noFill/>
        </p:spPr>
        <p:txBody>
          <a:bodyPr wrap="none" rtlCol="0" anchor="ctr">
            <a:spAutoFit/>
          </a:bodyPr>
          <a:lstStyle/>
          <a:p>
            <a:pPr marL="0" marR="0" lvl="0" indent="0" algn="ctr" defTabSz="457200" rtl="0" eaLnBrk="1" fontAlgn="auto" latinLnBrk="0" hangingPunct="1">
              <a:lnSpc>
                <a:spcPct val="90000"/>
              </a:lnSpc>
              <a:spcBef>
                <a:spcPts val="900"/>
              </a:spcBef>
              <a:spcAft>
                <a:spcPts val="0"/>
              </a:spcAft>
              <a:buClr>
                <a:srgbClr val="4EAEC4"/>
              </a:buClr>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ＭＳ Ｐゴシック"/>
                <a:cs typeface="+mn-cs"/>
              </a:rPr>
              <a:t>0.73 (0.67, 0.79)</a:t>
            </a:r>
            <a:endParaRPr kumimoji="0" lang="en-US" sz="1200" b="0" i="0" u="none" strike="noStrike" kern="1200" cap="none" spc="0" normalizeH="0" baseline="30000" noProof="0" dirty="0">
              <a:ln>
                <a:noFill/>
              </a:ln>
              <a:solidFill>
                <a:srgbClr val="000000"/>
              </a:solidFill>
              <a:effectLst/>
              <a:uLnTx/>
              <a:uFillTx/>
              <a:latin typeface="Arial"/>
              <a:ea typeface="ＭＳ Ｐゴシック"/>
              <a:cs typeface="+mn-cs"/>
            </a:endParaRPr>
          </a:p>
        </p:txBody>
      </p:sp>
      <p:sp>
        <p:nvSpPr>
          <p:cNvPr id="24" name="TextBox 23">
            <a:extLst>
              <a:ext uri="{FF2B5EF4-FFF2-40B4-BE49-F238E27FC236}">
                <a16:creationId xmlns:a16="http://schemas.microsoft.com/office/drawing/2014/main" id="{DCEB773A-297B-1915-0032-96B191B45C4C}"/>
              </a:ext>
            </a:extLst>
          </p:cNvPr>
          <p:cNvSpPr txBox="1"/>
          <p:nvPr/>
        </p:nvSpPr>
        <p:spPr>
          <a:xfrm>
            <a:off x="10348899" y="5560134"/>
            <a:ext cx="863881" cy="166199"/>
          </a:xfrm>
          <a:prstGeom prst="rect">
            <a:avLst/>
          </a:prstGeom>
          <a:noFill/>
        </p:spPr>
        <p:txBody>
          <a:bodyPr wrap="square" lIns="0" tIns="0" rIns="0" bIns="0" rtlCol="0" anchor="ctr">
            <a:spAutoFit/>
          </a:bodyPr>
          <a:lstStyle/>
          <a:p>
            <a:pPr marL="0" marR="0" lvl="0" indent="0" algn="ctr" defTabSz="457200" rtl="0" eaLnBrk="1" fontAlgn="auto" latinLnBrk="0" hangingPunct="1">
              <a:lnSpc>
                <a:spcPct val="90000"/>
              </a:lnSpc>
              <a:spcBef>
                <a:spcPts val="900"/>
              </a:spcBef>
              <a:spcAft>
                <a:spcPts val="0"/>
              </a:spcAft>
              <a:buClr>
                <a:srgbClr val="4EAEC4"/>
              </a:buClr>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ＭＳ Ｐゴシック"/>
                <a:cs typeface="+mn-cs"/>
              </a:rPr>
              <a:t>&lt;0.0001</a:t>
            </a:r>
            <a:endParaRPr kumimoji="0" lang="en-US" sz="1200" b="0" i="0" u="none" strike="noStrike" kern="1200" cap="none" spc="0" normalizeH="0" baseline="30000" noProof="0" dirty="0">
              <a:ln>
                <a:noFill/>
              </a:ln>
              <a:solidFill>
                <a:srgbClr val="000000"/>
              </a:solidFill>
              <a:effectLst/>
              <a:uLnTx/>
              <a:uFillTx/>
              <a:latin typeface="Arial"/>
              <a:ea typeface="ＭＳ Ｐゴシック"/>
              <a:cs typeface="+mn-cs"/>
            </a:endParaRPr>
          </a:p>
        </p:txBody>
      </p:sp>
      <p:graphicFrame>
        <p:nvGraphicFramePr>
          <p:cNvPr id="25" name="Chart 24">
            <a:extLst>
              <a:ext uri="{FF2B5EF4-FFF2-40B4-BE49-F238E27FC236}">
                <a16:creationId xmlns:a16="http://schemas.microsoft.com/office/drawing/2014/main" id="{F18B1F81-48C3-9F1D-0211-F9F7D1C741C0}"/>
              </a:ext>
            </a:extLst>
          </p:cNvPr>
          <p:cNvGraphicFramePr>
            <a:graphicFrameLocks/>
          </p:cNvGraphicFramePr>
          <p:nvPr/>
        </p:nvGraphicFramePr>
        <p:xfrm>
          <a:off x="7253126" y="4775197"/>
          <a:ext cx="2153794" cy="1339005"/>
        </p:xfrm>
        <a:graphic>
          <a:graphicData uri="http://schemas.openxmlformats.org/drawingml/2006/chart">
            <c:chart xmlns:c="http://schemas.openxmlformats.org/drawingml/2006/chart" xmlns:r="http://schemas.openxmlformats.org/officeDocument/2006/relationships" r:id="rId4"/>
          </a:graphicData>
        </a:graphic>
      </p:graphicFrame>
      <p:sp>
        <p:nvSpPr>
          <p:cNvPr id="26" name="TextBox 25">
            <a:extLst>
              <a:ext uri="{FF2B5EF4-FFF2-40B4-BE49-F238E27FC236}">
                <a16:creationId xmlns:a16="http://schemas.microsoft.com/office/drawing/2014/main" id="{57A8364A-6113-E1A1-5635-3EC4BC61FB99}"/>
              </a:ext>
            </a:extLst>
          </p:cNvPr>
          <p:cNvSpPr txBox="1"/>
          <p:nvPr/>
        </p:nvSpPr>
        <p:spPr>
          <a:xfrm>
            <a:off x="8359997" y="6158220"/>
            <a:ext cx="1060180" cy="397032"/>
          </a:xfrm>
          <a:prstGeom prst="rect">
            <a:avLst/>
          </a:prstGeom>
          <a:noFill/>
        </p:spPr>
        <p:txBody>
          <a:bodyPr wrap="square" rtlCol="0">
            <a:spAutoFit/>
          </a:bodyPr>
          <a:lstStyle/>
          <a:p>
            <a:pPr marL="0" marR="0" lvl="0" indent="0" algn="ctr" defTabSz="457200" rtl="0" eaLnBrk="1" fontAlgn="auto" latinLnBrk="0" hangingPunct="1">
              <a:lnSpc>
                <a:spcPct val="90000"/>
              </a:lnSpc>
              <a:spcBef>
                <a:spcPts val="0"/>
              </a:spcBef>
              <a:spcAft>
                <a:spcPts val="0"/>
              </a:spcAft>
              <a:buClr>
                <a:srgbClr val="4EAEC4"/>
              </a:buClr>
              <a:buSzTx/>
              <a:buFontTx/>
              <a:buNone/>
              <a:tabLst/>
              <a:defRPr/>
            </a:pPr>
            <a:r>
              <a:rPr kumimoji="0" lang="en-US" sz="1100" b="1" i="0" u="none" strike="noStrike" kern="1200" cap="none" spc="0" normalizeH="0" baseline="0" noProof="0" dirty="0">
                <a:ln>
                  <a:noFill/>
                </a:ln>
                <a:solidFill>
                  <a:srgbClr val="000000"/>
                </a:solidFill>
                <a:effectLst/>
                <a:uLnTx/>
                <a:uFillTx/>
                <a:latin typeface="Arial"/>
                <a:ea typeface="ＭＳ Ｐゴシック"/>
                <a:cs typeface="+mn-cs"/>
              </a:rPr>
              <a:t>Worse for DAPA</a:t>
            </a:r>
          </a:p>
        </p:txBody>
      </p:sp>
      <p:sp>
        <p:nvSpPr>
          <p:cNvPr id="33" name="TextBox 32">
            <a:extLst>
              <a:ext uri="{FF2B5EF4-FFF2-40B4-BE49-F238E27FC236}">
                <a16:creationId xmlns:a16="http://schemas.microsoft.com/office/drawing/2014/main" id="{E25969DE-1BCF-027C-1398-A92E69175C9D}"/>
              </a:ext>
            </a:extLst>
          </p:cNvPr>
          <p:cNvSpPr txBox="1"/>
          <p:nvPr/>
        </p:nvSpPr>
        <p:spPr>
          <a:xfrm>
            <a:off x="9051187" y="3929585"/>
            <a:ext cx="1167307" cy="424732"/>
          </a:xfrm>
          <a:prstGeom prst="rect">
            <a:avLst/>
          </a:prstGeom>
          <a:noFill/>
        </p:spPr>
        <p:txBody>
          <a:bodyPr wrap="none" rtlCol="0">
            <a:spAutoFit/>
          </a:bodyPr>
          <a:lstStyle/>
          <a:p>
            <a:pPr marL="0" marR="0" lvl="0" indent="0" algn="ctr" defTabSz="457200" rtl="0" eaLnBrk="1" fontAlgn="auto" latinLnBrk="0" hangingPunct="1">
              <a:lnSpc>
                <a:spcPct val="90000"/>
              </a:lnSpc>
              <a:spcBef>
                <a:spcPts val="900"/>
              </a:spcBef>
              <a:spcAft>
                <a:spcPts val="0"/>
              </a:spcAft>
              <a:buClr>
                <a:srgbClr val="4EAEC4"/>
              </a:buClr>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ＭＳ Ｐゴシック"/>
                <a:cs typeface="+mn-cs"/>
              </a:rPr>
              <a:t>Hazard Ratio </a:t>
            </a:r>
            <a:br>
              <a:rPr kumimoji="0" lang="en-US" sz="1200" b="1" i="0" u="none" strike="noStrike" kern="1200" cap="none" spc="0" normalizeH="0" baseline="0" noProof="0" dirty="0">
                <a:ln>
                  <a:noFill/>
                </a:ln>
                <a:solidFill>
                  <a:srgbClr val="000000"/>
                </a:solidFill>
                <a:effectLst/>
                <a:uLnTx/>
                <a:uFillTx/>
                <a:latin typeface="Arial"/>
                <a:ea typeface="ＭＳ Ｐゴシック"/>
                <a:cs typeface="+mn-cs"/>
              </a:rPr>
            </a:br>
            <a:r>
              <a:rPr kumimoji="0" lang="en-US" sz="1200" b="1" i="0" u="none" strike="noStrike" kern="1200" cap="none" spc="0" normalizeH="0" baseline="0" noProof="0" dirty="0">
                <a:ln>
                  <a:noFill/>
                </a:ln>
                <a:solidFill>
                  <a:srgbClr val="000000"/>
                </a:solidFill>
                <a:effectLst/>
                <a:uLnTx/>
                <a:uFillTx/>
                <a:latin typeface="Arial"/>
                <a:ea typeface="ＭＳ Ｐゴシック"/>
                <a:cs typeface="+mn-cs"/>
              </a:rPr>
              <a:t>(95% CI)</a:t>
            </a:r>
          </a:p>
        </p:txBody>
      </p:sp>
      <p:sp>
        <p:nvSpPr>
          <p:cNvPr id="34" name="TextBox 33">
            <a:extLst>
              <a:ext uri="{FF2B5EF4-FFF2-40B4-BE49-F238E27FC236}">
                <a16:creationId xmlns:a16="http://schemas.microsoft.com/office/drawing/2014/main" id="{CE359B8C-0603-59E4-F6C4-9C82F193B7DC}"/>
              </a:ext>
            </a:extLst>
          </p:cNvPr>
          <p:cNvSpPr txBox="1"/>
          <p:nvPr/>
        </p:nvSpPr>
        <p:spPr>
          <a:xfrm>
            <a:off x="10362765" y="3917002"/>
            <a:ext cx="723275" cy="424732"/>
          </a:xfrm>
          <a:prstGeom prst="rect">
            <a:avLst/>
          </a:prstGeom>
          <a:noFill/>
        </p:spPr>
        <p:txBody>
          <a:bodyPr wrap="none" rtlCol="0">
            <a:spAutoFit/>
          </a:bodyPr>
          <a:lstStyle/>
          <a:p>
            <a:pPr marL="0" marR="0" lvl="0" indent="0" algn="ctr" defTabSz="457200" rtl="0" eaLnBrk="1" fontAlgn="auto" latinLnBrk="0" hangingPunct="1">
              <a:lnSpc>
                <a:spcPct val="90000"/>
              </a:lnSpc>
              <a:spcBef>
                <a:spcPts val="900"/>
              </a:spcBef>
              <a:spcAft>
                <a:spcPts val="0"/>
              </a:spcAft>
              <a:buClr>
                <a:srgbClr val="4EAEC4"/>
              </a:buClr>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ＭＳ Ｐゴシック"/>
                <a:cs typeface="+mn-cs"/>
              </a:rPr>
              <a:t>Cox</a:t>
            </a:r>
            <a:br>
              <a:rPr kumimoji="0" lang="en-US" sz="1200" b="1" i="0" u="none" strike="noStrike" kern="1200" cap="none" spc="0" normalizeH="0" baseline="0" noProof="0" dirty="0">
                <a:ln>
                  <a:noFill/>
                </a:ln>
                <a:solidFill>
                  <a:srgbClr val="000000"/>
                </a:solidFill>
                <a:effectLst/>
                <a:uLnTx/>
                <a:uFillTx/>
                <a:latin typeface="Arial"/>
                <a:ea typeface="ＭＳ Ｐゴシック"/>
                <a:cs typeface="+mn-cs"/>
              </a:rPr>
            </a:br>
            <a:r>
              <a:rPr kumimoji="0" lang="en-US" sz="1200" b="1" i="0" u="none" strike="noStrike" kern="1200" cap="none" spc="0" normalizeH="0" baseline="0" noProof="0" dirty="0">
                <a:ln>
                  <a:noFill/>
                </a:ln>
                <a:solidFill>
                  <a:srgbClr val="000000"/>
                </a:solidFill>
                <a:effectLst/>
                <a:uLnTx/>
                <a:uFillTx/>
                <a:latin typeface="Arial"/>
                <a:ea typeface="ＭＳ Ｐゴシック"/>
                <a:cs typeface="+mn-cs"/>
              </a:rPr>
              <a:t>p-value</a:t>
            </a:r>
          </a:p>
        </p:txBody>
      </p:sp>
      <p:sp>
        <p:nvSpPr>
          <p:cNvPr id="35" name="TextBox 34">
            <a:extLst>
              <a:ext uri="{FF2B5EF4-FFF2-40B4-BE49-F238E27FC236}">
                <a16:creationId xmlns:a16="http://schemas.microsoft.com/office/drawing/2014/main" id="{61536772-E9E6-5453-78F7-3D1191CE8A76}"/>
              </a:ext>
            </a:extLst>
          </p:cNvPr>
          <p:cNvSpPr txBox="1"/>
          <p:nvPr/>
        </p:nvSpPr>
        <p:spPr>
          <a:xfrm>
            <a:off x="10398728" y="1748998"/>
            <a:ext cx="587431" cy="166199"/>
          </a:xfrm>
          <a:prstGeom prst="rect">
            <a:avLst/>
          </a:prstGeom>
          <a:noFill/>
        </p:spPr>
        <p:txBody>
          <a:bodyPr wrap="square" lIns="0" tIns="0" rIns="0" bIns="0" rtlCol="0" anchor="ctr">
            <a:spAutoFit/>
          </a:bodyPr>
          <a:lstStyle/>
          <a:p>
            <a:pPr marL="0" marR="0" lvl="0" indent="0" algn="ctr" defTabSz="457200" rtl="0" eaLnBrk="1" fontAlgn="auto" latinLnBrk="0" hangingPunct="1">
              <a:lnSpc>
                <a:spcPct val="90000"/>
              </a:lnSpc>
              <a:spcBef>
                <a:spcPts val="900"/>
              </a:spcBef>
              <a:spcAft>
                <a:spcPts val="0"/>
              </a:spcAft>
              <a:buClr>
                <a:srgbClr val="4EAEC4"/>
              </a:buClr>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ＭＳ Ｐゴシック"/>
                <a:cs typeface="+mn-cs"/>
              </a:rPr>
              <a:t>&lt;0.0001</a:t>
            </a:r>
            <a:endParaRPr kumimoji="0" lang="en-US" sz="1200" b="0" i="0" u="none" strike="noStrike" kern="1200" cap="none" spc="0" normalizeH="0" baseline="30000" noProof="0" dirty="0">
              <a:ln>
                <a:noFill/>
              </a:ln>
              <a:solidFill>
                <a:srgbClr val="000000"/>
              </a:solidFill>
              <a:effectLst/>
              <a:uLnTx/>
              <a:uFillTx/>
              <a:latin typeface="Arial"/>
              <a:ea typeface="ＭＳ Ｐゴシック"/>
              <a:cs typeface="+mn-cs"/>
            </a:endParaRPr>
          </a:p>
        </p:txBody>
      </p:sp>
      <p:sp>
        <p:nvSpPr>
          <p:cNvPr id="36" name="Title 3">
            <a:extLst>
              <a:ext uri="{FF2B5EF4-FFF2-40B4-BE49-F238E27FC236}">
                <a16:creationId xmlns:a16="http://schemas.microsoft.com/office/drawing/2014/main" id="{5E9E3204-108A-B3D9-8079-B573718B3F8D}"/>
              </a:ext>
            </a:extLst>
          </p:cNvPr>
          <p:cNvSpPr txBox="1">
            <a:spLocks/>
          </p:cNvSpPr>
          <p:nvPr/>
        </p:nvSpPr>
        <p:spPr bwMode="auto">
          <a:xfrm>
            <a:off x="55418" y="84447"/>
            <a:ext cx="12192001" cy="690152"/>
          </a:xfrm>
          <a:prstGeom prst="rect">
            <a:avLst/>
          </a:prstGeom>
        </p:spPr>
        <p:txBody>
          <a:bodyPr vert="horz" anchor="t"/>
          <a:lstStyle>
            <a:defPPr>
              <a:defRPr lang="en-US"/>
            </a:defPPr>
            <a:lvl1pPr algn="ctr" eaLnBrk="0" fontAlgn="base" hangingPunct="0">
              <a:lnSpc>
                <a:spcPct val="100000"/>
              </a:lnSpc>
              <a:spcBef>
                <a:spcPct val="0"/>
              </a:spcBef>
              <a:spcAft>
                <a:spcPct val="0"/>
              </a:spcAft>
              <a:defRPr sz="2800" b="1" baseline="0">
                <a:solidFill>
                  <a:srgbClr val="002060"/>
                </a:solidFill>
                <a:latin typeface="Segoe UI" panose="020B0502040204020203" pitchFamily="34" charset="0"/>
                <a:ea typeface="Arial" charset="0"/>
                <a:cs typeface="Segoe UI" panose="020B0502040204020203" pitchFamily="34" charset="0"/>
              </a:defRPr>
            </a:lvl1pPr>
            <a:lvl2pPr eaLnBrk="0" fontAlgn="base" hangingPunct="0">
              <a:spcBef>
                <a:spcPct val="0"/>
              </a:spcBef>
              <a:spcAft>
                <a:spcPct val="0"/>
              </a:spcAft>
              <a:defRPr sz="2800" b="1">
                <a:solidFill>
                  <a:schemeClr val="tx2"/>
                </a:solidFill>
                <a:latin typeface="Arial" charset="0"/>
                <a:ea typeface="Arial" charset="0"/>
                <a:cs typeface="Arial" pitchFamily="34" charset="0"/>
              </a:defRPr>
            </a:lvl2pPr>
            <a:lvl3pPr eaLnBrk="0" fontAlgn="base" hangingPunct="0">
              <a:spcBef>
                <a:spcPct val="0"/>
              </a:spcBef>
              <a:spcAft>
                <a:spcPct val="0"/>
              </a:spcAft>
              <a:defRPr sz="2800" b="1">
                <a:solidFill>
                  <a:schemeClr val="tx2"/>
                </a:solidFill>
                <a:latin typeface="Arial" charset="0"/>
                <a:ea typeface="Arial" charset="0"/>
                <a:cs typeface="Arial" pitchFamily="34" charset="0"/>
              </a:defRPr>
            </a:lvl3pPr>
            <a:lvl4pPr eaLnBrk="0" fontAlgn="base" hangingPunct="0">
              <a:spcBef>
                <a:spcPct val="0"/>
              </a:spcBef>
              <a:spcAft>
                <a:spcPct val="0"/>
              </a:spcAft>
              <a:defRPr sz="2800" b="1">
                <a:solidFill>
                  <a:schemeClr val="tx2"/>
                </a:solidFill>
                <a:latin typeface="Arial" charset="0"/>
                <a:ea typeface="Arial" charset="0"/>
                <a:cs typeface="Arial" pitchFamily="34" charset="0"/>
              </a:defRPr>
            </a:lvl4pPr>
            <a:lvl5pPr eaLnBrk="0" fontAlgn="base" hangingPunct="0">
              <a:spcBef>
                <a:spcPct val="0"/>
              </a:spcBef>
              <a:spcAft>
                <a:spcPct val="0"/>
              </a:spcAft>
              <a:defRPr sz="2800" b="1">
                <a:solidFill>
                  <a:schemeClr val="tx2"/>
                </a:solidFill>
                <a:latin typeface="Arial" charset="0"/>
                <a:ea typeface="Arial" charset="0"/>
                <a:cs typeface="Arial" pitchFamily="34" charset="0"/>
              </a:defRPr>
            </a:lvl5pPr>
            <a:lvl6pPr marL="457167" fontAlgn="base">
              <a:spcBef>
                <a:spcPct val="0"/>
              </a:spcBef>
              <a:spcAft>
                <a:spcPct val="0"/>
              </a:spcAft>
              <a:defRPr sz="2800" b="1">
                <a:solidFill>
                  <a:schemeClr val="tx2"/>
                </a:solidFill>
                <a:latin typeface="Arial" charset="0"/>
              </a:defRPr>
            </a:lvl6pPr>
            <a:lvl7pPr marL="914332" fontAlgn="base">
              <a:spcBef>
                <a:spcPct val="0"/>
              </a:spcBef>
              <a:spcAft>
                <a:spcPct val="0"/>
              </a:spcAft>
              <a:defRPr sz="2800" b="1">
                <a:solidFill>
                  <a:schemeClr val="tx2"/>
                </a:solidFill>
                <a:latin typeface="Arial" charset="0"/>
              </a:defRPr>
            </a:lvl7pPr>
            <a:lvl8pPr marL="1371498" fontAlgn="base">
              <a:spcBef>
                <a:spcPct val="0"/>
              </a:spcBef>
              <a:spcAft>
                <a:spcPct val="0"/>
              </a:spcAft>
              <a:defRPr sz="2800" b="1">
                <a:solidFill>
                  <a:schemeClr val="tx2"/>
                </a:solidFill>
                <a:latin typeface="Arial" charset="0"/>
              </a:defRPr>
            </a:lvl8pPr>
            <a:lvl9pPr marL="1828664" fontAlgn="base">
              <a:spcBef>
                <a:spcPct val="0"/>
              </a:spcBef>
              <a:spcAft>
                <a:spcPct val="0"/>
              </a:spcAft>
              <a:defRPr sz="2800" b="1">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lang="en-US" sz="2400" kern="1200" spc="-7" dirty="0">
              <a:solidFill>
                <a:schemeClr val="bg1"/>
              </a:solidFill>
              <a:latin typeface="Arial"/>
              <a:ea typeface="+mj-ea"/>
              <a:cs typeface="Arial"/>
            </a:endParaRPr>
          </a:p>
        </p:txBody>
      </p:sp>
      <p:sp>
        <p:nvSpPr>
          <p:cNvPr id="2" name="Rectangle: Rounded Corners 1">
            <a:extLst>
              <a:ext uri="{FF2B5EF4-FFF2-40B4-BE49-F238E27FC236}">
                <a16:creationId xmlns:a16="http://schemas.microsoft.com/office/drawing/2014/main" id="{7E7E60F6-2A34-1A81-605F-AA0BFCED732C}"/>
              </a:ext>
            </a:extLst>
          </p:cNvPr>
          <p:cNvSpPr/>
          <p:nvPr/>
        </p:nvSpPr>
        <p:spPr>
          <a:xfrm>
            <a:off x="88097" y="1337029"/>
            <a:ext cx="3157522" cy="195262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FFFFFF"/>
                </a:solidFill>
                <a:effectLst/>
                <a:uLnTx/>
                <a:uFillTx/>
                <a:latin typeface="Arial" panose="020B0604020202020204"/>
                <a:ea typeface="+mn-ea"/>
                <a:cs typeface="+mn-cs"/>
              </a:rPr>
              <a:t>Tăng</a:t>
            </a: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 </a:t>
            </a:r>
            <a:r>
              <a:rPr kumimoji="0" lang="en-US" sz="2800" b="1" i="0" u="none" strike="noStrike" kern="1200" cap="none" spc="0" normalizeH="0" baseline="0" noProof="0" dirty="0">
                <a:ln>
                  <a:noFill/>
                </a:ln>
                <a:solidFill>
                  <a:srgbClr val="FFFF00"/>
                </a:solidFill>
                <a:effectLst/>
                <a:uLnTx/>
                <a:uFillTx/>
                <a:latin typeface="Arial" panose="020B0604020202020204"/>
                <a:ea typeface="+mn-ea"/>
                <a:cs typeface="+mn-cs"/>
              </a:rPr>
              <a:t>82% </a:t>
            </a:r>
            <a:r>
              <a:rPr kumimoji="0" lang="en-US" sz="1800" b="0" i="0" u="none" strike="noStrike" kern="1200" cap="none" spc="0" normalizeH="0" baseline="0" noProof="0" dirty="0" err="1">
                <a:ln>
                  <a:noFill/>
                </a:ln>
                <a:solidFill>
                  <a:srgbClr val="FFFFFF"/>
                </a:solidFill>
                <a:effectLst/>
                <a:uLnTx/>
                <a:uFillTx/>
                <a:latin typeface="Arial" panose="020B0604020202020204"/>
                <a:ea typeface="+mn-ea"/>
                <a:cs typeface="+mn-cs"/>
              </a:rPr>
              <a:t>khả</a:t>
            </a: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 </a:t>
            </a:r>
            <a:r>
              <a:rPr kumimoji="0" lang="en-US" sz="1800" b="0" i="0" u="none" strike="noStrike" kern="1200" cap="none" spc="0" normalizeH="0" baseline="0" noProof="0" dirty="0" err="1">
                <a:ln>
                  <a:noFill/>
                </a:ln>
                <a:solidFill>
                  <a:srgbClr val="FFFFFF"/>
                </a:solidFill>
                <a:effectLst/>
                <a:uLnTx/>
                <a:uFillTx/>
                <a:latin typeface="Arial" panose="020B0604020202020204"/>
                <a:ea typeface="+mn-ea"/>
                <a:cs typeface="+mn-cs"/>
              </a:rPr>
              <a:t>năng</a:t>
            </a: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 </a:t>
            </a:r>
            <a:r>
              <a:rPr kumimoji="0" lang="en-US" sz="1800" b="0" i="0" u="none" strike="noStrike" kern="1200" cap="none" spc="0" normalizeH="0" baseline="0" noProof="0" dirty="0" err="1">
                <a:ln>
                  <a:noFill/>
                </a:ln>
                <a:solidFill>
                  <a:srgbClr val="FFFFFF"/>
                </a:solidFill>
                <a:effectLst/>
                <a:uLnTx/>
                <a:uFillTx/>
                <a:latin typeface="Arial" panose="020B0604020202020204"/>
                <a:ea typeface="+mn-ea"/>
                <a:cs typeface="+mn-cs"/>
              </a:rPr>
              <a:t>thoái</a:t>
            </a: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 </a:t>
            </a:r>
            <a:r>
              <a:rPr kumimoji="0" lang="en-US" sz="1800" b="0" i="0" u="none" strike="noStrike" kern="1200" cap="none" spc="0" normalizeH="0" baseline="0" noProof="0" dirty="0" err="1">
                <a:ln>
                  <a:noFill/>
                </a:ln>
                <a:solidFill>
                  <a:srgbClr val="FFFFFF"/>
                </a:solidFill>
                <a:effectLst/>
                <a:uLnTx/>
                <a:uFillTx/>
                <a:latin typeface="Arial" panose="020B0604020202020204"/>
                <a:ea typeface="+mn-ea"/>
                <a:cs typeface="+mn-cs"/>
              </a:rPr>
              <a:t>lui</a:t>
            </a: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 </a:t>
            </a:r>
            <a:r>
              <a:rPr kumimoji="0" lang="en-US" sz="1800" b="0" i="0" u="none" strike="noStrike" kern="1200" cap="none" spc="0" normalizeH="0" baseline="0" noProof="0" dirty="0" err="1">
                <a:ln>
                  <a:noFill/>
                </a:ln>
                <a:solidFill>
                  <a:srgbClr val="FFFFFF"/>
                </a:solidFill>
                <a:effectLst/>
                <a:uLnTx/>
                <a:uFillTx/>
                <a:latin typeface="Arial" panose="020B0604020202020204"/>
                <a:ea typeface="+mn-ea"/>
                <a:cs typeface="+mn-cs"/>
              </a:rPr>
              <a:t>đạm</a:t>
            </a: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 </a:t>
            </a:r>
            <a:r>
              <a:rPr kumimoji="0" lang="en-US" sz="1800" b="0" i="0" u="none" strike="noStrike" kern="1200" cap="none" spc="0" normalizeH="0" baseline="0" noProof="0" dirty="0" err="1">
                <a:ln>
                  <a:noFill/>
                </a:ln>
                <a:solidFill>
                  <a:srgbClr val="FFFFFF"/>
                </a:solidFill>
                <a:effectLst/>
                <a:uLnTx/>
                <a:uFillTx/>
                <a:latin typeface="Arial" panose="020B0604020202020204"/>
                <a:ea typeface="+mn-ea"/>
                <a:cs typeface="+mn-cs"/>
              </a:rPr>
              <a:t>niệu</a:t>
            </a: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 </a:t>
            </a:r>
            <a:r>
              <a:rPr kumimoji="0" lang="en-US" sz="1800" b="0" i="0" u="none" strike="noStrike" kern="1200" cap="none" spc="0" normalizeH="0" baseline="0" noProof="0" dirty="0" err="1">
                <a:ln>
                  <a:noFill/>
                </a:ln>
                <a:solidFill>
                  <a:srgbClr val="FFFFFF"/>
                </a:solidFill>
                <a:effectLst/>
                <a:uLnTx/>
                <a:uFillTx/>
                <a:latin typeface="Arial" panose="020B0604020202020204"/>
                <a:ea typeface="+mn-ea"/>
                <a:cs typeface="+mn-cs"/>
              </a:rPr>
              <a:t>trên</a:t>
            </a: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 BN </a:t>
            </a:r>
            <a:r>
              <a:rPr kumimoji="0" lang="en-US" sz="1800" b="0" i="0" u="none" strike="noStrike" kern="1200" cap="none" spc="0" normalizeH="0" baseline="0" noProof="0" dirty="0" err="1">
                <a:ln>
                  <a:noFill/>
                </a:ln>
                <a:solidFill>
                  <a:srgbClr val="FFFFFF"/>
                </a:solidFill>
                <a:effectLst/>
                <a:uLnTx/>
                <a:uFillTx/>
                <a:latin typeface="Arial" panose="020B0604020202020204"/>
                <a:ea typeface="+mn-ea"/>
                <a:cs typeface="+mn-cs"/>
              </a:rPr>
              <a:t>tiểu</a:t>
            </a: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 </a:t>
            </a:r>
            <a:r>
              <a:rPr kumimoji="0" lang="en-US" sz="1800" b="0" i="0" u="none" strike="noStrike" kern="1200" cap="none" spc="0" normalizeH="0" baseline="0" noProof="0" dirty="0" err="1">
                <a:ln>
                  <a:noFill/>
                </a:ln>
                <a:solidFill>
                  <a:srgbClr val="FFFFFF"/>
                </a:solidFill>
                <a:effectLst/>
                <a:uLnTx/>
                <a:uFillTx/>
                <a:latin typeface="Arial" panose="020B0604020202020204"/>
                <a:ea typeface="+mn-ea"/>
                <a:cs typeface="+mn-cs"/>
              </a:rPr>
              <a:t>đạm</a:t>
            </a: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 </a:t>
            </a:r>
            <a:r>
              <a:rPr kumimoji="0" lang="en-US" sz="1800" b="0" i="0" u="none" strike="noStrike" kern="1200" cap="none" spc="0" normalizeH="0" baseline="0" noProof="0" dirty="0" err="1">
                <a:ln>
                  <a:noFill/>
                </a:ln>
                <a:solidFill>
                  <a:srgbClr val="FFFFFF"/>
                </a:solidFill>
                <a:effectLst/>
                <a:uLnTx/>
                <a:uFillTx/>
                <a:latin typeface="Arial" panose="020B0604020202020204"/>
                <a:ea typeface="+mn-ea"/>
                <a:cs typeface="+mn-cs"/>
              </a:rPr>
              <a:t>đại</a:t>
            </a: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 </a:t>
            </a:r>
            <a:r>
              <a:rPr kumimoji="0" lang="en-US" sz="1800" b="0" i="0" u="none" strike="noStrike" kern="1200" cap="none" spc="0" normalizeH="0" baseline="0" noProof="0" dirty="0" err="1">
                <a:ln>
                  <a:noFill/>
                </a:ln>
                <a:solidFill>
                  <a:srgbClr val="FFFFFF"/>
                </a:solidFill>
                <a:effectLst/>
                <a:uLnTx/>
                <a:uFillTx/>
                <a:latin typeface="Arial" panose="020B0604020202020204"/>
                <a:ea typeface="+mn-ea"/>
                <a:cs typeface="+mn-cs"/>
              </a:rPr>
              <a:t>lượng</a:t>
            </a: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6" name="TextBox 95">
            <a:extLst>
              <a:ext uri="{FF2B5EF4-FFF2-40B4-BE49-F238E27FC236}">
                <a16:creationId xmlns:a16="http://schemas.microsoft.com/office/drawing/2014/main" id="{89038772-06B2-45AD-9CE2-D0D93ACEA197}"/>
              </a:ext>
            </a:extLst>
          </p:cNvPr>
          <p:cNvSpPr txBox="1"/>
          <p:nvPr/>
        </p:nvSpPr>
        <p:spPr>
          <a:xfrm>
            <a:off x="3702513" y="887472"/>
            <a:ext cx="3847716" cy="249299"/>
          </a:xfrm>
          <a:prstGeom prst="rect">
            <a:avLst/>
          </a:prstGeom>
          <a:noFill/>
        </p:spPr>
        <p:txBody>
          <a:bodyPr wrap="square" lIns="0" tIns="0" rIns="0" bIns="0" rtlCol="0">
            <a:spAutoFit/>
          </a:bodyPr>
          <a:lstStyle>
            <a:defPPr>
              <a:defRPr lang="en-US"/>
            </a:defPPr>
            <a:lvl1pPr defTabSz="457200">
              <a:lnSpc>
                <a:spcPct val="90000"/>
              </a:lnSpc>
              <a:spcBef>
                <a:spcPts val="900"/>
              </a:spcBef>
              <a:buClr>
                <a:srgbClr val="4EAEC4"/>
              </a:buClr>
              <a:defRPr b="1">
                <a:solidFill>
                  <a:srgbClr val="FF0000"/>
                </a:solidFill>
                <a:latin typeface="Arial"/>
                <a:ea typeface="ＭＳ Ｐゴシック"/>
              </a:defRPr>
            </a:lvl1pPr>
          </a:lstStyle>
          <a:p>
            <a:pPr marL="0" marR="0" lvl="0" indent="0" algn="l" defTabSz="457200" rtl="0" eaLnBrk="1" fontAlgn="auto" latinLnBrk="0" hangingPunct="1">
              <a:lnSpc>
                <a:spcPct val="90000"/>
              </a:lnSpc>
              <a:spcBef>
                <a:spcPts val="900"/>
              </a:spcBef>
              <a:spcAft>
                <a:spcPts val="0"/>
              </a:spcAft>
              <a:buClr>
                <a:srgbClr val="4EAEC4"/>
              </a:buClr>
              <a:buSzTx/>
              <a:buFontTx/>
              <a:buNone/>
              <a:tabLst/>
              <a:defRPr/>
            </a:pPr>
            <a:r>
              <a:rPr kumimoji="0" lang="en-US" sz="1800" b="1" i="0" u="none" strike="noStrike" kern="1200" cap="none" spc="0" normalizeH="0" baseline="0" noProof="0" dirty="0" err="1">
                <a:ln>
                  <a:noFill/>
                </a:ln>
                <a:solidFill>
                  <a:srgbClr val="FF0000"/>
                </a:solidFill>
                <a:effectLst/>
                <a:uLnTx/>
                <a:uFillTx/>
                <a:latin typeface="Arial"/>
                <a:ea typeface="ＭＳ Ｐゴシック"/>
                <a:cs typeface="+mn-cs"/>
              </a:rPr>
              <a:t>Khả</a:t>
            </a:r>
            <a:r>
              <a:rPr kumimoji="0" lang="en-US" sz="1800" b="1" i="0" u="none" strike="noStrike" kern="1200" cap="none" spc="0" normalizeH="0" baseline="0" noProof="0" dirty="0">
                <a:ln>
                  <a:noFill/>
                </a:ln>
                <a:solidFill>
                  <a:srgbClr val="FF0000"/>
                </a:solidFill>
                <a:effectLst/>
                <a:uLnTx/>
                <a:uFillTx/>
                <a:latin typeface="Arial"/>
                <a:ea typeface="ＭＳ Ｐゴシック"/>
                <a:cs typeface="+mn-cs"/>
              </a:rPr>
              <a:t> </a:t>
            </a:r>
            <a:r>
              <a:rPr kumimoji="0" lang="en-US" sz="1800" b="1" i="0" u="none" strike="noStrike" kern="1200" cap="none" spc="0" normalizeH="0" baseline="0" noProof="0" dirty="0" err="1">
                <a:ln>
                  <a:noFill/>
                </a:ln>
                <a:solidFill>
                  <a:srgbClr val="FF0000"/>
                </a:solidFill>
                <a:effectLst/>
                <a:uLnTx/>
                <a:uFillTx/>
                <a:latin typeface="Arial"/>
                <a:ea typeface="ＭＳ Ｐゴシック"/>
                <a:cs typeface="+mn-cs"/>
              </a:rPr>
              <a:t>năng</a:t>
            </a:r>
            <a:r>
              <a:rPr kumimoji="0" lang="en-US" sz="1800" b="1" i="0" u="none" strike="noStrike" kern="1200" cap="none" spc="0" normalizeH="0" baseline="0" noProof="0" dirty="0">
                <a:ln>
                  <a:noFill/>
                </a:ln>
                <a:solidFill>
                  <a:srgbClr val="FF0000"/>
                </a:solidFill>
                <a:effectLst/>
                <a:uLnTx/>
                <a:uFillTx/>
                <a:latin typeface="Arial"/>
                <a:ea typeface="ＭＳ Ｐゴシック"/>
                <a:cs typeface="+mn-cs"/>
              </a:rPr>
              <a:t> </a:t>
            </a:r>
            <a:r>
              <a:rPr kumimoji="0" lang="en-US" sz="1800" b="1" i="0" u="none" strike="noStrike" kern="1200" cap="none" spc="0" normalizeH="0" baseline="0" noProof="0" dirty="0" err="1">
                <a:ln>
                  <a:noFill/>
                </a:ln>
                <a:solidFill>
                  <a:srgbClr val="FF0000"/>
                </a:solidFill>
                <a:effectLst/>
                <a:uLnTx/>
                <a:uFillTx/>
                <a:latin typeface="Arial"/>
                <a:ea typeface="ＭＳ Ｐゴシック"/>
                <a:cs typeface="+mn-cs"/>
              </a:rPr>
              <a:t>cải</a:t>
            </a:r>
            <a:r>
              <a:rPr kumimoji="0" lang="en-US" sz="1800" b="1" i="0" u="none" strike="noStrike" kern="1200" cap="none" spc="0" normalizeH="0" baseline="0" noProof="0" dirty="0">
                <a:ln>
                  <a:noFill/>
                </a:ln>
                <a:solidFill>
                  <a:srgbClr val="FF0000"/>
                </a:solidFill>
                <a:effectLst/>
                <a:uLnTx/>
                <a:uFillTx/>
                <a:latin typeface="Arial"/>
                <a:ea typeface="ＭＳ Ｐゴシック"/>
                <a:cs typeface="+mn-cs"/>
              </a:rPr>
              <a:t> </a:t>
            </a:r>
            <a:r>
              <a:rPr kumimoji="0" lang="en-US" sz="1800" b="1" i="0" u="none" strike="noStrike" kern="1200" cap="none" spc="0" normalizeH="0" baseline="0" noProof="0" dirty="0" err="1">
                <a:ln>
                  <a:noFill/>
                </a:ln>
                <a:solidFill>
                  <a:srgbClr val="FF0000"/>
                </a:solidFill>
                <a:effectLst/>
                <a:uLnTx/>
                <a:uFillTx/>
                <a:latin typeface="Arial"/>
                <a:ea typeface="ＭＳ Ｐゴシック"/>
                <a:cs typeface="+mn-cs"/>
              </a:rPr>
              <a:t>thiện</a:t>
            </a:r>
            <a:r>
              <a:rPr kumimoji="0" lang="en-US" sz="1800" b="1" i="0" u="none" strike="noStrike" kern="1200" cap="none" spc="0" normalizeH="0" baseline="0" noProof="0" dirty="0">
                <a:ln>
                  <a:noFill/>
                </a:ln>
                <a:solidFill>
                  <a:srgbClr val="FF0000"/>
                </a:solidFill>
                <a:effectLst/>
                <a:uLnTx/>
                <a:uFillTx/>
                <a:latin typeface="Arial"/>
                <a:ea typeface="ＭＳ Ｐゴシック"/>
                <a:cs typeface="+mn-cs"/>
              </a:rPr>
              <a:t> </a:t>
            </a:r>
            <a:r>
              <a:rPr kumimoji="0" lang="en-US" sz="1800" b="1" i="0" u="none" strike="noStrike" kern="1200" cap="none" spc="0" normalizeH="0" baseline="0" noProof="0" dirty="0" err="1">
                <a:ln>
                  <a:noFill/>
                </a:ln>
                <a:solidFill>
                  <a:srgbClr val="FF0000"/>
                </a:solidFill>
                <a:effectLst/>
                <a:uLnTx/>
                <a:uFillTx/>
                <a:latin typeface="Arial"/>
                <a:ea typeface="ＭＳ Ｐゴシック"/>
                <a:cs typeface="+mn-cs"/>
              </a:rPr>
              <a:t>đạm</a:t>
            </a:r>
            <a:r>
              <a:rPr kumimoji="0" lang="en-US" sz="1800" b="1" i="0" u="none" strike="noStrike" kern="1200" cap="none" spc="0" normalizeH="0" baseline="0" noProof="0" dirty="0">
                <a:ln>
                  <a:noFill/>
                </a:ln>
                <a:solidFill>
                  <a:srgbClr val="FF0000"/>
                </a:solidFill>
                <a:effectLst/>
                <a:uLnTx/>
                <a:uFillTx/>
                <a:latin typeface="Arial"/>
                <a:ea typeface="ＭＳ Ｐゴシック"/>
                <a:cs typeface="+mn-cs"/>
              </a:rPr>
              <a:t> </a:t>
            </a:r>
            <a:r>
              <a:rPr kumimoji="0" lang="en-US" sz="1800" b="1" i="0" u="none" strike="noStrike" kern="1200" cap="none" spc="0" normalizeH="0" baseline="0" noProof="0" dirty="0" err="1">
                <a:ln>
                  <a:noFill/>
                </a:ln>
                <a:solidFill>
                  <a:srgbClr val="FF0000"/>
                </a:solidFill>
                <a:effectLst/>
                <a:uLnTx/>
                <a:uFillTx/>
                <a:latin typeface="Arial"/>
                <a:ea typeface="ＭＳ Ｐゴシック"/>
                <a:cs typeface="+mn-cs"/>
              </a:rPr>
              <a:t>niệu</a:t>
            </a:r>
            <a:endParaRPr kumimoji="0" lang="en-US" sz="1800" b="1" i="0" u="none" strike="noStrike" kern="1200" cap="none" spc="0" normalizeH="0" baseline="0" noProof="0" dirty="0">
              <a:ln>
                <a:noFill/>
              </a:ln>
              <a:solidFill>
                <a:srgbClr val="FF0000"/>
              </a:solidFill>
              <a:effectLst/>
              <a:uLnTx/>
              <a:uFillTx/>
              <a:latin typeface="Arial"/>
              <a:ea typeface="ＭＳ Ｐゴシック"/>
              <a:cs typeface="+mn-cs"/>
            </a:endParaRPr>
          </a:p>
        </p:txBody>
      </p:sp>
      <p:sp>
        <p:nvSpPr>
          <p:cNvPr id="9" name="TextBox 8">
            <a:extLst>
              <a:ext uri="{FF2B5EF4-FFF2-40B4-BE49-F238E27FC236}">
                <a16:creationId xmlns:a16="http://schemas.microsoft.com/office/drawing/2014/main" id="{76523E71-E46D-661B-5E77-AC952AECCB90}"/>
              </a:ext>
            </a:extLst>
          </p:cNvPr>
          <p:cNvSpPr txBox="1"/>
          <p:nvPr/>
        </p:nvSpPr>
        <p:spPr>
          <a:xfrm>
            <a:off x="3660034" y="3958533"/>
            <a:ext cx="5046323" cy="249299"/>
          </a:xfrm>
          <a:prstGeom prst="rect">
            <a:avLst/>
          </a:prstGeom>
          <a:noFill/>
        </p:spPr>
        <p:txBody>
          <a:bodyPr wrap="square" lIns="0" tIns="0" rIns="0" bIns="0" rtlCol="0">
            <a:spAutoFit/>
          </a:bodyPr>
          <a:lstStyle/>
          <a:p>
            <a:pPr marL="0" marR="0" lvl="0" indent="0" algn="l" defTabSz="457200" rtl="0" eaLnBrk="1" fontAlgn="auto" latinLnBrk="0" hangingPunct="1">
              <a:lnSpc>
                <a:spcPct val="90000"/>
              </a:lnSpc>
              <a:spcBef>
                <a:spcPts val="900"/>
              </a:spcBef>
              <a:spcAft>
                <a:spcPts val="0"/>
              </a:spcAft>
              <a:buClr>
                <a:srgbClr val="4EAEC4"/>
              </a:buClr>
              <a:buSzTx/>
              <a:buFontTx/>
              <a:buNone/>
              <a:tabLst/>
              <a:defRPr/>
            </a:pPr>
            <a:r>
              <a:rPr kumimoji="0" lang="en-US" sz="1800" b="1" i="0" u="none" strike="noStrike" kern="1200" cap="none" spc="0" normalizeH="0" baseline="0" noProof="0" dirty="0" err="1">
                <a:ln>
                  <a:noFill/>
                </a:ln>
                <a:solidFill>
                  <a:srgbClr val="FF0000"/>
                </a:solidFill>
                <a:effectLst/>
                <a:uLnTx/>
                <a:uFillTx/>
                <a:latin typeface="Arial"/>
                <a:ea typeface="ＭＳ Ｐゴシック"/>
                <a:cs typeface="+mn-cs"/>
              </a:rPr>
              <a:t>Nguy</a:t>
            </a:r>
            <a:r>
              <a:rPr kumimoji="0" lang="en-US" sz="1800" b="1" i="0" u="none" strike="noStrike" kern="1200" cap="none" spc="0" normalizeH="0" baseline="0" noProof="0" dirty="0">
                <a:ln>
                  <a:noFill/>
                </a:ln>
                <a:solidFill>
                  <a:srgbClr val="FF0000"/>
                </a:solidFill>
                <a:effectLst/>
                <a:uLnTx/>
                <a:uFillTx/>
                <a:latin typeface="Arial"/>
                <a:ea typeface="ＭＳ Ｐゴシック"/>
                <a:cs typeface="+mn-cs"/>
              </a:rPr>
              <a:t> </a:t>
            </a:r>
            <a:r>
              <a:rPr kumimoji="0" lang="en-US" sz="1800" b="1" i="0" u="none" strike="noStrike" kern="1200" cap="none" spc="0" normalizeH="0" baseline="0" noProof="0" dirty="0" err="1">
                <a:ln>
                  <a:noFill/>
                </a:ln>
                <a:solidFill>
                  <a:srgbClr val="FF0000"/>
                </a:solidFill>
                <a:effectLst/>
                <a:uLnTx/>
                <a:uFillTx/>
                <a:latin typeface="Arial"/>
                <a:ea typeface="ＭＳ Ｐゴシック"/>
                <a:cs typeface="+mn-cs"/>
              </a:rPr>
              <a:t>cơ</a:t>
            </a:r>
            <a:r>
              <a:rPr kumimoji="0" lang="en-US" sz="1800" b="1" i="0" u="none" strike="noStrike" kern="1200" cap="none" spc="0" normalizeH="0" baseline="0" noProof="0" dirty="0">
                <a:ln>
                  <a:noFill/>
                </a:ln>
                <a:solidFill>
                  <a:srgbClr val="FF0000"/>
                </a:solidFill>
                <a:effectLst/>
                <a:uLnTx/>
                <a:uFillTx/>
                <a:latin typeface="Arial"/>
                <a:ea typeface="ＭＳ Ｐゴシック"/>
                <a:cs typeface="+mn-cs"/>
              </a:rPr>
              <a:t> </a:t>
            </a:r>
            <a:r>
              <a:rPr kumimoji="0" lang="en-US" sz="1800" b="1" i="0" u="none" strike="noStrike" kern="1200" cap="none" spc="0" normalizeH="0" baseline="0" noProof="0" dirty="0" err="1">
                <a:ln>
                  <a:noFill/>
                </a:ln>
                <a:solidFill>
                  <a:srgbClr val="FF0000"/>
                </a:solidFill>
                <a:effectLst/>
                <a:uLnTx/>
                <a:uFillTx/>
                <a:latin typeface="Arial"/>
                <a:ea typeface="ＭＳ Ｐゴシック"/>
                <a:cs typeface="+mn-cs"/>
              </a:rPr>
              <a:t>đạm</a:t>
            </a:r>
            <a:r>
              <a:rPr kumimoji="0" lang="en-US" sz="1800" b="1" i="0" u="none" strike="noStrike" kern="1200" cap="none" spc="0" normalizeH="0" baseline="0" noProof="0" dirty="0">
                <a:ln>
                  <a:noFill/>
                </a:ln>
                <a:solidFill>
                  <a:srgbClr val="FF0000"/>
                </a:solidFill>
                <a:effectLst/>
                <a:uLnTx/>
                <a:uFillTx/>
                <a:latin typeface="Arial"/>
                <a:ea typeface="ＭＳ Ｐゴシック"/>
                <a:cs typeface="+mn-cs"/>
              </a:rPr>
              <a:t> </a:t>
            </a:r>
            <a:r>
              <a:rPr kumimoji="0" lang="en-US" sz="1800" b="1" i="0" u="none" strike="noStrike" kern="1200" cap="none" spc="0" normalizeH="0" baseline="0" noProof="0" dirty="0" err="1">
                <a:ln>
                  <a:noFill/>
                </a:ln>
                <a:solidFill>
                  <a:srgbClr val="FF0000"/>
                </a:solidFill>
                <a:effectLst/>
                <a:uLnTx/>
                <a:uFillTx/>
                <a:latin typeface="Arial"/>
                <a:ea typeface="ＭＳ Ｐゴシック"/>
                <a:cs typeface="+mn-cs"/>
              </a:rPr>
              <a:t>niệu</a:t>
            </a:r>
            <a:r>
              <a:rPr kumimoji="0" lang="en-US" sz="1800" b="1" i="0" u="none" strike="noStrike" kern="1200" cap="none" spc="0" normalizeH="0" baseline="0" noProof="0" dirty="0">
                <a:ln>
                  <a:noFill/>
                </a:ln>
                <a:solidFill>
                  <a:srgbClr val="FF0000"/>
                </a:solidFill>
                <a:effectLst/>
                <a:uLnTx/>
                <a:uFillTx/>
                <a:latin typeface="Arial"/>
                <a:ea typeface="ＭＳ Ｐゴシック"/>
                <a:cs typeface="+mn-cs"/>
              </a:rPr>
              <a:t> </a:t>
            </a:r>
            <a:r>
              <a:rPr kumimoji="0" lang="en-US" sz="1800" b="1" i="0" u="none" strike="noStrike" kern="1200" cap="none" spc="0" normalizeH="0" baseline="0" noProof="0" dirty="0" err="1">
                <a:ln>
                  <a:noFill/>
                </a:ln>
                <a:solidFill>
                  <a:srgbClr val="FF0000"/>
                </a:solidFill>
                <a:effectLst/>
                <a:uLnTx/>
                <a:uFillTx/>
                <a:latin typeface="Arial"/>
                <a:ea typeface="ＭＳ Ｐゴシック"/>
                <a:cs typeface="+mn-cs"/>
              </a:rPr>
              <a:t>tiến</a:t>
            </a:r>
            <a:r>
              <a:rPr kumimoji="0" lang="en-US" sz="1800" b="1" i="0" u="none" strike="noStrike" kern="1200" cap="none" spc="0" normalizeH="0" baseline="0" noProof="0" dirty="0">
                <a:ln>
                  <a:noFill/>
                </a:ln>
                <a:solidFill>
                  <a:srgbClr val="FF0000"/>
                </a:solidFill>
                <a:effectLst/>
                <a:uLnTx/>
                <a:uFillTx/>
                <a:latin typeface="Arial"/>
                <a:ea typeface="ＭＳ Ｐゴシック"/>
                <a:cs typeface="+mn-cs"/>
              </a:rPr>
              <a:t> </a:t>
            </a:r>
            <a:r>
              <a:rPr kumimoji="0" lang="en-US" sz="1800" b="1" i="0" u="none" strike="noStrike" kern="1200" cap="none" spc="0" normalizeH="0" baseline="0" noProof="0" dirty="0" err="1">
                <a:ln>
                  <a:noFill/>
                </a:ln>
                <a:solidFill>
                  <a:srgbClr val="FF0000"/>
                </a:solidFill>
                <a:effectLst/>
                <a:uLnTx/>
                <a:uFillTx/>
                <a:latin typeface="Arial"/>
                <a:ea typeface="ＭＳ Ｐゴシック"/>
                <a:cs typeface="+mn-cs"/>
              </a:rPr>
              <a:t>triển</a:t>
            </a:r>
            <a:r>
              <a:rPr kumimoji="0" lang="en-US" sz="1800" b="1" i="0" u="none" strike="noStrike" kern="1200" cap="none" spc="0" normalizeH="0" baseline="0" noProof="0" dirty="0">
                <a:ln>
                  <a:noFill/>
                </a:ln>
                <a:solidFill>
                  <a:srgbClr val="FF0000"/>
                </a:solidFill>
                <a:effectLst/>
                <a:uLnTx/>
                <a:uFillTx/>
                <a:latin typeface="Arial"/>
                <a:ea typeface="ＭＳ Ｐゴシック"/>
                <a:cs typeface="+mn-cs"/>
              </a:rPr>
              <a:t> </a:t>
            </a:r>
            <a:r>
              <a:rPr kumimoji="0" lang="en-US" sz="1800" b="1" i="0" u="none" strike="noStrike" kern="1200" cap="none" spc="0" normalizeH="0" baseline="0" noProof="0" dirty="0" err="1">
                <a:ln>
                  <a:noFill/>
                </a:ln>
                <a:solidFill>
                  <a:srgbClr val="FF0000"/>
                </a:solidFill>
                <a:effectLst/>
                <a:uLnTx/>
                <a:uFillTx/>
                <a:latin typeface="Arial"/>
                <a:ea typeface="ＭＳ Ｐゴシック"/>
                <a:cs typeface="+mn-cs"/>
              </a:rPr>
              <a:t>nặng</a:t>
            </a:r>
            <a:r>
              <a:rPr kumimoji="0" lang="en-US" sz="1800" b="1" i="0" u="none" strike="noStrike" kern="1200" cap="none" spc="0" normalizeH="0" baseline="0" noProof="0" dirty="0">
                <a:ln>
                  <a:noFill/>
                </a:ln>
                <a:solidFill>
                  <a:srgbClr val="FF0000"/>
                </a:solidFill>
                <a:effectLst/>
                <a:uLnTx/>
                <a:uFillTx/>
                <a:latin typeface="Arial"/>
                <a:ea typeface="ＭＳ Ｐゴシック"/>
                <a:cs typeface="+mn-cs"/>
              </a:rPr>
              <a:t> </a:t>
            </a:r>
            <a:r>
              <a:rPr kumimoji="0" lang="en-US" sz="1800" b="1" i="0" u="none" strike="noStrike" kern="1200" cap="none" spc="0" normalizeH="0" baseline="0" noProof="0" dirty="0" err="1">
                <a:ln>
                  <a:noFill/>
                </a:ln>
                <a:solidFill>
                  <a:srgbClr val="FF0000"/>
                </a:solidFill>
                <a:effectLst/>
                <a:uLnTx/>
                <a:uFillTx/>
                <a:latin typeface="Arial"/>
                <a:ea typeface="ＭＳ Ｐゴシック"/>
                <a:cs typeface="+mn-cs"/>
              </a:rPr>
              <a:t>hơn</a:t>
            </a:r>
            <a:endParaRPr kumimoji="0" lang="en-US" sz="1800" b="1" i="0" u="none" strike="noStrike" kern="1200" cap="none" spc="0" normalizeH="0" baseline="30000" noProof="0" dirty="0">
              <a:ln>
                <a:noFill/>
              </a:ln>
              <a:solidFill>
                <a:srgbClr val="FF0000"/>
              </a:solidFill>
              <a:effectLst/>
              <a:uLnTx/>
              <a:uFillTx/>
              <a:latin typeface="Arial"/>
              <a:ea typeface="ＭＳ Ｐゴシック"/>
              <a:cs typeface="+mn-cs"/>
            </a:endParaRPr>
          </a:p>
        </p:txBody>
      </p:sp>
      <p:sp>
        <p:nvSpPr>
          <p:cNvPr id="4" name="Rectangle 3">
            <a:extLst>
              <a:ext uri="{FF2B5EF4-FFF2-40B4-BE49-F238E27FC236}">
                <a16:creationId xmlns:a16="http://schemas.microsoft.com/office/drawing/2014/main" id="{95D16738-1ABB-A203-5840-DB193F4E3C88}"/>
              </a:ext>
            </a:extLst>
          </p:cNvPr>
          <p:cNvSpPr/>
          <p:nvPr/>
        </p:nvSpPr>
        <p:spPr>
          <a:xfrm>
            <a:off x="4000500" y="1944196"/>
            <a:ext cx="7419975" cy="3021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6FA4F4D7-146E-4C76-E48D-AECA3B86AF41}"/>
              </a:ext>
            </a:extLst>
          </p:cNvPr>
          <p:cNvSpPr/>
          <p:nvPr/>
        </p:nvSpPr>
        <p:spPr>
          <a:xfrm>
            <a:off x="4000500" y="4868330"/>
            <a:ext cx="7419975" cy="3021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 name="Rectangle: Rounded Corners 14">
            <a:extLst>
              <a:ext uri="{FF2B5EF4-FFF2-40B4-BE49-F238E27FC236}">
                <a16:creationId xmlns:a16="http://schemas.microsoft.com/office/drawing/2014/main" id="{7E8EDF80-5C03-6D99-CC4D-90977B106213}"/>
              </a:ext>
            </a:extLst>
          </p:cNvPr>
          <p:cNvSpPr/>
          <p:nvPr/>
        </p:nvSpPr>
        <p:spPr>
          <a:xfrm>
            <a:off x="88097" y="4468386"/>
            <a:ext cx="3157522" cy="195262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FFFFFF"/>
                </a:solidFill>
                <a:effectLst/>
                <a:uLnTx/>
                <a:uFillTx/>
                <a:latin typeface="Arial" panose="020B0604020202020204"/>
                <a:ea typeface="+mn-ea"/>
                <a:cs typeface="+mn-cs"/>
              </a:rPr>
              <a:t>Giảm</a:t>
            </a: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 </a:t>
            </a:r>
            <a:r>
              <a:rPr kumimoji="0" lang="en-US" sz="2800" b="1" i="0" u="none" strike="noStrike" kern="1200" cap="none" spc="0" normalizeH="0" baseline="0" noProof="0" dirty="0">
                <a:ln>
                  <a:noFill/>
                </a:ln>
                <a:solidFill>
                  <a:srgbClr val="FFFF00"/>
                </a:solidFill>
                <a:effectLst/>
                <a:uLnTx/>
                <a:uFillTx/>
                <a:latin typeface="Arial" panose="020B0604020202020204"/>
                <a:ea typeface="+mn-ea"/>
                <a:cs typeface="+mn-cs"/>
              </a:rPr>
              <a:t>46%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FFFFFF"/>
                </a:solidFill>
                <a:effectLst/>
                <a:uLnTx/>
                <a:uFillTx/>
                <a:latin typeface="Arial" panose="020B0604020202020204"/>
                <a:ea typeface="+mn-ea"/>
                <a:cs typeface="+mn-cs"/>
              </a:rPr>
              <a:t>nguy</a:t>
            </a: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 </a:t>
            </a:r>
            <a:r>
              <a:rPr kumimoji="0" lang="en-US" sz="1800" b="0" i="0" u="none" strike="noStrike" kern="1200" cap="none" spc="0" normalizeH="0" baseline="0" noProof="0" dirty="0" err="1">
                <a:ln>
                  <a:noFill/>
                </a:ln>
                <a:solidFill>
                  <a:srgbClr val="FFFFFF"/>
                </a:solidFill>
                <a:effectLst/>
                <a:uLnTx/>
                <a:uFillTx/>
                <a:latin typeface="Arial" panose="020B0604020202020204"/>
                <a:ea typeface="+mn-ea"/>
                <a:cs typeface="+mn-cs"/>
              </a:rPr>
              <a:t>cơ</a:t>
            </a: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 </a:t>
            </a:r>
            <a:r>
              <a:rPr kumimoji="0" lang="en-US" sz="1800" b="0" i="0" u="none" strike="noStrike" kern="1200" cap="none" spc="0" normalizeH="0" baseline="0" noProof="0" dirty="0" err="1">
                <a:ln>
                  <a:noFill/>
                </a:ln>
                <a:solidFill>
                  <a:srgbClr val="FFFFFF"/>
                </a:solidFill>
                <a:effectLst/>
                <a:uLnTx/>
                <a:uFillTx/>
                <a:latin typeface="Arial" panose="020B0604020202020204"/>
                <a:ea typeface="+mn-ea"/>
                <a:cs typeface="+mn-cs"/>
              </a:rPr>
              <a:t>tiến</a:t>
            </a: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 </a:t>
            </a:r>
            <a:r>
              <a:rPr kumimoji="0" lang="en-US" sz="1800" b="0" i="0" u="none" strike="noStrike" kern="1200" cap="none" spc="0" normalizeH="0" baseline="0" noProof="0" dirty="0" err="1">
                <a:ln>
                  <a:noFill/>
                </a:ln>
                <a:solidFill>
                  <a:srgbClr val="FFFFFF"/>
                </a:solidFill>
                <a:effectLst/>
                <a:uLnTx/>
                <a:uFillTx/>
                <a:latin typeface="Arial" panose="020B0604020202020204"/>
                <a:ea typeface="+mn-ea"/>
                <a:cs typeface="+mn-cs"/>
              </a:rPr>
              <a:t>triển</a:t>
            </a: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FFFFFF"/>
                </a:solidFill>
                <a:effectLst/>
                <a:uLnTx/>
                <a:uFillTx/>
                <a:latin typeface="Arial" panose="020B0604020202020204"/>
                <a:ea typeface="+mn-ea"/>
                <a:cs typeface="+mn-cs"/>
              </a:rPr>
              <a:t>đến</a:t>
            </a: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 </a:t>
            </a:r>
            <a:r>
              <a:rPr kumimoji="0" lang="en-US" sz="1800" b="0" i="0" u="none" strike="noStrike" kern="1200" cap="none" spc="0" normalizeH="0" baseline="0" noProof="0" dirty="0" err="1">
                <a:ln>
                  <a:noFill/>
                </a:ln>
                <a:solidFill>
                  <a:srgbClr val="FFFFFF"/>
                </a:solidFill>
                <a:effectLst/>
                <a:uLnTx/>
                <a:uFillTx/>
                <a:latin typeface="Arial" panose="020B0604020202020204"/>
                <a:ea typeface="+mn-ea"/>
                <a:cs typeface="+mn-cs"/>
              </a:rPr>
              <a:t>đạm</a:t>
            </a: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 </a:t>
            </a:r>
            <a:r>
              <a:rPr kumimoji="0" lang="en-US" sz="1800" b="0" i="0" u="none" strike="noStrike" kern="1200" cap="none" spc="0" normalizeH="0" baseline="0" noProof="0" dirty="0" err="1">
                <a:ln>
                  <a:noFill/>
                </a:ln>
                <a:solidFill>
                  <a:srgbClr val="FFFFFF"/>
                </a:solidFill>
                <a:effectLst/>
                <a:uLnTx/>
                <a:uFillTx/>
                <a:latin typeface="Arial" panose="020B0604020202020204"/>
                <a:ea typeface="+mn-ea"/>
                <a:cs typeface="+mn-cs"/>
              </a:rPr>
              <a:t>niệu</a:t>
            </a: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 </a:t>
            </a:r>
            <a:r>
              <a:rPr kumimoji="0" lang="en-US" sz="1800" b="0" i="0" u="none" strike="noStrike" kern="1200" cap="none" spc="0" normalizeH="0" baseline="0" noProof="0" dirty="0" err="1">
                <a:ln>
                  <a:noFill/>
                </a:ln>
                <a:solidFill>
                  <a:srgbClr val="FFFFFF"/>
                </a:solidFill>
                <a:effectLst/>
                <a:uLnTx/>
                <a:uFillTx/>
                <a:latin typeface="Arial" panose="020B0604020202020204"/>
                <a:ea typeface="+mn-ea"/>
                <a:cs typeface="+mn-cs"/>
              </a:rPr>
              <a:t>đại</a:t>
            </a: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 </a:t>
            </a:r>
            <a:r>
              <a:rPr kumimoji="0" lang="en-US" sz="1800" b="0" i="0" u="none" strike="noStrike" kern="1200" cap="none" spc="0" normalizeH="0" baseline="0" noProof="0" dirty="0" err="1">
                <a:ln>
                  <a:noFill/>
                </a:ln>
                <a:solidFill>
                  <a:srgbClr val="FFFFFF"/>
                </a:solidFill>
                <a:effectLst/>
                <a:uLnTx/>
                <a:uFillTx/>
                <a:latin typeface="Arial" panose="020B0604020202020204"/>
                <a:ea typeface="+mn-ea"/>
                <a:cs typeface="+mn-cs"/>
              </a:rPr>
              <a:t>lượng</a:t>
            </a: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7" name="Title 1">
            <a:extLst>
              <a:ext uri="{FF2B5EF4-FFF2-40B4-BE49-F238E27FC236}">
                <a16:creationId xmlns:a16="http://schemas.microsoft.com/office/drawing/2014/main" id="{2298A138-A876-CEDF-176B-6F8CD96E1B2A}"/>
              </a:ext>
            </a:extLst>
          </p:cNvPr>
          <p:cNvSpPr>
            <a:spLocks noGrp="1"/>
          </p:cNvSpPr>
          <p:nvPr>
            <p:ph type="title"/>
          </p:nvPr>
        </p:nvSpPr>
        <p:spPr>
          <a:xfrm>
            <a:off x="-1" y="-76100"/>
            <a:ext cx="12192001" cy="710801"/>
          </a:xfr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rPr>
              <a:t>DECLARE TIMI 58: </a:t>
            </a:r>
            <a:r>
              <a:rPr lang="en-US" sz="2400" kern="1200" spc="-7" dirty="0">
                <a:solidFill>
                  <a:srgbClr val="0070C0"/>
                </a:solidFill>
                <a:latin typeface="Arial"/>
                <a:ea typeface="+mj-ea"/>
                <a:cs typeface="Arial"/>
              </a:rPr>
              <a:t>Hiệu </a:t>
            </a:r>
            <a:r>
              <a:rPr lang="en-US" sz="2400" kern="1200" spc="-7" dirty="0" err="1">
                <a:solidFill>
                  <a:srgbClr val="0070C0"/>
                </a:solidFill>
                <a:latin typeface="Arial"/>
                <a:ea typeface="+mj-ea"/>
                <a:cs typeface="Arial"/>
              </a:rPr>
              <a:t>quả</a:t>
            </a:r>
            <a:r>
              <a:rPr lang="en-US" sz="2400" kern="1200" spc="-7" dirty="0">
                <a:solidFill>
                  <a:srgbClr val="0070C0"/>
                </a:solidFill>
                <a:latin typeface="Arial"/>
                <a:ea typeface="+mj-ea"/>
                <a:cs typeface="Arial"/>
              </a:rPr>
              <a:t> </a:t>
            </a:r>
            <a:r>
              <a:rPr lang="en-US" sz="2400" kern="1200" spc="-7" dirty="0" err="1">
                <a:solidFill>
                  <a:srgbClr val="0070C0"/>
                </a:solidFill>
                <a:latin typeface="Arial"/>
                <a:ea typeface="+mj-ea"/>
                <a:cs typeface="Arial"/>
              </a:rPr>
              <a:t>cải</a:t>
            </a:r>
            <a:r>
              <a:rPr lang="en-US" sz="2400" kern="1200" spc="-7" dirty="0">
                <a:solidFill>
                  <a:srgbClr val="0070C0"/>
                </a:solidFill>
                <a:latin typeface="Arial"/>
                <a:ea typeface="+mj-ea"/>
                <a:cs typeface="Arial"/>
              </a:rPr>
              <a:t> </a:t>
            </a:r>
            <a:r>
              <a:rPr lang="en-US" sz="2400" kern="1200" spc="-7" dirty="0" err="1">
                <a:solidFill>
                  <a:srgbClr val="0070C0"/>
                </a:solidFill>
                <a:latin typeface="Arial"/>
                <a:ea typeface="+mj-ea"/>
                <a:cs typeface="Arial"/>
              </a:rPr>
              <a:t>thiện</a:t>
            </a:r>
            <a:r>
              <a:rPr lang="en-US" sz="2400" kern="1200" spc="-7" dirty="0">
                <a:solidFill>
                  <a:srgbClr val="0070C0"/>
                </a:solidFill>
                <a:latin typeface="Arial"/>
                <a:ea typeface="+mj-ea"/>
                <a:cs typeface="Arial"/>
              </a:rPr>
              <a:t> &amp; </a:t>
            </a:r>
            <a:r>
              <a:rPr lang="en-US" sz="2400" kern="1200" spc="-7" dirty="0" err="1">
                <a:solidFill>
                  <a:srgbClr val="0070C0"/>
                </a:solidFill>
                <a:latin typeface="Arial"/>
                <a:ea typeface="+mj-ea"/>
                <a:cs typeface="Arial"/>
              </a:rPr>
              <a:t>thoái</a:t>
            </a:r>
            <a:r>
              <a:rPr lang="en-US" sz="2400" kern="1200" spc="-7" dirty="0">
                <a:solidFill>
                  <a:srgbClr val="0070C0"/>
                </a:solidFill>
                <a:latin typeface="Arial"/>
                <a:ea typeface="+mj-ea"/>
                <a:cs typeface="Arial"/>
              </a:rPr>
              <a:t> </a:t>
            </a:r>
            <a:r>
              <a:rPr lang="en-US" sz="2400" kern="1200" spc="-7" dirty="0" err="1">
                <a:solidFill>
                  <a:srgbClr val="0070C0"/>
                </a:solidFill>
                <a:latin typeface="Arial"/>
                <a:ea typeface="+mj-ea"/>
                <a:cs typeface="Arial"/>
              </a:rPr>
              <a:t>lui</a:t>
            </a:r>
            <a:r>
              <a:rPr lang="en-US" sz="2400" kern="1200" spc="-7" dirty="0">
                <a:solidFill>
                  <a:srgbClr val="0070C0"/>
                </a:solidFill>
                <a:latin typeface="Arial"/>
                <a:ea typeface="+mj-ea"/>
                <a:cs typeface="Arial"/>
              </a:rPr>
              <a:t> </a:t>
            </a:r>
            <a:r>
              <a:rPr lang="en-US" sz="2400" kern="1200" spc="-7" dirty="0" err="1">
                <a:solidFill>
                  <a:srgbClr val="0070C0"/>
                </a:solidFill>
                <a:latin typeface="Arial"/>
                <a:ea typeface="+mj-ea"/>
                <a:cs typeface="Arial"/>
              </a:rPr>
              <a:t>diễn</a:t>
            </a:r>
            <a:r>
              <a:rPr lang="en-US" sz="2400" kern="1200" spc="-7" dirty="0">
                <a:solidFill>
                  <a:srgbClr val="0070C0"/>
                </a:solidFill>
                <a:latin typeface="Arial"/>
                <a:ea typeface="+mj-ea"/>
                <a:cs typeface="Arial"/>
              </a:rPr>
              <a:t> </a:t>
            </a:r>
            <a:r>
              <a:rPr lang="en-US" sz="2400" kern="1200" spc="-7" dirty="0" err="1">
                <a:solidFill>
                  <a:srgbClr val="0070C0"/>
                </a:solidFill>
                <a:latin typeface="Arial"/>
                <a:ea typeface="+mj-ea"/>
                <a:cs typeface="Arial"/>
              </a:rPr>
              <a:t>tiến</a:t>
            </a:r>
            <a:r>
              <a:rPr lang="en-US" sz="2400" kern="1200" spc="-7" dirty="0">
                <a:solidFill>
                  <a:srgbClr val="0070C0"/>
                </a:solidFill>
                <a:latin typeface="Arial"/>
                <a:ea typeface="+mj-ea"/>
                <a:cs typeface="Arial"/>
              </a:rPr>
              <a:t> </a:t>
            </a:r>
            <a:r>
              <a:rPr lang="en-US" sz="2400" kern="1200" spc="-7" dirty="0" err="1">
                <a:solidFill>
                  <a:srgbClr val="0070C0"/>
                </a:solidFill>
                <a:latin typeface="Arial"/>
                <a:ea typeface="+mj-ea"/>
                <a:cs typeface="Arial"/>
              </a:rPr>
              <a:t>đạm</a:t>
            </a:r>
            <a:r>
              <a:rPr lang="en-US" sz="2400" kern="1200" spc="-7" dirty="0">
                <a:solidFill>
                  <a:srgbClr val="0070C0"/>
                </a:solidFill>
                <a:latin typeface="Arial"/>
                <a:ea typeface="+mj-ea"/>
                <a:cs typeface="Arial"/>
              </a:rPr>
              <a:t> </a:t>
            </a:r>
            <a:r>
              <a:rPr lang="en-US" sz="2400" kern="1200" spc="-7" dirty="0" err="1">
                <a:solidFill>
                  <a:srgbClr val="0070C0"/>
                </a:solidFill>
                <a:latin typeface="Arial"/>
                <a:ea typeface="+mj-ea"/>
                <a:cs typeface="Arial"/>
              </a:rPr>
              <a:t>niệu</a:t>
            </a:r>
            <a:endParaRPr lang="en-US" sz="2400" kern="1200" spc="-7" dirty="0">
              <a:solidFill>
                <a:srgbClr val="0070C0"/>
              </a:solidFill>
              <a:latin typeface="Arial"/>
              <a:ea typeface="+mj-ea"/>
              <a:cs typeface="Arial"/>
            </a:endParaRPr>
          </a:p>
        </p:txBody>
      </p:sp>
    </p:spTree>
    <p:extLst>
      <p:ext uri="{BB962C8B-B14F-4D97-AF65-F5344CB8AC3E}">
        <p14:creationId xmlns:p14="http://schemas.microsoft.com/office/powerpoint/2010/main" val="4131733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100A49F2-D484-045E-A6B1-1855C9B23EEE}"/>
              </a:ext>
            </a:extLst>
          </p:cNvPr>
          <p:cNvSpPr/>
          <p:nvPr/>
        </p:nvSpPr>
        <p:spPr>
          <a:xfrm>
            <a:off x="0" y="-22148"/>
            <a:ext cx="12192000" cy="902547"/>
          </a:xfrm>
          <a:custGeom>
            <a:avLst/>
            <a:gdLst/>
            <a:ahLst/>
            <a:cxnLst/>
            <a:rect l="l" t="t" r="r" b="b"/>
            <a:pathLst>
              <a:path w="9144000" h="676910">
                <a:moveTo>
                  <a:pt x="9144000" y="0"/>
                </a:moveTo>
                <a:lnTo>
                  <a:pt x="0" y="0"/>
                </a:lnTo>
                <a:lnTo>
                  <a:pt x="0" y="676655"/>
                </a:lnTo>
                <a:lnTo>
                  <a:pt x="9144000" y="676655"/>
                </a:lnTo>
                <a:lnTo>
                  <a:pt x="9144000" y="0"/>
                </a:lnTo>
                <a:close/>
              </a:path>
            </a:pathLst>
          </a:custGeom>
          <a:solidFill>
            <a:srgbClr val="00AF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1" kern="1200" spc="-7" dirty="0">
              <a:solidFill>
                <a:schemeClr val="bg1"/>
              </a:solidFill>
              <a:latin typeface="Arial"/>
              <a:ea typeface="+mj-ea"/>
              <a:cs typeface="Arial"/>
            </a:endParaRPr>
          </a:p>
        </p:txBody>
      </p:sp>
      <p:sp>
        <p:nvSpPr>
          <p:cNvPr id="8" name="TextBox 7">
            <a:extLst>
              <a:ext uri="{FF2B5EF4-FFF2-40B4-BE49-F238E27FC236}">
                <a16:creationId xmlns:a16="http://schemas.microsoft.com/office/drawing/2014/main" id="{FDD7DF99-EB5E-462D-B252-A42D700DE48D}"/>
              </a:ext>
            </a:extLst>
          </p:cNvPr>
          <p:cNvSpPr txBox="1"/>
          <p:nvPr/>
        </p:nvSpPr>
        <p:spPr>
          <a:xfrm>
            <a:off x="0" y="8563"/>
            <a:ext cx="12192000" cy="830997"/>
          </a:xfrm>
          <a:prstGeom prst="rect">
            <a:avLst/>
          </a:prstGeom>
        </p:spPr>
        <p:txBody>
          <a:bodyPr vert="horz" anchor="t"/>
          <a:lstStyle>
            <a:defPPr>
              <a:defRPr lang="en-US"/>
            </a:defPPr>
            <a:lvl1pPr algn="ctr" eaLnBrk="0" fontAlgn="base" hangingPunct="0">
              <a:lnSpc>
                <a:spcPct val="100000"/>
              </a:lnSpc>
              <a:spcBef>
                <a:spcPct val="0"/>
              </a:spcBef>
              <a:spcAft>
                <a:spcPct val="0"/>
              </a:spcAft>
              <a:defRPr sz="2800" b="1" baseline="0">
                <a:solidFill>
                  <a:srgbClr val="002060"/>
                </a:solidFill>
                <a:latin typeface="Segoe UI" panose="020B0502040204020203" pitchFamily="34" charset="0"/>
                <a:ea typeface="Arial" charset="0"/>
                <a:cs typeface="Segoe UI" panose="020B0502040204020203" pitchFamily="34" charset="0"/>
              </a:defRPr>
            </a:lvl1pPr>
            <a:lvl2pPr eaLnBrk="0" fontAlgn="base" hangingPunct="0">
              <a:spcBef>
                <a:spcPct val="0"/>
              </a:spcBef>
              <a:spcAft>
                <a:spcPct val="0"/>
              </a:spcAft>
              <a:defRPr sz="2800" b="1">
                <a:solidFill>
                  <a:schemeClr val="tx2"/>
                </a:solidFill>
                <a:latin typeface="Arial" charset="0"/>
                <a:ea typeface="Arial" charset="0"/>
                <a:cs typeface="Arial" pitchFamily="34" charset="0"/>
              </a:defRPr>
            </a:lvl2pPr>
            <a:lvl3pPr eaLnBrk="0" fontAlgn="base" hangingPunct="0">
              <a:spcBef>
                <a:spcPct val="0"/>
              </a:spcBef>
              <a:spcAft>
                <a:spcPct val="0"/>
              </a:spcAft>
              <a:defRPr sz="2800" b="1">
                <a:solidFill>
                  <a:schemeClr val="tx2"/>
                </a:solidFill>
                <a:latin typeface="Arial" charset="0"/>
                <a:ea typeface="Arial" charset="0"/>
                <a:cs typeface="Arial" pitchFamily="34" charset="0"/>
              </a:defRPr>
            </a:lvl3pPr>
            <a:lvl4pPr eaLnBrk="0" fontAlgn="base" hangingPunct="0">
              <a:spcBef>
                <a:spcPct val="0"/>
              </a:spcBef>
              <a:spcAft>
                <a:spcPct val="0"/>
              </a:spcAft>
              <a:defRPr sz="2800" b="1">
                <a:solidFill>
                  <a:schemeClr val="tx2"/>
                </a:solidFill>
                <a:latin typeface="Arial" charset="0"/>
                <a:ea typeface="Arial" charset="0"/>
                <a:cs typeface="Arial" pitchFamily="34" charset="0"/>
              </a:defRPr>
            </a:lvl4pPr>
            <a:lvl5pPr eaLnBrk="0" fontAlgn="base" hangingPunct="0">
              <a:spcBef>
                <a:spcPct val="0"/>
              </a:spcBef>
              <a:spcAft>
                <a:spcPct val="0"/>
              </a:spcAft>
              <a:defRPr sz="2800" b="1">
                <a:solidFill>
                  <a:schemeClr val="tx2"/>
                </a:solidFill>
                <a:latin typeface="Arial" charset="0"/>
                <a:ea typeface="Arial" charset="0"/>
                <a:cs typeface="Arial" pitchFamily="34" charset="0"/>
              </a:defRPr>
            </a:lvl5pPr>
            <a:lvl6pPr marL="457167" fontAlgn="base">
              <a:spcBef>
                <a:spcPct val="0"/>
              </a:spcBef>
              <a:spcAft>
                <a:spcPct val="0"/>
              </a:spcAft>
              <a:defRPr sz="2800" b="1">
                <a:solidFill>
                  <a:schemeClr val="tx2"/>
                </a:solidFill>
                <a:latin typeface="Arial" charset="0"/>
              </a:defRPr>
            </a:lvl6pPr>
            <a:lvl7pPr marL="914332" fontAlgn="base">
              <a:spcBef>
                <a:spcPct val="0"/>
              </a:spcBef>
              <a:spcAft>
                <a:spcPct val="0"/>
              </a:spcAft>
              <a:defRPr sz="2800" b="1">
                <a:solidFill>
                  <a:schemeClr val="tx2"/>
                </a:solidFill>
                <a:latin typeface="Arial" charset="0"/>
              </a:defRPr>
            </a:lvl7pPr>
            <a:lvl8pPr marL="1371498" fontAlgn="base">
              <a:spcBef>
                <a:spcPct val="0"/>
              </a:spcBef>
              <a:spcAft>
                <a:spcPct val="0"/>
              </a:spcAft>
              <a:defRPr sz="2800" b="1">
                <a:solidFill>
                  <a:schemeClr val="tx2"/>
                </a:solidFill>
                <a:latin typeface="Arial" charset="0"/>
              </a:defRPr>
            </a:lvl8pPr>
            <a:lvl9pPr marL="1828664" fontAlgn="base">
              <a:spcBef>
                <a:spcPct val="0"/>
              </a:spcBef>
              <a:spcAft>
                <a:spcPct val="0"/>
              </a:spcAft>
              <a:defRPr sz="2800" b="1">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400" kern="1200" spc="-7" dirty="0">
                <a:solidFill>
                  <a:schemeClr val="bg1"/>
                </a:solidFill>
                <a:latin typeface="Arial"/>
                <a:ea typeface="+mj-ea"/>
                <a:cs typeface="Arial"/>
              </a:rPr>
              <a:t>Dapagliflozin </a:t>
            </a:r>
            <a:r>
              <a:rPr lang="en-US" sz="2400" kern="1200" spc="-7" dirty="0" err="1">
                <a:solidFill>
                  <a:schemeClr val="bg1"/>
                </a:solidFill>
                <a:latin typeface="Arial"/>
                <a:ea typeface="+mj-ea"/>
                <a:cs typeface="Arial"/>
              </a:rPr>
              <a:t>làm</a:t>
            </a:r>
            <a:r>
              <a:rPr lang="en-US" sz="2400" kern="1200" spc="-7" dirty="0">
                <a:solidFill>
                  <a:schemeClr val="bg1"/>
                </a:solidFill>
                <a:latin typeface="Arial"/>
                <a:ea typeface="+mj-ea"/>
                <a:cs typeface="Arial"/>
              </a:rPr>
              <a:t> </a:t>
            </a:r>
            <a:r>
              <a:rPr lang="en-US" sz="2400" kern="1200" spc="-7" dirty="0" err="1">
                <a:solidFill>
                  <a:schemeClr val="bg1"/>
                </a:solidFill>
                <a:latin typeface="Arial"/>
                <a:ea typeface="+mj-ea"/>
                <a:cs typeface="Arial"/>
              </a:rPr>
              <a:t>giảm</a:t>
            </a:r>
            <a:r>
              <a:rPr lang="en-US" sz="2400" kern="1200" spc="-7" dirty="0">
                <a:solidFill>
                  <a:schemeClr val="bg1"/>
                </a:solidFill>
                <a:latin typeface="Arial"/>
                <a:ea typeface="+mj-ea"/>
                <a:cs typeface="Arial"/>
              </a:rPr>
              <a:t> </a:t>
            </a:r>
            <a:r>
              <a:rPr lang="en-US" sz="2400" kern="1200" spc="-7" dirty="0" err="1">
                <a:solidFill>
                  <a:schemeClr val="bg1"/>
                </a:solidFill>
                <a:latin typeface="Arial"/>
                <a:ea typeface="+mj-ea"/>
                <a:cs typeface="Arial"/>
              </a:rPr>
              <a:t>biến</a:t>
            </a:r>
            <a:r>
              <a:rPr lang="en-US" sz="2400" kern="1200" spc="-7" dirty="0">
                <a:solidFill>
                  <a:schemeClr val="bg1"/>
                </a:solidFill>
                <a:latin typeface="Arial"/>
                <a:ea typeface="+mj-ea"/>
                <a:cs typeface="Arial"/>
              </a:rPr>
              <a:t> </a:t>
            </a:r>
            <a:r>
              <a:rPr lang="en-US" sz="2400" kern="1200" spc="-7" dirty="0" err="1">
                <a:solidFill>
                  <a:schemeClr val="bg1"/>
                </a:solidFill>
                <a:latin typeface="Arial"/>
                <a:ea typeface="+mj-ea"/>
                <a:cs typeface="Arial"/>
              </a:rPr>
              <a:t>cố</a:t>
            </a:r>
            <a:r>
              <a:rPr lang="en-US" sz="2400" kern="1200" spc="-7" dirty="0">
                <a:solidFill>
                  <a:schemeClr val="bg1"/>
                </a:solidFill>
                <a:latin typeface="Arial"/>
                <a:ea typeface="+mj-ea"/>
                <a:cs typeface="Arial"/>
              </a:rPr>
              <a:t> </a:t>
            </a:r>
            <a:r>
              <a:rPr lang="en-US" sz="2400" kern="1200" spc="-7" dirty="0" err="1">
                <a:solidFill>
                  <a:schemeClr val="bg1"/>
                </a:solidFill>
                <a:latin typeface="Arial"/>
                <a:ea typeface="+mj-ea"/>
                <a:cs typeface="Arial"/>
              </a:rPr>
              <a:t>thận</a:t>
            </a:r>
            <a:r>
              <a:rPr lang="en-US" sz="2400" kern="1200" spc="-7" dirty="0">
                <a:solidFill>
                  <a:schemeClr val="bg1"/>
                </a:solidFill>
                <a:latin typeface="Arial"/>
                <a:ea typeface="+mj-ea"/>
                <a:cs typeface="Arial"/>
              </a:rPr>
              <a:t> </a:t>
            </a:r>
            <a:r>
              <a:rPr lang="en-US" sz="2400" kern="1200" spc="-7" dirty="0" err="1">
                <a:solidFill>
                  <a:schemeClr val="bg1"/>
                </a:solidFill>
                <a:latin typeface="Arial"/>
                <a:ea typeface="+mj-ea"/>
                <a:cs typeface="Arial"/>
              </a:rPr>
              <a:t>theo</a:t>
            </a:r>
            <a:r>
              <a:rPr lang="en-US" sz="2400" kern="1200" spc="-7" dirty="0">
                <a:solidFill>
                  <a:schemeClr val="bg1"/>
                </a:solidFill>
                <a:latin typeface="Arial"/>
                <a:ea typeface="+mj-ea"/>
                <a:cs typeface="Arial"/>
              </a:rPr>
              <a:t> </a:t>
            </a:r>
            <a:r>
              <a:rPr lang="en-US" sz="2400" kern="1200" spc="-7" dirty="0" err="1">
                <a:solidFill>
                  <a:schemeClr val="bg1"/>
                </a:solidFill>
                <a:latin typeface="Arial"/>
                <a:ea typeface="+mj-ea"/>
                <a:cs typeface="Arial"/>
              </a:rPr>
              <a:t>phân</a:t>
            </a:r>
            <a:r>
              <a:rPr lang="en-US" sz="2400" kern="1200" spc="-7" dirty="0">
                <a:solidFill>
                  <a:schemeClr val="bg1"/>
                </a:solidFill>
                <a:latin typeface="Arial"/>
                <a:ea typeface="+mj-ea"/>
                <a:cs typeface="Arial"/>
              </a:rPr>
              <a:t> </a:t>
            </a:r>
            <a:r>
              <a:rPr lang="en-US" sz="2400" kern="1200" spc="-7" dirty="0" err="1">
                <a:solidFill>
                  <a:schemeClr val="bg1"/>
                </a:solidFill>
                <a:latin typeface="Arial"/>
                <a:ea typeface="+mj-ea"/>
                <a:cs typeface="Arial"/>
              </a:rPr>
              <a:t>tầng</a:t>
            </a:r>
            <a:r>
              <a:rPr lang="en-US" sz="2400" kern="1200" spc="-7" dirty="0">
                <a:solidFill>
                  <a:schemeClr val="bg1"/>
                </a:solidFill>
                <a:latin typeface="Arial"/>
                <a:ea typeface="+mj-ea"/>
                <a:cs typeface="Arial"/>
              </a:rPr>
              <a:t> eGFR &amp; UACR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(Kidney event: </a:t>
            </a:r>
            <a:r>
              <a:rPr kumimoji="0" lang="en-US" sz="2400" b="0" i="1" u="none" strike="noStrike" kern="1200" cap="none" spc="0" normalizeH="0" baseline="0" noProof="0" dirty="0" err="1">
                <a:ln>
                  <a:noFill/>
                </a:ln>
                <a:solidFill>
                  <a:schemeClr val="bg1"/>
                </a:solidFill>
                <a:effectLst/>
                <a:uLnTx/>
                <a:uFillTx/>
                <a:latin typeface="Segoe UI" panose="020B0502040204020203" pitchFamily="34" charset="0"/>
                <a:cs typeface="Segoe UI" panose="020B0502040204020203" pitchFamily="34" charset="0"/>
              </a:rPr>
              <a:t>giảm</a:t>
            </a:r>
            <a:r>
              <a:rPr kumimoji="0" lang="en-US" sz="2400" b="0" i="1" u="none" strike="noStrike" kern="120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 &gt; 40% eGFR↓, ESRD)</a:t>
            </a:r>
          </a:p>
        </p:txBody>
      </p:sp>
      <p:graphicFrame>
        <p:nvGraphicFramePr>
          <p:cNvPr id="53" name="Table 53">
            <a:extLst>
              <a:ext uri="{FF2B5EF4-FFF2-40B4-BE49-F238E27FC236}">
                <a16:creationId xmlns:a16="http://schemas.microsoft.com/office/drawing/2014/main" id="{8B14EE3C-F297-481B-A295-59B79D99CC7D}"/>
              </a:ext>
            </a:extLst>
          </p:cNvPr>
          <p:cNvGraphicFramePr>
            <a:graphicFrameLocks noGrp="1"/>
          </p:cNvGraphicFramePr>
          <p:nvPr/>
        </p:nvGraphicFramePr>
        <p:xfrm>
          <a:off x="1477693" y="946967"/>
          <a:ext cx="9661216" cy="2348400"/>
        </p:xfrm>
        <a:graphic>
          <a:graphicData uri="http://schemas.openxmlformats.org/drawingml/2006/table">
            <a:tbl>
              <a:tblPr firstRow="1" bandRow="1">
                <a:tableStyleId>{5C22544A-7EE6-4342-B048-85BDC9FD1C3A}</a:tableStyleId>
              </a:tblPr>
              <a:tblGrid>
                <a:gridCol w="755681">
                  <a:extLst>
                    <a:ext uri="{9D8B030D-6E8A-4147-A177-3AD203B41FA5}">
                      <a16:colId xmlns:a16="http://schemas.microsoft.com/office/drawing/2014/main" val="1576846427"/>
                    </a:ext>
                  </a:extLst>
                </a:gridCol>
                <a:gridCol w="4074927">
                  <a:extLst>
                    <a:ext uri="{9D8B030D-6E8A-4147-A177-3AD203B41FA5}">
                      <a16:colId xmlns:a16="http://schemas.microsoft.com/office/drawing/2014/main" val="3040556579"/>
                    </a:ext>
                  </a:extLst>
                </a:gridCol>
                <a:gridCol w="2415304">
                  <a:extLst>
                    <a:ext uri="{9D8B030D-6E8A-4147-A177-3AD203B41FA5}">
                      <a16:colId xmlns:a16="http://schemas.microsoft.com/office/drawing/2014/main" val="2375181569"/>
                    </a:ext>
                  </a:extLst>
                </a:gridCol>
                <a:gridCol w="2415304">
                  <a:extLst>
                    <a:ext uri="{9D8B030D-6E8A-4147-A177-3AD203B41FA5}">
                      <a16:colId xmlns:a16="http://schemas.microsoft.com/office/drawing/2014/main" val="2286899482"/>
                    </a:ext>
                  </a:extLst>
                </a:gridCol>
              </a:tblGrid>
              <a:tr h="391400">
                <a:tc rowSpan="6">
                  <a:txBody>
                    <a:bodyPr/>
                    <a:lstStyle/>
                    <a:p>
                      <a:pPr algn="ctr"/>
                      <a:r>
                        <a:rPr lang="en-US" dirty="0"/>
                        <a:t>Kidney event</a:t>
                      </a:r>
                    </a:p>
                  </a:txBody>
                  <a:tcPr vert="vert270" anchor="ctr">
                    <a:solidFill>
                      <a:schemeClr val="accent1">
                        <a:lumMod val="50000"/>
                      </a:schemeClr>
                    </a:solidFill>
                  </a:tcPr>
                </a:tc>
                <a:tc>
                  <a:txBody>
                    <a:bodyPr/>
                    <a:lstStyle/>
                    <a:p>
                      <a:r>
                        <a:rPr lang="en-US" dirty="0"/>
                        <a:t>Subgroup eGFR</a:t>
                      </a:r>
                    </a:p>
                  </a:txBody>
                  <a:tcPr>
                    <a:solidFill>
                      <a:schemeClr val="accent6">
                        <a:lumMod val="50000"/>
                      </a:schemeClr>
                    </a:solidFill>
                  </a:tcPr>
                </a:tc>
                <a:tc>
                  <a:txBody>
                    <a:bodyPr/>
                    <a:lstStyle/>
                    <a:p>
                      <a:pPr algn="ctr"/>
                      <a:r>
                        <a:rPr lang="en-US" dirty="0"/>
                        <a:t>HR (95% Cl)</a:t>
                      </a:r>
                    </a:p>
                  </a:txBody>
                  <a:tcPr>
                    <a:solidFill>
                      <a:schemeClr val="accent6">
                        <a:lumMod val="50000"/>
                      </a:schemeClr>
                    </a:solidFill>
                  </a:tcPr>
                </a:tc>
                <a:tc>
                  <a:txBody>
                    <a:bodyPr/>
                    <a:lstStyle/>
                    <a:p>
                      <a:pPr algn="ctr"/>
                      <a:r>
                        <a:rPr lang="en-US" dirty="0"/>
                        <a:t>Hazard ratio</a:t>
                      </a:r>
                    </a:p>
                  </a:txBody>
                  <a:tcPr>
                    <a:solidFill>
                      <a:schemeClr val="accent6">
                        <a:lumMod val="50000"/>
                      </a:schemeClr>
                    </a:solidFill>
                  </a:tcPr>
                </a:tc>
                <a:extLst>
                  <a:ext uri="{0D108BD9-81ED-4DB2-BD59-A6C34878D82A}">
                    <a16:rowId xmlns:a16="http://schemas.microsoft.com/office/drawing/2014/main" val="3251725918"/>
                  </a:ext>
                </a:extLst>
              </a:tr>
              <a:tr h="391400">
                <a:tc vMerge="1">
                  <a:txBody>
                    <a:bodyPr/>
                    <a:lstStyle/>
                    <a:p>
                      <a:endParaRPr lang="en-US" dirty="0"/>
                    </a:p>
                  </a:txBody>
                  <a:tcPr/>
                </a:tc>
                <a:tc>
                  <a:txBody>
                    <a:bodyPr/>
                    <a:lstStyle/>
                    <a:p>
                      <a:r>
                        <a:rPr lang="en-US" dirty="0"/>
                        <a:t>Overall</a:t>
                      </a:r>
                    </a:p>
                  </a:txBody>
                  <a:tcPr/>
                </a:tc>
                <a:tc>
                  <a:txBody>
                    <a:bodyPr/>
                    <a:lstStyle/>
                    <a:p>
                      <a:pPr algn="ctr"/>
                      <a:r>
                        <a:rPr lang="en-US" dirty="0"/>
                        <a:t>0.60 (0.52 – 0.69)</a:t>
                      </a:r>
                    </a:p>
                  </a:txBody>
                  <a:tcPr/>
                </a:tc>
                <a:tc>
                  <a:txBody>
                    <a:bodyPr/>
                    <a:lstStyle/>
                    <a:p>
                      <a:endParaRPr lang="en-US"/>
                    </a:p>
                  </a:txBody>
                  <a:tcPr/>
                </a:tc>
                <a:extLst>
                  <a:ext uri="{0D108BD9-81ED-4DB2-BD59-A6C34878D82A}">
                    <a16:rowId xmlns:a16="http://schemas.microsoft.com/office/drawing/2014/main" val="435899735"/>
                  </a:ext>
                </a:extLst>
              </a:tr>
              <a:tr h="391400">
                <a:tc vMerge="1">
                  <a:txBody>
                    <a:bodyPr/>
                    <a:lstStyle/>
                    <a:p>
                      <a:endParaRPr lang="en-US" dirty="0"/>
                    </a:p>
                  </a:txBody>
                  <a:tcPr/>
                </a:tc>
                <a:tc>
                  <a:txBody>
                    <a:bodyPr/>
                    <a:lstStyle/>
                    <a:p>
                      <a:r>
                        <a:rPr lang="en-US" dirty="0"/>
                        <a:t>eGFR </a:t>
                      </a:r>
                      <a:r>
                        <a:rPr lang="en-US" u="sng" dirty="0"/>
                        <a:t>&gt;</a:t>
                      </a:r>
                      <a:r>
                        <a:rPr lang="en-US" dirty="0"/>
                        <a:t> 90</a:t>
                      </a:r>
                    </a:p>
                  </a:txBody>
                  <a:tcPr/>
                </a:tc>
                <a:tc>
                  <a:txBody>
                    <a:bodyPr/>
                    <a:lstStyle/>
                    <a:p>
                      <a:pPr algn="ctr"/>
                      <a:r>
                        <a:rPr lang="en-US" dirty="0"/>
                        <a:t>0.54 (0.38 – 0.79)</a:t>
                      </a:r>
                    </a:p>
                  </a:txBody>
                  <a:tcPr/>
                </a:tc>
                <a:tc>
                  <a:txBody>
                    <a:bodyPr/>
                    <a:lstStyle/>
                    <a:p>
                      <a:endParaRPr lang="en-US" dirty="0"/>
                    </a:p>
                  </a:txBody>
                  <a:tcPr/>
                </a:tc>
                <a:extLst>
                  <a:ext uri="{0D108BD9-81ED-4DB2-BD59-A6C34878D82A}">
                    <a16:rowId xmlns:a16="http://schemas.microsoft.com/office/drawing/2014/main" val="1125491894"/>
                  </a:ext>
                </a:extLst>
              </a:tr>
              <a:tr h="391400">
                <a:tc vMerge="1">
                  <a:txBody>
                    <a:bodyPr/>
                    <a:lstStyle/>
                    <a:p>
                      <a:endParaRPr lang="en-US" dirty="0"/>
                    </a:p>
                  </a:txBody>
                  <a:tcPr/>
                </a:tc>
                <a:tc>
                  <a:txBody>
                    <a:bodyPr/>
                    <a:lstStyle/>
                    <a:p>
                      <a:r>
                        <a:rPr lang="en-US" dirty="0"/>
                        <a:t>eGFR 60 - &lt; 90</a:t>
                      </a:r>
                    </a:p>
                  </a:txBody>
                  <a:tcPr/>
                </a:tc>
                <a:tc>
                  <a:txBody>
                    <a:bodyPr/>
                    <a:lstStyle/>
                    <a:p>
                      <a:pPr algn="ctr"/>
                      <a:r>
                        <a:rPr lang="en-US" dirty="0"/>
                        <a:t>0.52 (0.41 – 0.71)</a:t>
                      </a:r>
                    </a:p>
                  </a:txBody>
                  <a:tcPr/>
                </a:tc>
                <a:tc>
                  <a:txBody>
                    <a:bodyPr/>
                    <a:lstStyle/>
                    <a:p>
                      <a:endParaRPr lang="en-US" dirty="0"/>
                    </a:p>
                  </a:txBody>
                  <a:tcPr/>
                </a:tc>
                <a:extLst>
                  <a:ext uri="{0D108BD9-81ED-4DB2-BD59-A6C34878D82A}">
                    <a16:rowId xmlns:a16="http://schemas.microsoft.com/office/drawing/2014/main" val="1974220582"/>
                  </a:ext>
                </a:extLst>
              </a:tr>
              <a:tr h="391400">
                <a:tc vMerge="1">
                  <a:txBody>
                    <a:bodyPr/>
                    <a:lstStyle/>
                    <a:p>
                      <a:endParaRPr lang="en-US" dirty="0"/>
                    </a:p>
                  </a:txBody>
                  <a:tcPr/>
                </a:tc>
                <a:tc>
                  <a:txBody>
                    <a:bodyPr/>
                    <a:lstStyle/>
                    <a:p>
                      <a:r>
                        <a:rPr lang="en-US" dirty="0"/>
                        <a:t>eGFR 45 - &lt;60</a:t>
                      </a:r>
                    </a:p>
                  </a:txBody>
                  <a:tcPr/>
                </a:tc>
                <a:tc>
                  <a:txBody>
                    <a:bodyPr/>
                    <a:lstStyle/>
                    <a:p>
                      <a:pPr algn="ctr"/>
                      <a:r>
                        <a:rPr lang="en-US" dirty="0"/>
                        <a:t>0.52 (0.37 – 0.74)</a:t>
                      </a:r>
                    </a:p>
                  </a:txBody>
                  <a:tcPr/>
                </a:tc>
                <a:tc>
                  <a:txBody>
                    <a:bodyPr/>
                    <a:lstStyle/>
                    <a:p>
                      <a:endParaRPr lang="en-US"/>
                    </a:p>
                  </a:txBody>
                  <a:tcPr/>
                </a:tc>
                <a:extLst>
                  <a:ext uri="{0D108BD9-81ED-4DB2-BD59-A6C34878D82A}">
                    <a16:rowId xmlns:a16="http://schemas.microsoft.com/office/drawing/2014/main" val="2829894374"/>
                  </a:ext>
                </a:extLst>
              </a:tr>
              <a:tr h="391400">
                <a:tc vMerge="1">
                  <a:txBody>
                    <a:bodyPr/>
                    <a:lstStyle/>
                    <a:p>
                      <a:endParaRPr lang="en-US" dirty="0"/>
                    </a:p>
                  </a:txBody>
                  <a:tcPr/>
                </a:tc>
                <a:tc>
                  <a:txBody>
                    <a:bodyPr/>
                    <a:lstStyle/>
                    <a:p>
                      <a:r>
                        <a:rPr lang="en-US" dirty="0"/>
                        <a:t>eGFR &lt;45</a:t>
                      </a:r>
                    </a:p>
                  </a:txBody>
                  <a:tcPr/>
                </a:tc>
                <a:tc>
                  <a:txBody>
                    <a:bodyPr/>
                    <a:lstStyle/>
                    <a:p>
                      <a:pPr algn="ctr"/>
                      <a:r>
                        <a:rPr lang="en-US" dirty="0"/>
                        <a:t>0.71 (0.56 – 0.89)</a:t>
                      </a:r>
                    </a:p>
                  </a:txBody>
                  <a:tcPr/>
                </a:tc>
                <a:tc>
                  <a:txBody>
                    <a:bodyPr/>
                    <a:lstStyle/>
                    <a:p>
                      <a:endParaRPr lang="en-US" dirty="0"/>
                    </a:p>
                  </a:txBody>
                  <a:tcPr/>
                </a:tc>
                <a:extLst>
                  <a:ext uri="{0D108BD9-81ED-4DB2-BD59-A6C34878D82A}">
                    <a16:rowId xmlns:a16="http://schemas.microsoft.com/office/drawing/2014/main" val="1639501075"/>
                  </a:ext>
                </a:extLst>
              </a:tr>
            </a:tbl>
          </a:graphicData>
        </a:graphic>
      </p:graphicFrame>
      <p:grpSp>
        <p:nvGrpSpPr>
          <p:cNvPr id="54" name="Group 53">
            <a:extLst>
              <a:ext uri="{FF2B5EF4-FFF2-40B4-BE49-F238E27FC236}">
                <a16:creationId xmlns:a16="http://schemas.microsoft.com/office/drawing/2014/main" id="{1CAEF0C8-D5EC-4AA4-A441-18B65A34D661}"/>
              </a:ext>
            </a:extLst>
          </p:cNvPr>
          <p:cNvGrpSpPr/>
          <p:nvPr/>
        </p:nvGrpSpPr>
        <p:grpSpPr>
          <a:xfrm>
            <a:off x="8529059" y="1398782"/>
            <a:ext cx="2774950" cy="2432526"/>
            <a:chOff x="8899525" y="1434831"/>
            <a:chExt cx="2774950" cy="2432526"/>
          </a:xfrm>
        </p:grpSpPr>
        <p:sp>
          <p:nvSpPr>
            <p:cNvPr id="2" name="Flowchart: Decision 1">
              <a:extLst>
                <a:ext uri="{FF2B5EF4-FFF2-40B4-BE49-F238E27FC236}">
                  <a16:creationId xmlns:a16="http://schemas.microsoft.com/office/drawing/2014/main" id="{406E5A55-873B-442B-82CF-5280CE192331}"/>
                </a:ext>
              </a:extLst>
            </p:cNvPr>
            <p:cNvSpPr/>
            <p:nvPr/>
          </p:nvSpPr>
          <p:spPr>
            <a:xfrm>
              <a:off x="9756842" y="1434831"/>
              <a:ext cx="340469" cy="165370"/>
            </a:xfrm>
            <a:prstGeom prst="flowChartDecisi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marL="0" marR="0" lvl="0" indent="0" algn="ctr" defTabSz="914400" rtl="0" eaLnBrk="1" fontAlgn="auto" latinLnBrk="0" hangingPunct="1">
                <a:lnSpc>
                  <a:spcPct val="90000"/>
                </a:lnSpc>
                <a:spcBef>
                  <a:spcPts val="0"/>
                </a:spcBef>
                <a:spcAft>
                  <a:spcPts val="600"/>
                </a:spcAft>
                <a:buClrTx/>
                <a:buSzTx/>
                <a:buFontTx/>
                <a:buNone/>
                <a:tabLst/>
                <a:defRPr/>
              </a:pPr>
              <a:endPar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85538D-6EF4-4883-80DC-5DC2CC755D83}"/>
                </a:ext>
              </a:extLst>
            </p:cNvPr>
            <p:cNvSpPr/>
            <p:nvPr/>
          </p:nvSpPr>
          <p:spPr>
            <a:xfrm>
              <a:off x="9727660" y="1848255"/>
              <a:ext cx="175097" cy="1264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marL="0" marR="0" lvl="0" indent="0" algn="ctr" defTabSz="914400" rtl="0" eaLnBrk="1" fontAlgn="auto" latinLnBrk="0" hangingPunct="1">
                <a:lnSpc>
                  <a:spcPct val="90000"/>
                </a:lnSpc>
                <a:spcBef>
                  <a:spcPts val="0"/>
                </a:spcBef>
                <a:spcAft>
                  <a:spcPts val="600"/>
                </a:spcAft>
                <a:buClrTx/>
                <a:buSzTx/>
                <a:buFontTx/>
                <a:buNone/>
                <a:tabLst/>
                <a:defRPr/>
              </a:pPr>
              <a:endPar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393F0E3C-931F-488D-A4CA-9D26A2BB5109}"/>
                </a:ext>
              </a:extLst>
            </p:cNvPr>
            <p:cNvCxnSpPr/>
            <p:nvPr/>
          </p:nvCxnSpPr>
          <p:spPr>
            <a:xfrm>
              <a:off x="9416372" y="1916347"/>
              <a:ext cx="7976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398C1DDE-D6C8-40A8-AB93-AF047ED4AEB7}"/>
                </a:ext>
              </a:extLst>
            </p:cNvPr>
            <p:cNvSpPr/>
            <p:nvPr/>
          </p:nvSpPr>
          <p:spPr>
            <a:xfrm>
              <a:off x="9747316" y="2248188"/>
              <a:ext cx="175097" cy="1264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marL="0" marR="0" lvl="0" indent="0" algn="ctr" defTabSz="914400" rtl="0" eaLnBrk="1" fontAlgn="auto" latinLnBrk="0" hangingPunct="1">
                <a:lnSpc>
                  <a:spcPct val="90000"/>
                </a:lnSpc>
                <a:spcBef>
                  <a:spcPts val="0"/>
                </a:spcBef>
                <a:spcAft>
                  <a:spcPts val="600"/>
                </a:spcAft>
                <a:buClrTx/>
                <a:buSzTx/>
                <a:buFontTx/>
                <a:buNone/>
                <a:tabLst/>
                <a:defRPr/>
              </a:pPr>
              <a:endPar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endParaRPr>
            </a:p>
          </p:txBody>
        </p:sp>
        <p:cxnSp>
          <p:nvCxnSpPr>
            <p:cNvPr id="11" name="Straight Connector 10">
              <a:extLst>
                <a:ext uri="{FF2B5EF4-FFF2-40B4-BE49-F238E27FC236}">
                  <a16:creationId xmlns:a16="http://schemas.microsoft.com/office/drawing/2014/main" id="{24CE8F64-CC1E-4BB1-8F4B-833E83DA2DD7}"/>
                </a:ext>
              </a:extLst>
            </p:cNvPr>
            <p:cNvCxnSpPr>
              <a:cxnSpLocks/>
            </p:cNvCxnSpPr>
            <p:nvPr/>
          </p:nvCxnSpPr>
          <p:spPr>
            <a:xfrm>
              <a:off x="9542834" y="2316280"/>
              <a:ext cx="55447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808CE8D-2B8B-4949-88B3-1B7C9A6E95BC}"/>
                </a:ext>
              </a:extLst>
            </p:cNvPr>
            <p:cNvSpPr/>
            <p:nvPr/>
          </p:nvSpPr>
          <p:spPr>
            <a:xfrm>
              <a:off x="9674056" y="2652784"/>
              <a:ext cx="175097" cy="1264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marL="0" marR="0" lvl="0" indent="0" algn="ctr" defTabSz="914400" rtl="0" eaLnBrk="1" fontAlgn="auto" latinLnBrk="0" hangingPunct="1">
                <a:lnSpc>
                  <a:spcPct val="90000"/>
                </a:lnSpc>
                <a:spcBef>
                  <a:spcPts val="0"/>
                </a:spcBef>
                <a:spcAft>
                  <a:spcPts val="600"/>
                </a:spcAft>
                <a:buClrTx/>
                <a:buSzTx/>
                <a:buFontTx/>
                <a:buNone/>
                <a:tabLst/>
                <a:defRPr/>
              </a:pPr>
              <a:endPar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97A97BE4-6B4E-48B0-89A9-BDBB04E3B9CB}"/>
                </a:ext>
              </a:extLst>
            </p:cNvPr>
            <p:cNvCxnSpPr>
              <a:cxnSpLocks/>
            </p:cNvCxnSpPr>
            <p:nvPr/>
          </p:nvCxnSpPr>
          <p:spPr>
            <a:xfrm>
              <a:off x="9416372" y="2720876"/>
              <a:ext cx="6809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BA35BDD8-1B53-4DB4-B73E-4CDF1DD35DB1}"/>
                </a:ext>
              </a:extLst>
            </p:cNvPr>
            <p:cNvSpPr/>
            <p:nvPr/>
          </p:nvSpPr>
          <p:spPr>
            <a:xfrm>
              <a:off x="9995976" y="3052717"/>
              <a:ext cx="175097" cy="1264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marL="0" marR="0" lvl="0" indent="0" algn="ctr" defTabSz="914400" rtl="0" eaLnBrk="1" fontAlgn="auto" latinLnBrk="0" hangingPunct="1">
                <a:lnSpc>
                  <a:spcPct val="90000"/>
                </a:lnSpc>
                <a:spcBef>
                  <a:spcPts val="0"/>
                </a:spcBef>
                <a:spcAft>
                  <a:spcPts val="600"/>
                </a:spcAft>
                <a:buClrTx/>
                <a:buSzTx/>
                <a:buFontTx/>
                <a:buNone/>
                <a:tabLst/>
                <a:defRPr/>
              </a:pPr>
              <a:endPar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endParaRPr>
            </a:p>
          </p:txBody>
        </p:sp>
        <p:cxnSp>
          <p:nvCxnSpPr>
            <p:cNvPr id="19" name="Straight Connector 18">
              <a:extLst>
                <a:ext uri="{FF2B5EF4-FFF2-40B4-BE49-F238E27FC236}">
                  <a16:creationId xmlns:a16="http://schemas.microsoft.com/office/drawing/2014/main" id="{9DBDD651-0D52-4E29-AA1B-645955225011}"/>
                </a:ext>
              </a:extLst>
            </p:cNvPr>
            <p:cNvCxnSpPr>
              <a:cxnSpLocks/>
            </p:cNvCxnSpPr>
            <p:nvPr/>
          </p:nvCxnSpPr>
          <p:spPr>
            <a:xfrm>
              <a:off x="9791494" y="3120809"/>
              <a:ext cx="55447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6D9D508-59E3-487E-9B86-F1B02F0091D3}"/>
                </a:ext>
              </a:extLst>
            </p:cNvPr>
            <p:cNvCxnSpPr/>
            <p:nvPr/>
          </p:nvCxnSpPr>
          <p:spPr>
            <a:xfrm>
              <a:off x="10420350" y="1434831"/>
              <a:ext cx="0" cy="2089419"/>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E89E7B3-E7B2-45C9-9C48-AA16A8DA2F65}"/>
                </a:ext>
              </a:extLst>
            </p:cNvPr>
            <p:cNvCxnSpPr>
              <a:cxnSpLocks/>
            </p:cNvCxnSpPr>
            <p:nvPr/>
          </p:nvCxnSpPr>
          <p:spPr>
            <a:xfrm>
              <a:off x="9067800" y="3514725"/>
              <a:ext cx="24415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9013C77-380D-4C28-8183-936F749CF13F}"/>
                </a:ext>
              </a:extLst>
            </p:cNvPr>
            <p:cNvCxnSpPr>
              <a:cxnSpLocks/>
            </p:cNvCxnSpPr>
            <p:nvPr/>
          </p:nvCxnSpPr>
          <p:spPr>
            <a:xfrm>
              <a:off x="9067800" y="3497262"/>
              <a:ext cx="0" cy="857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DE12397-BB95-4470-9B4E-0177088FA9A0}"/>
                </a:ext>
              </a:extLst>
            </p:cNvPr>
            <p:cNvCxnSpPr>
              <a:cxnSpLocks/>
            </p:cNvCxnSpPr>
            <p:nvPr/>
          </p:nvCxnSpPr>
          <p:spPr>
            <a:xfrm>
              <a:off x="9734550" y="3500437"/>
              <a:ext cx="0" cy="857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440F6B9-26E0-4D01-AA86-A96448FD0455}"/>
                </a:ext>
              </a:extLst>
            </p:cNvPr>
            <p:cNvCxnSpPr>
              <a:cxnSpLocks/>
            </p:cNvCxnSpPr>
            <p:nvPr/>
          </p:nvCxnSpPr>
          <p:spPr>
            <a:xfrm>
              <a:off x="10423525" y="3500437"/>
              <a:ext cx="0" cy="857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0517227-A3F0-46EA-8391-7021064B1DCB}"/>
                </a:ext>
              </a:extLst>
            </p:cNvPr>
            <p:cNvCxnSpPr>
              <a:cxnSpLocks/>
            </p:cNvCxnSpPr>
            <p:nvPr/>
          </p:nvCxnSpPr>
          <p:spPr>
            <a:xfrm>
              <a:off x="11490325" y="3503612"/>
              <a:ext cx="0" cy="857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3920445-CD3E-4077-A2CA-D1EB2E17B86B}"/>
                </a:ext>
              </a:extLst>
            </p:cNvPr>
            <p:cNvSpPr txBox="1"/>
            <p:nvPr/>
          </p:nvSpPr>
          <p:spPr>
            <a:xfrm>
              <a:off x="8899525" y="3622675"/>
              <a:ext cx="368300" cy="244682"/>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0.3</a:t>
              </a:r>
            </a:p>
          </p:txBody>
        </p:sp>
        <p:sp>
          <p:nvSpPr>
            <p:cNvPr id="31" name="TextBox 30">
              <a:extLst>
                <a:ext uri="{FF2B5EF4-FFF2-40B4-BE49-F238E27FC236}">
                  <a16:creationId xmlns:a16="http://schemas.microsoft.com/office/drawing/2014/main" id="{7989E9D9-0671-4EDF-B6AB-7220080A4D11}"/>
                </a:ext>
              </a:extLst>
            </p:cNvPr>
            <p:cNvSpPr txBox="1"/>
            <p:nvPr/>
          </p:nvSpPr>
          <p:spPr>
            <a:xfrm>
              <a:off x="9554113" y="3622675"/>
              <a:ext cx="368300" cy="244682"/>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0.5</a:t>
              </a:r>
            </a:p>
          </p:txBody>
        </p:sp>
        <p:sp>
          <p:nvSpPr>
            <p:cNvPr id="32" name="TextBox 31">
              <a:extLst>
                <a:ext uri="{FF2B5EF4-FFF2-40B4-BE49-F238E27FC236}">
                  <a16:creationId xmlns:a16="http://schemas.microsoft.com/office/drawing/2014/main" id="{F5A3AE53-F7A5-428B-BF33-1E4602D44C46}"/>
                </a:ext>
              </a:extLst>
            </p:cNvPr>
            <p:cNvSpPr txBox="1"/>
            <p:nvPr/>
          </p:nvSpPr>
          <p:spPr>
            <a:xfrm>
              <a:off x="10236200" y="3622675"/>
              <a:ext cx="368300" cy="244682"/>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1.0</a:t>
              </a:r>
            </a:p>
          </p:txBody>
        </p:sp>
        <p:sp>
          <p:nvSpPr>
            <p:cNvPr id="33" name="TextBox 32">
              <a:extLst>
                <a:ext uri="{FF2B5EF4-FFF2-40B4-BE49-F238E27FC236}">
                  <a16:creationId xmlns:a16="http://schemas.microsoft.com/office/drawing/2014/main" id="{6720E823-AE3C-420B-BD50-89AEE8E29123}"/>
                </a:ext>
              </a:extLst>
            </p:cNvPr>
            <p:cNvSpPr txBox="1"/>
            <p:nvPr/>
          </p:nvSpPr>
          <p:spPr>
            <a:xfrm>
              <a:off x="11306175" y="3618402"/>
              <a:ext cx="368300" cy="244682"/>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2.5</a:t>
              </a:r>
            </a:p>
          </p:txBody>
        </p:sp>
      </p:grpSp>
      <p:sp>
        <p:nvSpPr>
          <p:cNvPr id="55" name="TextBox 54">
            <a:extLst>
              <a:ext uri="{FF2B5EF4-FFF2-40B4-BE49-F238E27FC236}">
                <a16:creationId xmlns:a16="http://schemas.microsoft.com/office/drawing/2014/main" id="{E5B3152A-FE68-42D0-BB56-06FD17EBE589}"/>
              </a:ext>
            </a:extLst>
          </p:cNvPr>
          <p:cNvSpPr txBox="1"/>
          <p:nvPr/>
        </p:nvSpPr>
        <p:spPr>
          <a:xfrm>
            <a:off x="1477693" y="3298285"/>
            <a:ext cx="7334654" cy="557076"/>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P-interaction 0.32 (kidney events) for HRs</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Similar results for sensitive analysis with truncated follow up at 33 months</a:t>
            </a:r>
          </a:p>
        </p:txBody>
      </p:sp>
      <p:graphicFrame>
        <p:nvGraphicFramePr>
          <p:cNvPr id="56" name="Table 53">
            <a:extLst>
              <a:ext uri="{FF2B5EF4-FFF2-40B4-BE49-F238E27FC236}">
                <a16:creationId xmlns:a16="http://schemas.microsoft.com/office/drawing/2014/main" id="{E887E9A1-B1FF-4CDF-929B-F58590E606B1}"/>
              </a:ext>
            </a:extLst>
          </p:cNvPr>
          <p:cNvGraphicFramePr>
            <a:graphicFrameLocks noGrp="1"/>
          </p:cNvGraphicFramePr>
          <p:nvPr/>
        </p:nvGraphicFramePr>
        <p:xfrm>
          <a:off x="1447098" y="3954348"/>
          <a:ext cx="9661216" cy="2348400"/>
        </p:xfrm>
        <a:graphic>
          <a:graphicData uri="http://schemas.openxmlformats.org/drawingml/2006/table">
            <a:tbl>
              <a:tblPr firstRow="1" bandRow="1">
                <a:tableStyleId>{5C22544A-7EE6-4342-B048-85BDC9FD1C3A}</a:tableStyleId>
              </a:tblPr>
              <a:tblGrid>
                <a:gridCol w="755681">
                  <a:extLst>
                    <a:ext uri="{9D8B030D-6E8A-4147-A177-3AD203B41FA5}">
                      <a16:colId xmlns:a16="http://schemas.microsoft.com/office/drawing/2014/main" val="1576846427"/>
                    </a:ext>
                  </a:extLst>
                </a:gridCol>
                <a:gridCol w="4074927">
                  <a:extLst>
                    <a:ext uri="{9D8B030D-6E8A-4147-A177-3AD203B41FA5}">
                      <a16:colId xmlns:a16="http://schemas.microsoft.com/office/drawing/2014/main" val="3040556579"/>
                    </a:ext>
                  </a:extLst>
                </a:gridCol>
                <a:gridCol w="2415304">
                  <a:extLst>
                    <a:ext uri="{9D8B030D-6E8A-4147-A177-3AD203B41FA5}">
                      <a16:colId xmlns:a16="http://schemas.microsoft.com/office/drawing/2014/main" val="2375181569"/>
                    </a:ext>
                  </a:extLst>
                </a:gridCol>
                <a:gridCol w="2415304">
                  <a:extLst>
                    <a:ext uri="{9D8B030D-6E8A-4147-A177-3AD203B41FA5}">
                      <a16:colId xmlns:a16="http://schemas.microsoft.com/office/drawing/2014/main" val="2286899482"/>
                    </a:ext>
                  </a:extLst>
                </a:gridCol>
              </a:tblGrid>
              <a:tr h="391400">
                <a:tc rowSpan="6">
                  <a:txBody>
                    <a:bodyPr/>
                    <a:lstStyle/>
                    <a:p>
                      <a:pPr algn="ctr"/>
                      <a:r>
                        <a:rPr lang="en-US" dirty="0"/>
                        <a:t>Kidney event</a:t>
                      </a:r>
                    </a:p>
                  </a:txBody>
                  <a:tcPr vert="vert270" anchor="ctr">
                    <a:solidFill>
                      <a:schemeClr val="accent1">
                        <a:lumMod val="50000"/>
                      </a:schemeClr>
                    </a:solidFill>
                  </a:tcPr>
                </a:tc>
                <a:tc>
                  <a:txBody>
                    <a:bodyPr/>
                    <a:lstStyle/>
                    <a:p>
                      <a:r>
                        <a:rPr lang="en-US" dirty="0"/>
                        <a:t>Subgroup UACR</a:t>
                      </a:r>
                    </a:p>
                  </a:txBody>
                  <a:tcPr>
                    <a:solidFill>
                      <a:schemeClr val="accent5">
                        <a:lumMod val="50000"/>
                      </a:schemeClr>
                    </a:solidFill>
                  </a:tcPr>
                </a:tc>
                <a:tc>
                  <a:txBody>
                    <a:bodyPr/>
                    <a:lstStyle/>
                    <a:p>
                      <a:pPr algn="ctr"/>
                      <a:r>
                        <a:rPr lang="en-US" dirty="0"/>
                        <a:t>HR (95% Cl)</a:t>
                      </a:r>
                    </a:p>
                  </a:txBody>
                  <a:tcPr>
                    <a:solidFill>
                      <a:schemeClr val="accent5">
                        <a:lumMod val="50000"/>
                      </a:schemeClr>
                    </a:solidFill>
                  </a:tcPr>
                </a:tc>
                <a:tc>
                  <a:txBody>
                    <a:bodyPr/>
                    <a:lstStyle/>
                    <a:p>
                      <a:pPr algn="ctr"/>
                      <a:r>
                        <a:rPr lang="en-US" dirty="0"/>
                        <a:t>Hazard ratio</a:t>
                      </a:r>
                    </a:p>
                  </a:txBody>
                  <a:tcPr>
                    <a:solidFill>
                      <a:schemeClr val="accent5">
                        <a:lumMod val="50000"/>
                      </a:schemeClr>
                    </a:solidFill>
                  </a:tcPr>
                </a:tc>
                <a:extLst>
                  <a:ext uri="{0D108BD9-81ED-4DB2-BD59-A6C34878D82A}">
                    <a16:rowId xmlns:a16="http://schemas.microsoft.com/office/drawing/2014/main" val="3251725918"/>
                  </a:ext>
                </a:extLst>
              </a:tr>
              <a:tr h="391400">
                <a:tc vMerge="1">
                  <a:txBody>
                    <a:bodyPr/>
                    <a:lstStyle/>
                    <a:p>
                      <a:endParaRPr lang="en-US" dirty="0"/>
                    </a:p>
                  </a:txBody>
                  <a:tcPr/>
                </a:tc>
                <a:tc>
                  <a:txBody>
                    <a:bodyPr/>
                    <a:lstStyle/>
                    <a:p>
                      <a:r>
                        <a:rPr lang="en-US" dirty="0"/>
                        <a:t>Overall</a:t>
                      </a:r>
                    </a:p>
                  </a:txBody>
                  <a:tcPr/>
                </a:tc>
                <a:tc>
                  <a:txBody>
                    <a:bodyPr/>
                    <a:lstStyle/>
                    <a:p>
                      <a:pPr algn="ctr"/>
                      <a:r>
                        <a:rPr lang="en-US" dirty="0"/>
                        <a:t>0.60 (0.52 – 0.69)</a:t>
                      </a:r>
                    </a:p>
                  </a:txBody>
                  <a:tcPr/>
                </a:tc>
                <a:tc>
                  <a:txBody>
                    <a:bodyPr/>
                    <a:lstStyle/>
                    <a:p>
                      <a:endParaRPr lang="en-US" dirty="0"/>
                    </a:p>
                  </a:txBody>
                  <a:tcPr/>
                </a:tc>
                <a:extLst>
                  <a:ext uri="{0D108BD9-81ED-4DB2-BD59-A6C34878D82A}">
                    <a16:rowId xmlns:a16="http://schemas.microsoft.com/office/drawing/2014/main" val="435899735"/>
                  </a:ext>
                </a:extLst>
              </a:tr>
              <a:tr h="391400">
                <a:tc vMerge="1">
                  <a:txBody>
                    <a:bodyPr/>
                    <a:lstStyle/>
                    <a:p>
                      <a:endParaRPr lang="en-US" dirty="0"/>
                    </a:p>
                  </a:txBody>
                  <a:tcPr/>
                </a:tc>
                <a:tc>
                  <a:txBody>
                    <a:bodyPr/>
                    <a:lstStyle/>
                    <a:p>
                      <a:r>
                        <a:rPr lang="en-US" dirty="0"/>
                        <a:t>UACR &lt; 30</a:t>
                      </a:r>
                    </a:p>
                  </a:txBody>
                  <a:tcPr/>
                </a:tc>
                <a:tc>
                  <a:txBody>
                    <a:bodyPr/>
                    <a:lstStyle/>
                    <a:p>
                      <a:pPr algn="ctr"/>
                      <a:r>
                        <a:rPr lang="en-US" dirty="0"/>
                        <a:t>0.54 (0.38 – 0.79)</a:t>
                      </a:r>
                    </a:p>
                  </a:txBody>
                  <a:tcPr/>
                </a:tc>
                <a:tc>
                  <a:txBody>
                    <a:bodyPr/>
                    <a:lstStyle/>
                    <a:p>
                      <a:endParaRPr lang="en-US" dirty="0"/>
                    </a:p>
                  </a:txBody>
                  <a:tcPr/>
                </a:tc>
                <a:extLst>
                  <a:ext uri="{0D108BD9-81ED-4DB2-BD59-A6C34878D82A}">
                    <a16:rowId xmlns:a16="http://schemas.microsoft.com/office/drawing/2014/main" val="1125491894"/>
                  </a:ext>
                </a:extLst>
              </a:tr>
              <a:tr h="391400">
                <a:tc vMerge="1">
                  <a:txBody>
                    <a:bodyPr/>
                    <a:lstStyle/>
                    <a:p>
                      <a:endParaRPr lang="en-US" dirty="0"/>
                    </a:p>
                  </a:txBody>
                  <a:tcPr/>
                </a:tc>
                <a:tc>
                  <a:txBody>
                    <a:bodyPr/>
                    <a:lstStyle/>
                    <a:p>
                      <a:r>
                        <a:rPr lang="en-US" dirty="0"/>
                        <a:t>UACR 30 - &lt; 300</a:t>
                      </a:r>
                    </a:p>
                  </a:txBody>
                  <a:tcPr/>
                </a:tc>
                <a:tc>
                  <a:txBody>
                    <a:bodyPr/>
                    <a:lstStyle/>
                    <a:p>
                      <a:pPr algn="ctr"/>
                      <a:r>
                        <a:rPr lang="en-US" dirty="0"/>
                        <a:t>0.55 (0.41 – 0.71)</a:t>
                      </a:r>
                    </a:p>
                  </a:txBody>
                  <a:tcPr/>
                </a:tc>
                <a:tc>
                  <a:txBody>
                    <a:bodyPr/>
                    <a:lstStyle/>
                    <a:p>
                      <a:endParaRPr lang="en-US" dirty="0"/>
                    </a:p>
                  </a:txBody>
                  <a:tcPr/>
                </a:tc>
                <a:extLst>
                  <a:ext uri="{0D108BD9-81ED-4DB2-BD59-A6C34878D82A}">
                    <a16:rowId xmlns:a16="http://schemas.microsoft.com/office/drawing/2014/main" val="1974220582"/>
                  </a:ext>
                </a:extLst>
              </a:tr>
              <a:tr h="391400">
                <a:tc vMerge="1">
                  <a:txBody>
                    <a:bodyPr/>
                    <a:lstStyle/>
                    <a:p>
                      <a:endParaRPr lang="en-US" dirty="0"/>
                    </a:p>
                  </a:txBody>
                  <a:tcPr/>
                </a:tc>
                <a:tc>
                  <a:txBody>
                    <a:bodyPr/>
                    <a:lstStyle/>
                    <a:p>
                      <a:r>
                        <a:rPr lang="en-US" dirty="0"/>
                        <a:t>UACR 300 - &lt; 1000</a:t>
                      </a:r>
                    </a:p>
                  </a:txBody>
                  <a:tcPr/>
                </a:tc>
                <a:tc>
                  <a:txBody>
                    <a:bodyPr/>
                    <a:lstStyle/>
                    <a:p>
                      <a:pPr algn="ctr"/>
                      <a:r>
                        <a:rPr lang="en-US" dirty="0"/>
                        <a:t>0.52 (0.37 – 0.74)</a:t>
                      </a:r>
                    </a:p>
                  </a:txBody>
                  <a:tcPr/>
                </a:tc>
                <a:tc>
                  <a:txBody>
                    <a:bodyPr/>
                    <a:lstStyle/>
                    <a:p>
                      <a:endParaRPr lang="en-US"/>
                    </a:p>
                  </a:txBody>
                  <a:tcPr/>
                </a:tc>
                <a:extLst>
                  <a:ext uri="{0D108BD9-81ED-4DB2-BD59-A6C34878D82A}">
                    <a16:rowId xmlns:a16="http://schemas.microsoft.com/office/drawing/2014/main" val="2829894374"/>
                  </a:ext>
                </a:extLst>
              </a:tr>
              <a:tr h="391400">
                <a:tc vMerge="1">
                  <a:txBody>
                    <a:bodyPr/>
                    <a:lstStyle/>
                    <a:p>
                      <a:endParaRPr lang="en-US" dirty="0"/>
                    </a:p>
                  </a:txBody>
                  <a:tcPr/>
                </a:tc>
                <a:tc>
                  <a:txBody>
                    <a:bodyPr/>
                    <a:lstStyle/>
                    <a:p>
                      <a:r>
                        <a:rPr lang="en-US" dirty="0"/>
                        <a:t>UACR </a:t>
                      </a:r>
                      <a:r>
                        <a:rPr lang="en-US" u="sng" dirty="0"/>
                        <a:t>&gt;</a:t>
                      </a:r>
                      <a:r>
                        <a:rPr lang="en-US" dirty="0"/>
                        <a:t> 1000</a:t>
                      </a:r>
                    </a:p>
                  </a:txBody>
                  <a:tcPr/>
                </a:tc>
                <a:tc>
                  <a:txBody>
                    <a:bodyPr/>
                    <a:lstStyle/>
                    <a:p>
                      <a:pPr algn="ctr"/>
                      <a:r>
                        <a:rPr lang="en-US" dirty="0"/>
                        <a:t>0.71 (0.56 – 0.89)</a:t>
                      </a:r>
                    </a:p>
                  </a:txBody>
                  <a:tcPr/>
                </a:tc>
                <a:tc>
                  <a:txBody>
                    <a:bodyPr/>
                    <a:lstStyle/>
                    <a:p>
                      <a:endParaRPr lang="en-US" dirty="0"/>
                    </a:p>
                  </a:txBody>
                  <a:tcPr/>
                </a:tc>
                <a:extLst>
                  <a:ext uri="{0D108BD9-81ED-4DB2-BD59-A6C34878D82A}">
                    <a16:rowId xmlns:a16="http://schemas.microsoft.com/office/drawing/2014/main" val="1639501075"/>
                  </a:ext>
                </a:extLst>
              </a:tr>
            </a:tbl>
          </a:graphicData>
        </a:graphic>
      </p:graphicFrame>
      <p:sp>
        <p:nvSpPr>
          <p:cNvPr id="57" name="TextBox 56">
            <a:extLst>
              <a:ext uri="{FF2B5EF4-FFF2-40B4-BE49-F238E27FC236}">
                <a16:creationId xmlns:a16="http://schemas.microsoft.com/office/drawing/2014/main" id="{08D64B9F-1333-464E-AAC2-54193DFD88B3}"/>
              </a:ext>
            </a:extLst>
          </p:cNvPr>
          <p:cNvSpPr txBox="1"/>
          <p:nvPr/>
        </p:nvSpPr>
        <p:spPr>
          <a:xfrm>
            <a:off x="5545387" y="6286764"/>
            <a:ext cx="3063664" cy="626325"/>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P-interaction 0.29 (kidney events) for HRs</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Similar results for sensitive analysis with truncated follow up at 33 months</a:t>
            </a:r>
          </a:p>
        </p:txBody>
      </p:sp>
      <p:grpSp>
        <p:nvGrpSpPr>
          <p:cNvPr id="58" name="Group 57">
            <a:extLst>
              <a:ext uri="{FF2B5EF4-FFF2-40B4-BE49-F238E27FC236}">
                <a16:creationId xmlns:a16="http://schemas.microsoft.com/office/drawing/2014/main" id="{2AB08BED-0270-407A-8B7B-0C2E12E1AB1B}"/>
              </a:ext>
            </a:extLst>
          </p:cNvPr>
          <p:cNvGrpSpPr/>
          <p:nvPr/>
        </p:nvGrpSpPr>
        <p:grpSpPr>
          <a:xfrm>
            <a:off x="8513593" y="4357688"/>
            <a:ext cx="2774950" cy="2519511"/>
            <a:chOff x="8990249" y="4289592"/>
            <a:chExt cx="2774950" cy="2519511"/>
          </a:xfrm>
        </p:grpSpPr>
        <p:sp>
          <p:nvSpPr>
            <p:cNvPr id="34" name="Flowchart: Decision 33">
              <a:extLst>
                <a:ext uri="{FF2B5EF4-FFF2-40B4-BE49-F238E27FC236}">
                  <a16:creationId xmlns:a16="http://schemas.microsoft.com/office/drawing/2014/main" id="{33103B81-AD2F-4AC2-BD86-F19792ADDB5F}"/>
                </a:ext>
              </a:extLst>
            </p:cNvPr>
            <p:cNvSpPr/>
            <p:nvPr/>
          </p:nvSpPr>
          <p:spPr>
            <a:xfrm>
              <a:off x="9838040" y="4343236"/>
              <a:ext cx="340469" cy="165370"/>
            </a:xfrm>
            <a:prstGeom prst="flowChartDecisi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marL="0" marR="0" lvl="0" indent="0" algn="ctr" defTabSz="914400" rtl="0" eaLnBrk="1" fontAlgn="auto" latinLnBrk="0" hangingPunct="1">
                <a:lnSpc>
                  <a:spcPct val="90000"/>
                </a:lnSpc>
                <a:spcBef>
                  <a:spcPts val="0"/>
                </a:spcBef>
                <a:spcAft>
                  <a:spcPts val="600"/>
                </a:spcAft>
                <a:buClrTx/>
                <a:buSzTx/>
                <a:buFontTx/>
                <a:buNone/>
                <a:tabLst/>
                <a:defRPr/>
              </a:pPr>
              <a:endPar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BDC23FD2-0B16-40E9-8BA1-CB5839843E10}"/>
                </a:ext>
              </a:extLst>
            </p:cNvPr>
            <p:cNvSpPr/>
            <p:nvPr/>
          </p:nvSpPr>
          <p:spPr>
            <a:xfrm>
              <a:off x="9808858" y="4790001"/>
              <a:ext cx="175097" cy="1264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marL="0" marR="0" lvl="0" indent="0" algn="ctr" defTabSz="914400" rtl="0" eaLnBrk="1" fontAlgn="auto" latinLnBrk="0" hangingPunct="1">
                <a:lnSpc>
                  <a:spcPct val="90000"/>
                </a:lnSpc>
                <a:spcBef>
                  <a:spcPts val="0"/>
                </a:spcBef>
                <a:spcAft>
                  <a:spcPts val="600"/>
                </a:spcAft>
                <a:buClrTx/>
                <a:buSzTx/>
                <a:buFontTx/>
                <a:buNone/>
                <a:tabLst/>
                <a:defRPr/>
              </a:pPr>
              <a:endPar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endParaRPr>
            </a:p>
          </p:txBody>
        </p:sp>
        <p:cxnSp>
          <p:nvCxnSpPr>
            <p:cNvPr id="36" name="Straight Connector 35">
              <a:extLst>
                <a:ext uri="{FF2B5EF4-FFF2-40B4-BE49-F238E27FC236}">
                  <a16:creationId xmlns:a16="http://schemas.microsoft.com/office/drawing/2014/main" id="{C5070A15-1B31-4773-8AF0-06F1E1B18925}"/>
                </a:ext>
              </a:extLst>
            </p:cNvPr>
            <p:cNvCxnSpPr/>
            <p:nvPr/>
          </p:nvCxnSpPr>
          <p:spPr>
            <a:xfrm>
              <a:off x="9507096" y="4858093"/>
              <a:ext cx="7976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2FB88CA8-5D1D-4C4F-907A-4A6F0EF17E7C}"/>
                </a:ext>
              </a:extLst>
            </p:cNvPr>
            <p:cNvSpPr/>
            <p:nvPr/>
          </p:nvSpPr>
          <p:spPr>
            <a:xfrm>
              <a:off x="9804699" y="5189934"/>
              <a:ext cx="175097" cy="1264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marL="0" marR="0" lvl="0" indent="0" algn="ctr" defTabSz="914400" rtl="0" eaLnBrk="1" fontAlgn="auto" latinLnBrk="0" hangingPunct="1">
                <a:lnSpc>
                  <a:spcPct val="90000"/>
                </a:lnSpc>
                <a:spcBef>
                  <a:spcPts val="0"/>
                </a:spcBef>
                <a:spcAft>
                  <a:spcPts val="600"/>
                </a:spcAft>
                <a:buClrTx/>
                <a:buSzTx/>
                <a:buFontTx/>
                <a:buNone/>
                <a:tabLst/>
                <a:defRPr/>
              </a:pPr>
              <a:endPar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endParaRPr>
            </a:p>
          </p:txBody>
        </p:sp>
        <p:cxnSp>
          <p:nvCxnSpPr>
            <p:cNvPr id="38" name="Straight Connector 37">
              <a:extLst>
                <a:ext uri="{FF2B5EF4-FFF2-40B4-BE49-F238E27FC236}">
                  <a16:creationId xmlns:a16="http://schemas.microsoft.com/office/drawing/2014/main" id="{0F1456AD-03EB-4D9E-848D-CB4E02FF139C}"/>
                </a:ext>
              </a:extLst>
            </p:cNvPr>
            <p:cNvCxnSpPr>
              <a:cxnSpLocks/>
            </p:cNvCxnSpPr>
            <p:nvPr/>
          </p:nvCxnSpPr>
          <p:spPr>
            <a:xfrm>
              <a:off x="9600217" y="5258026"/>
              <a:ext cx="55447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043B907D-C985-4CC1-9E22-DBE731CD88D4}"/>
                </a:ext>
              </a:extLst>
            </p:cNvPr>
            <p:cNvSpPr/>
            <p:nvPr/>
          </p:nvSpPr>
          <p:spPr>
            <a:xfrm>
              <a:off x="9764780" y="5594530"/>
              <a:ext cx="175097" cy="1264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marL="0" marR="0" lvl="0" indent="0" algn="ctr" defTabSz="914400" rtl="0" eaLnBrk="1" fontAlgn="auto" latinLnBrk="0" hangingPunct="1">
                <a:lnSpc>
                  <a:spcPct val="90000"/>
                </a:lnSpc>
                <a:spcBef>
                  <a:spcPts val="0"/>
                </a:spcBef>
                <a:spcAft>
                  <a:spcPts val="600"/>
                </a:spcAft>
                <a:buClrTx/>
                <a:buSzTx/>
                <a:buFontTx/>
                <a:buNone/>
                <a:tabLst/>
                <a:defRPr/>
              </a:pPr>
              <a:endPar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endParaRPr>
            </a:p>
          </p:txBody>
        </p:sp>
        <p:cxnSp>
          <p:nvCxnSpPr>
            <p:cNvPr id="40" name="Straight Connector 39">
              <a:extLst>
                <a:ext uri="{FF2B5EF4-FFF2-40B4-BE49-F238E27FC236}">
                  <a16:creationId xmlns:a16="http://schemas.microsoft.com/office/drawing/2014/main" id="{0616FC6C-6047-456C-A600-7D3BD2BE2938}"/>
                </a:ext>
              </a:extLst>
            </p:cNvPr>
            <p:cNvCxnSpPr>
              <a:cxnSpLocks/>
            </p:cNvCxnSpPr>
            <p:nvPr/>
          </p:nvCxnSpPr>
          <p:spPr>
            <a:xfrm>
              <a:off x="9507096" y="5662622"/>
              <a:ext cx="6809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32A981DC-9998-41C2-937F-6FE54C08E31A}"/>
                </a:ext>
              </a:extLst>
            </p:cNvPr>
            <p:cNvSpPr/>
            <p:nvPr/>
          </p:nvSpPr>
          <p:spPr>
            <a:xfrm>
              <a:off x="10086700" y="5994463"/>
              <a:ext cx="175097" cy="1264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marL="0" marR="0" lvl="0" indent="0" algn="ctr" defTabSz="914400" rtl="0" eaLnBrk="1" fontAlgn="auto" latinLnBrk="0" hangingPunct="1">
                <a:lnSpc>
                  <a:spcPct val="90000"/>
                </a:lnSpc>
                <a:spcBef>
                  <a:spcPts val="0"/>
                </a:spcBef>
                <a:spcAft>
                  <a:spcPts val="600"/>
                </a:spcAft>
                <a:buClrTx/>
                <a:buSzTx/>
                <a:buFontTx/>
                <a:buNone/>
                <a:tabLst/>
                <a:defRPr/>
              </a:pPr>
              <a:endPar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endParaRPr>
            </a:p>
          </p:txBody>
        </p:sp>
        <p:cxnSp>
          <p:nvCxnSpPr>
            <p:cNvPr id="42" name="Straight Connector 41">
              <a:extLst>
                <a:ext uri="{FF2B5EF4-FFF2-40B4-BE49-F238E27FC236}">
                  <a16:creationId xmlns:a16="http://schemas.microsoft.com/office/drawing/2014/main" id="{6AEEB60C-65C5-47CE-AF82-3E893512BF7B}"/>
                </a:ext>
              </a:extLst>
            </p:cNvPr>
            <p:cNvCxnSpPr>
              <a:cxnSpLocks/>
            </p:cNvCxnSpPr>
            <p:nvPr/>
          </p:nvCxnSpPr>
          <p:spPr>
            <a:xfrm>
              <a:off x="9882218" y="6062555"/>
              <a:ext cx="55447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8E20436-B123-4C9E-8214-2FA5CEAD2AD8}"/>
                </a:ext>
              </a:extLst>
            </p:cNvPr>
            <p:cNvCxnSpPr>
              <a:cxnSpLocks/>
            </p:cNvCxnSpPr>
            <p:nvPr/>
          </p:nvCxnSpPr>
          <p:spPr>
            <a:xfrm>
              <a:off x="10512979" y="4289592"/>
              <a:ext cx="0" cy="2176404"/>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7928980-5EB2-4ABE-9878-917989084E5D}"/>
                </a:ext>
              </a:extLst>
            </p:cNvPr>
            <p:cNvCxnSpPr>
              <a:cxnSpLocks/>
            </p:cNvCxnSpPr>
            <p:nvPr/>
          </p:nvCxnSpPr>
          <p:spPr>
            <a:xfrm>
              <a:off x="9158524" y="6456471"/>
              <a:ext cx="24415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751359C-D0E2-494E-B5F5-98998CF0AD44}"/>
                </a:ext>
              </a:extLst>
            </p:cNvPr>
            <p:cNvCxnSpPr>
              <a:cxnSpLocks/>
            </p:cNvCxnSpPr>
            <p:nvPr/>
          </p:nvCxnSpPr>
          <p:spPr>
            <a:xfrm>
              <a:off x="9158524" y="6439008"/>
              <a:ext cx="0" cy="857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4AD345B-71B2-4585-8309-DFCBB47CC16E}"/>
                </a:ext>
              </a:extLst>
            </p:cNvPr>
            <p:cNvCxnSpPr>
              <a:cxnSpLocks/>
            </p:cNvCxnSpPr>
            <p:nvPr/>
          </p:nvCxnSpPr>
          <p:spPr>
            <a:xfrm>
              <a:off x="9825274" y="6442183"/>
              <a:ext cx="0" cy="857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FA0A5BC-2AFC-4364-9AD2-8964AF98DB0D}"/>
                </a:ext>
              </a:extLst>
            </p:cNvPr>
            <p:cNvCxnSpPr>
              <a:cxnSpLocks/>
            </p:cNvCxnSpPr>
            <p:nvPr/>
          </p:nvCxnSpPr>
          <p:spPr>
            <a:xfrm>
              <a:off x="10514249" y="6442183"/>
              <a:ext cx="0" cy="857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07E1EAE-43F3-4A1C-9AF4-D8E40D2954ED}"/>
                </a:ext>
              </a:extLst>
            </p:cNvPr>
            <p:cNvCxnSpPr>
              <a:cxnSpLocks/>
            </p:cNvCxnSpPr>
            <p:nvPr/>
          </p:nvCxnSpPr>
          <p:spPr>
            <a:xfrm>
              <a:off x="11581049" y="6445358"/>
              <a:ext cx="0" cy="857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36699BA6-EDC1-4032-9FE4-CBEB7D36DE68}"/>
                </a:ext>
              </a:extLst>
            </p:cNvPr>
            <p:cNvSpPr txBox="1"/>
            <p:nvPr/>
          </p:nvSpPr>
          <p:spPr>
            <a:xfrm>
              <a:off x="8990249" y="6564421"/>
              <a:ext cx="368300" cy="244682"/>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0.3</a:t>
              </a:r>
            </a:p>
          </p:txBody>
        </p:sp>
        <p:sp>
          <p:nvSpPr>
            <p:cNvPr id="50" name="TextBox 49">
              <a:extLst>
                <a:ext uri="{FF2B5EF4-FFF2-40B4-BE49-F238E27FC236}">
                  <a16:creationId xmlns:a16="http://schemas.microsoft.com/office/drawing/2014/main" id="{73EFB573-F0A1-45B6-AE66-FFEF22FCAE30}"/>
                </a:ext>
              </a:extLst>
            </p:cNvPr>
            <p:cNvSpPr txBox="1"/>
            <p:nvPr/>
          </p:nvSpPr>
          <p:spPr>
            <a:xfrm>
              <a:off x="9644837" y="6564421"/>
              <a:ext cx="368300" cy="244682"/>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0.5</a:t>
              </a:r>
            </a:p>
          </p:txBody>
        </p:sp>
        <p:sp>
          <p:nvSpPr>
            <p:cNvPr id="51" name="TextBox 50">
              <a:extLst>
                <a:ext uri="{FF2B5EF4-FFF2-40B4-BE49-F238E27FC236}">
                  <a16:creationId xmlns:a16="http://schemas.microsoft.com/office/drawing/2014/main" id="{716D829A-A1AA-445A-B0CE-E552C0E8D152}"/>
                </a:ext>
              </a:extLst>
            </p:cNvPr>
            <p:cNvSpPr txBox="1"/>
            <p:nvPr/>
          </p:nvSpPr>
          <p:spPr>
            <a:xfrm>
              <a:off x="10326924" y="6564421"/>
              <a:ext cx="368300" cy="244682"/>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1.0</a:t>
              </a:r>
            </a:p>
          </p:txBody>
        </p:sp>
        <p:sp>
          <p:nvSpPr>
            <p:cNvPr id="52" name="TextBox 51">
              <a:extLst>
                <a:ext uri="{FF2B5EF4-FFF2-40B4-BE49-F238E27FC236}">
                  <a16:creationId xmlns:a16="http://schemas.microsoft.com/office/drawing/2014/main" id="{FEACD3AE-7B05-443C-84F1-3A6BFA39841F}"/>
                </a:ext>
              </a:extLst>
            </p:cNvPr>
            <p:cNvSpPr txBox="1"/>
            <p:nvPr/>
          </p:nvSpPr>
          <p:spPr>
            <a:xfrm>
              <a:off x="11396899" y="6560148"/>
              <a:ext cx="368300" cy="244682"/>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2.5</a:t>
              </a:r>
            </a:p>
          </p:txBody>
        </p:sp>
      </p:grpSp>
      <p:sp>
        <p:nvSpPr>
          <p:cNvPr id="60" name="TextBox 59">
            <a:extLst>
              <a:ext uri="{FF2B5EF4-FFF2-40B4-BE49-F238E27FC236}">
                <a16:creationId xmlns:a16="http://schemas.microsoft.com/office/drawing/2014/main" id="{D274A628-BAD5-497D-8C05-1A58E81B816C}"/>
              </a:ext>
            </a:extLst>
          </p:cNvPr>
          <p:cNvSpPr txBox="1"/>
          <p:nvPr/>
        </p:nvSpPr>
        <p:spPr>
          <a:xfrm>
            <a:off x="11164613" y="2349229"/>
            <a:ext cx="1027387" cy="2062103"/>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chemeClr val="accent1"/>
                </a:solidFill>
                <a:effectLst/>
                <a:uLnTx/>
                <a:uFillTx/>
                <a:latin typeface="Arial" panose="020B0604020202020204" pitchFamily="34" charset="0"/>
                <a:ea typeface="+mn-ea"/>
                <a:cs typeface="Arial" panose="020B0604020202020204" pitchFamily="34" charset="0"/>
              </a:rPr>
              <a:t>Hiệu</a:t>
            </a:r>
            <a:r>
              <a:rPr kumimoji="0" lang="en-US" sz="18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 </a:t>
            </a:r>
            <a:r>
              <a:rPr kumimoji="0" lang="en-US" sz="1800" b="1" i="0" u="none" strike="noStrike" kern="1200" cap="none" spc="0" normalizeH="0" baseline="0" noProof="0" dirty="0" err="1">
                <a:ln>
                  <a:noFill/>
                </a:ln>
                <a:solidFill>
                  <a:schemeClr val="accent1"/>
                </a:solidFill>
                <a:effectLst/>
                <a:uLnTx/>
                <a:uFillTx/>
                <a:latin typeface="Arial" panose="020B0604020202020204" pitchFamily="34" charset="0"/>
                <a:ea typeface="+mn-ea"/>
                <a:cs typeface="Arial" panose="020B0604020202020204" pitchFamily="34" charset="0"/>
              </a:rPr>
              <a:t>quả</a:t>
            </a:r>
            <a:r>
              <a:rPr kumimoji="0" lang="en-US" sz="18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 </a:t>
            </a:r>
            <a:r>
              <a:rPr kumimoji="0" lang="en-US" sz="1800" b="1" i="0" u="none" strike="noStrike" kern="1200" cap="none" spc="0" normalizeH="0" baseline="0" noProof="0" dirty="0" err="1">
                <a:ln>
                  <a:noFill/>
                </a:ln>
                <a:solidFill>
                  <a:schemeClr val="accent1"/>
                </a:solidFill>
                <a:effectLst/>
                <a:uLnTx/>
                <a:uFillTx/>
                <a:latin typeface="Arial" pitchFamily="34" charset="0"/>
                <a:ea typeface="+mn-ea"/>
                <a:cs typeface="Arial" pitchFamily="34" charset="0"/>
              </a:rPr>
              <a:t>đồng</a:t>
            </a:r>
            <a:r>
              <a:rPr kumimoji="0" lang="en-US" sz="1800" b="1" i="0" u="none" strike="noStrike" kern="1200" cap="none" spc="0" normalizeH="0" baseline="0" noProof="0" dirty="0">
                <a:ln>
                  <a:noFill/>
                </a:ln>
                <a:solidFill>
                  <a:schemeClr val="accent1"/>
                </a:solidFill>
                <a:effectLst/>
                <a:uLnTx/>
                <a:uFillTx/>
                <a:latin typeface="Arial" pitchFamily="34" charset="0"/>
                <a:ea typeface="+mn-ea"/>
                <a:cs typeface="Arial" pitchFamily="34" charset="0"/>
              </a:rPr>
              <a:t> </a:t>
            </a:r>
            <a:r>
              <a:rPr kumimoji="0" lang="en-US" sz="1800" b="1" i="0" u="none" strike="noStrike" kern="1200" cap="none" spc="0" normalizeH="0" baseline="0" noProof="0" dirty="0" err="1">
                <a:ln>
                  <a:noFill/>
                </a:ln>
                <a:solidFill>
                  <a:schemeClr val="accent1"/>
                </a:solidFill>
                <a:effectLst/>
                <a:uLnTx/>
                <a:uFillTx/>
                <a:latin typeface="Arial" pitchFamily="34" charset="0"/>
                <a:ea typeface="+mn-ea"/>
                <a:cs typeface="Arial" pitchFamily="34" charset="0"/>
              </a:rPr>
              <a:t>nhất</a:t>
            </a:r>
            <a:r>
              <a:rPr kumimoji="0" lang="en-US" sz="1800" b="1" i="0" u="none" strike="noStrike" kern="1200" cap="none" spc="0" normalizeH="0" baseline="0" noProof="0" dirty="0">
                <a:ln>
                  <a:noFill/>
                </a:ln>
                <a:solidFill>
                  <a:schemeClr val="accent1"/>
                </a:solidFill>
                <a:effectLst/>
                <a:uLnTx/>
                <a:uFillTx/>
                <a:latin typeface="Arial" pitchFamily="34" charset="0"/>
                <a:ea typeface="+mn-ea"/>
                <a:cs typeface="Arial" pitchFamily="34" charset="0"/>
              </a:rPr>
              <a:t> ở </a:t>
            </a:r>
            <a:r>
              <a:rPr kumimoji="0" lang="en-US" sz="1800" b="1" i="0" u="none" strike="noStrike" kern="1200" cap="none" spc="0" normalizeH="0" baseline="0" noProof="0" dirty="0" err="1">
                <a:ln>
                  <a:noFill/>
                </a:ln>
                <a:solidFill>
                  <a:schemeClr val="accent1"/>
                </a:solidFill>
                <a:effectLst/>
                <a:uLnTx/>
                <a:uFillTx/>
                <a:latin typeface="Arial" pitchFamily="34" charset="0"/>
                <a:ea typeface="+mn-ea"/>
                <a:cs typeface="Arial" pitchFamily="34" charset="0"/>
              </a:rPr>
              <a:t>cả</a:t>
            </a:r>
            <a:r>
              <a:rPr kumimoji="0" lang="en-US" sz="1800" b="1" i="0" u="none" strike="noStrike" kern="1200" cap="none" spc="0" normalizeH="0" baseline="0" noProof="0" dirty="0">
                <a:ln>
                  <a:noFill/>
                </a:ln>
                <a:solidFill>
                  <a:schemeClr val="accent1"/>
                </a:solidFill>
                <a:effectLst/>
                <a:uLnTx/>
                <a:uFillTx/>
                <a:latin typeface="Arial" pitchFamily="34" charset="0"/>
                <a:ea typeface="+mn-ea"/>
                <a:cs typeface="Arial" pitchFamily="34" charset="0"/>
              </a:rPr>
              <a:t> </a:t>
            </a:r>
            <a:r>
              <a:rPr kumimoji="0" lang="en-US" sz="1800" b="1" i="0" u="none" strike="noStrike" kern="1200" cap="none" spc="0" normalizeH="0" baseline="0" noProof="0" dirty="0" err="1">
                <a:ln>
                  <a:noFill/>
                </a:ln>
                <a:solidFill>
                  <a:schemeClr val="accent1"/>
                </a:solidFill>
                <a:effectLst/>
                <a:uLnTx/>
                <a:uFillTx/>
                <a:latin typeface="Arial" panose="020B0604020202020204" pitchFamily="34" charset="0"/>
                <a:ea typeface="+mn-ea"/>
                <a:cs typeface="Arial" panose="020B0604020202020204" pitchFamily="34" charset="0"/>
              </a:rPr>
              <a:t>giai</a:t>
            </a:r>
            <a:r>
              <a:rPr kumimoji="0" lang="en-US" sz="18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 </a:t>
            </a:r>
            <a:r>
              <a:rPr kumimoji="0" lang="en-US" sz="1800" b="1" i="0" u="none" strike="noStrike" kern="1200" cap="none" spc="0" normalizeH="0" baseline="0" noProof="0" dirty="0" err="1">
                <a:ln>
                  <a:noFill/>
                </a:ln>
                <a:solidFill>
                  <a:schemeClr val="accent1"/>
                </a:solidFill>
                <a:effectLst/>
                <a:uLnTx/>
                <a:uFillTx/>
                <a:latin typeface="Arial" panose="020B0604020202020204" pitchFamily="34" charset="0"/>
                <a:ea typeface="+mn-ea"/>
                <a:cs typeface="Arial" panose="020B0604020202020204" pitchFamily="34" charset="0"/>
              </a:rPr>
              <a:t>đoạn</a:t>
            </a:r>
            <a:r>
              <a:rPr kumimoji="0" lang="en-US" sz="18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SỚM</a:t>
            </a:r>
            <a:endPar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cxnSp>
        <p:nvCxnSpPr>
          <p:cNvPr id="6" name="Straight Arrow Connector 5">
            <a:extLst>
              <a:ext uri="{FF2B5EF4-FFF2-40B4-BE49-F238E27FC236}">
                <a16:creationId xmlns:a16="http://schemas.microsoft.com/office/drawing/2014/main" id="{001BFA70-F65B-4657-999A-C4D499643519}"/>
              </a:ext>
            </a:extLst>
          </p:cNvPr>
          <p:cNvCxnSpPr>
            <a:cxnSpLocks/>
          </p:cNvCxnSpPr>
          <p:nvPr/>
        </p:nvCxnSpPr>
        <p:spPr>
          <a:xfrm flipH="1" flipV="1">
            <a:off x="9759965" y="1945759"/>
            <a:ext cx="1544044" cy="1265461"/>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cxnSp>
        <p:nvCxnSpPr>
          <p:cNvPr id="61" name="Straight Arrow Connector 60">
            <a:extLst>
              <a:ext uri="{FF2B5EF4-FFF2-40B4-BE49-F238E27FC236}">
                <a16:creationId xmlns:a16="http://schemas.microsoft.com/office/drawing/2014/main" id="{0FAD85C7-A5B1-471D-B55C-490842A3A70D}"/>
              </a:ext>
            </a:extLst>
          </p:cNvPr>
          <p:cNvCxnSpPr>
            <a:cxnSpLocks/>
          </p:cNvCxnSpPr>
          <p:nvPr/>
        </p:nvCxnSpPr>
        <p:spPr>
          <a:xfrm flipH="1">
            <a:off x="9661211" y="3211220"/>
            <a:ext cx="1627332" cy="1584930"/>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sp>
        <p:nvSpPr>
          <p:cNvPr id="59" name="TextBox 58">
            <a:extLst>
              <a:ext uri="{FF2B5EF4-FFF2-40B4-BE49-F238E27FC236}">
                <a16:creationId xmlns:a16="http://schemas.microsoft.com/office/drawing/2014/main" id="{A0000B72-A64E-4E17-9448-E4515BF11AE4}"/>
              </a:ext>
            </a:extLst>
          </p:cNvPr>
          <p:cNvSpPr txBox="1"/>
          <p:nvPr/>
        </p:nvSpPr>
        <p:spPr>
          <a:xfrm>
            <a:off x="190081" y="6425467"/>
            <a:ext cx="5905919"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2A2A2A"/>
                </a:solidFill>
                <a:effectLst/>
                <a:uLnTx/>
                <a:uFillTx/>
                <a:latin typeface="Source Sans Pro" panose="020B0503030403020204" pitchFamily="34" charset="0"/>
                <a:ea typeface="+mn-ea"/>
                <a:cs typeface="Arial" pitchFamily="34" charset="0"/>
              </a:rPr>
              <a:t>European Heart Journal, Volume 43, Issue Supplement_2, October 2022, ehac544.2407,  </a:t>
            </a:r>
            <a:r>
              <a:rPr kumimoji="0" lang="en-US" sz="1100" b="0" i="1" u="none" strike="noStrike" kern="1200" cap="none" spc="0" normalizeH="0" baseline="0" noProof="0" dirty="0">
                <a:ln>
                  <a:noFill/>
                </a:ln>
                <a:solidFill>
                  <a:srgbClr val="006FB7"/>
                </a:solidFill>
                <a:effectLst/>
                <a:uLnTx/>
                <a:uFillTx/>
                <a:latin typeface="Source Sans Pro" panose="020B0503030403020204" pitchFamily="34" charset="0"/>
                <a:ea typeface="+mn-ea"/>
                <a:cs typeface="Arial" pitchFamily="34" charset="0"/>
                <a:hlinkClick r:id="rId2"/>
              </a:rPr>
              <a:t>https://doi.org/10.1093/eurheartj/ehac544.2407</a:t>
            </a:r>
            <a:endPar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
        <p:nvSpPr>
          <p:cNvPr id="4" name="Slide Number Placeholder 12">
            <a:extLst>
              <a:ext uri="{FF2B5EF4-FFF2-40B4-BE49-F238E27FC236}">
                <a16:creationId xmlns:a16="http://schemas.microsoft.com/office/drawing/2014/main" id="{2223BAAB-A9B6-0468-381C-0130CF94959C}"/>
              </a:ext>
            </a:extLst>
          </p:cNvPr>
          <p:cNvSpPr txBox="1">
            <a:spLocks/>
          </p:cNvSpPr>
          <p:nvPr/>
        </p:nvSpPr>
        <p:spPr>
          <a:xfrm>
            <a:off x="11677332" y="6435711"/>
            <a:ext cx="407988" cy="309145"/>
          </a:xfrm>
          <a:prstGeom prst="rect">
            <a:avLst/>
          </a:prstGeom>
        </p:spPr>
        <p:txBody>
          <a:bodyPr/>
          <a:lstStyle>
            <a:defPPr>
              <a:defRPr lang="en-US"/>
            </a:defPPr>
            <a:lvl1pPr marL="0" algn="l" defTabSz="914400" rtl="0" eaLnBrk="1" latinLnBrk="0" hangingPunct="1">
              <a:lnSpc>
                <a:spcPct val="100000"/>
              </a:lnSpc>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F8E47D07-9D1E-4FE9-B31A-2F5863681021}" type="slidenum">
              <a:rPr kumimoji="0" lang="en-GB" sz="1000" b="0" i="0" u="none" strike="noStrike" kern="1200" cap="none" spc="0" normalizeH="0" baseline="0" noProof="0" smtClean="0">
                <a:ln>
                  <a:noFill/>
                </a:ln>
                <a:solidFill>
                  <a:prstClr val="black"/>
                </a:solidFill>
                <a:effectLst/>
                <a:uLnTx/>
                <a:uFillTx/>
                <a:latin typeface="Montserrat SemiBold" panose="00000700000000000000" pitchFamily="2"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15</a:t>
            </a:fld>
            <a:endParaRPr kumimoji="0" lang="en-GB" sz="1000" b="0" i="0" u="none" strike="noStrike" kern="1200" cap="none" spc="0" normalizeH="0" baseline="0" noProof="0">
              <a:ln>
                <a:noFill/>
              </a:ln>
              <a:solidFill>
                <a:prstClr val="black"/>
              </a:solidFill>
              <a:effectLst/>
              <a:uLnTx/>
              <a:uFillTx/>
              <a:latin typeface="Montserrat SemiBold" panose="00000700000000000000" pitchFamily="2" charset="0"/>
              <a:ea typeface="+mn-ea"/>
              <a:cs typeface="+mn-cs"/>
            </a:endParaRPr>
          </a:p>
        </p:txBody>
      </p:sp>
    </p:spTree>
    <p:extLst>
      <p:ext uri="{BB962C8B-B14F-4D97-AF65-F5344CB8AC3E}">
        <p14:creationId xmlns:p14="http://schemas.microsoft.com/office/powerpoint/2010/main" val="1014290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2FE84-4754-4FB5-A417-AF95E733CDDD}"/>
              </a:ext>
            </a:extLst>
          </p:cNvPr>
          <p:cNvSpPr>
            <a:spLocks noGrp="1"/>
          </p:cNvSpPr>
          <p:nvPr>
            <p:ph type="title"/>
          </p:nvPr>
        </p:nvSpPr>
        <p:spPr>
          <a:xfrm>
            <a:off x="342900" y="104139"/>
            <a:ext cx="11045190" cy="1325563"/>
          </a:xfrm>
        </p:spPr>
        <p:txBody>
          <a:bodyPr>
            <a:normAutofit/>
          </a:bodyPr>
          <a:lstStyle/>
          <a:p>
            <a:pPr algn="ctr"/>
            <a:r>
              <a:rPr lang="en-US" sz="3400" dirty="0" err="1">
                <a:solidFill>
                  <a:srgbClr val="0070C0"/>
                </a:solidFill>
                <a:latin typeface="Arial" panose="020B0604020202020204" pitchFamily="34" charset="0"/>
                <a:cs typeface="Arial" panose="020B0604020202020204" pitchFamily="34" charset="0"/>
              </a:rPr>
              <a:t>Thuốc</a:t>
            </a:r>
            <a:r>
              <a:rPr lang="en-US" sz="3400" dirty="0">
                <a:solidFill>
                  <a:srgbClr val="0070C0"/>
                </a:solidFill>
                <a:latin typeface="Arial" panose="020B0604020202020204" pitchFamily="34" charset="0"/>
                <a:cs typeface="Arial" panose="020B0604020202020204" pitchFamily="34" charset="0"/>
              </a:rPr>
              <a:t> SLT2i </a:t>
            </a:r>
            <a:r>
              <a:rPr lang="en-US" sz="3400" dirty="0" err="1">
                <a:solidFill>
                  <a:srgbClr val="0070C0"/>
                </a:solidFill>
                <a:latin typeface="Arial" panose="020B0604020202020204" pitchFamily="34" charset="0"/>
                <a:cs typeface="Arial" panose="020B0604020202020204" pitchFamily="34" charset="0"/>
              </a:rPr>
              <a:t>làm</a:t>
            </a:r>
            <a:r>
              <a:rPr lang="en-US" sz="3400" dirty="0">
                <a:solidFill>
                  <a:srgbClr val="0070C0"/>
                </a:solidFill>
                <a:latin typeface="Arial" panose="020B0604020202020204" pitchFamily="34" charset="0"/>
                <a:cs typeface="Arial" panose="020B0604020202020204" pitchFamily="34" charset="0"/>
              </a:rPr>
              <a:t> </a:t>
            </a:r>
            <a:r>
              <a:rPr lang="en-US" sz="3400" dirty="0" err="1">
                <a:solidFill>
                  <a:srgbClr val="0070C0"/>
                </a:solidFill>
                <a:latin typeface="Arial" panose="020B0604020202020204" pitchFamily="34" charset="0"/>
                <a:cs typeface="Arial" panose="020B0604020202020204" pitchFamily="34" charset="0"/>
              </a:rPr>
              <a:t>giảm</a:t>
            </a:r>
            <a:r>
              <a:rPr lang="en-US" sz="3400" dirty="0">
                <a:solidFill>
                  <a:srgbClr val="0070C0"/>
                </a:solidFill>
                <a:latin typeface="Arial" panose="020B0604020202020204" pitchFamily="34" charset="0"/>
                <a:cs typeface="Arial" panose="020B0604020202020204" pitchFamily="34" charset="0"/>
              </a:rPr>
              <a:t> </a:t>
            </a:r>
            <a:r>
              <a:rPr lang="en-US" sz="3400" dirty="0" err="1">
                <a:solidFill>
                  <a:srgbClr val="0070C0"/>
                </a:solidFill>
                <a:latin typeface="Arial" panose="020B0604020202020204" pitchFamily="34" charset="0"/>
                <a:cs typeface="Arial" panose="020B0604020202020204" pitchFamily="34" charset="0"/>
              </a:rPr>
              <a:t>nguy</a:t>
            </a:r>
            <a:r>
              <a:rPr lang="en-US" sz="3400" dirty="0">
                <a:solidFill>
                  <a:srgbClr val="0070C0"/>
                </a:solidFill>
                <a:latin typeface="Arial" panose="020B0604020202020204" pitchFamily="34" charset="0"/>
                <a:cs typeface="Arial" panose="020B0604020202020204" pitchFamily="34" charset="0"/>
              </a:rPr>
              <a:t> </a:t>
            </a:r>
            <a:r>
              <a:rPr lang="en-US" sz="3400" dirty="0" err="1">
                <a:solidFill>
                  <a:srgbClr val="0070C0"/>
                </a:solidFill>
                <a:latin typeface="Arial" panose="020B0604020202020204" pitchFamily="34" charset="0"/>
                <a:cs typeface="Arial" panose="020B0604020202020204" pitchFamily="34" charset="0"/>
              </a:rPr>
              <a:t>cơ</a:t>
            </a:r>
            <a:r>
              <a:rPr lang="en-US" sz="3400" dirty="0">
                <a:solidFill>
                  <a:srgbClr val="0070C0"/>
                </a:solidFill>
                <a:latin typeface="Arial" panose="020B0604020202020204" pitchFamily="34" charset="0"/>
                <a:cs typeface="Arial" panose="020B0604020202020204" pitchFamily="34" charset="0"/>
              </a:rPr>
              <a:t> </a:t>
            </a:r>
            <a:r>
              <a:rPr lang="en-US" sz="3400" dirty="0" err="1">
                <a:solidFill>
                  <a:srgbClr val="0070C0"/>
                </a:solidFill>
                <a:latin typeface="Arial" panose="020B0604020202020204" pitchFamily="34" charset="0"/>
                <a:cs typeface="Arial" panose="020B0604020202020204" pitchFamily="34" charset="0"/>
              </a:rPr>
              <a:t>nhập</a:t>
            </a:r>
            <a:r>
              <a:rPr lang="en-US" sz="3400" dirty="0">
                <a:solidFill>
                  <a:srgbClr val="0070C0"/>
                </a:solidFill>
                <a:latin typeface="Arial" panose="020B0604020202020204" pitchFamily="34" charset="0"/>
                <a:cs typeface="Arial" panose="020B0604020202020204" pitchFamily="34" charset="0"/>
              </a:rPr>
              <a:t> </a:t>
            </a:r>
            <a:r>
              <a:rPr lang="en-US" sz="3400" dirty="0" err="1">
                <a:solidFill>
                  <a:srgbClr val="0070C0"/>
                </a:solidFill>
                <a:latin typeface="Arial" panose="020B0604020202020204" pitchFamily="34" charset="0"/>
                <a:cs typeface="Arial" panose="020B0604020202020204" pitchFamily="34" charset="0"/>
              </a:rPr>
              <a:t>viện</a:t>
            </a:r>
            <a:r>
              <a:rPr lang="en-US" sz="3400" dirty="0">
                <a:solidFill>
                  <a:srgbClr val="0070C0"/>
                </a:solidFill>
                <a:latin typeface="Arial" panose="020B0604020202020204" pitchFamily="34" charset="0"/>
                <a:cs typeface="Arial" panose="020B0604020202020204" pitchFamily="34" charset="0"/>
              </a:rPr>
              <a:t> do </a:t>
            </a:r>
            <a:r>
              <a:rPr lang="en-US" sz="3400" dirty="0" err="1">
                <a:solidFill>
                  <a:srgbClr val="0070C0"/>
                </a:solidFill>
                <a:latin typeface="Arial" panose="020B0604020202020204" pitchFamily="34" charset="0"/>
                <a:cs typeface="Arial" panose="020B0604020202020204" pitchFamily="34" charset="0"/>
              </a:rPr>
              <a:t>suy</a:t>
            </a:r>
            <a:r>
              <a:rPr lang="en-US" sz="3400" dirty="0">
                <a:solidFill>
                  <a:srgbClr val="0070C0"/>
                </a:solidFill>
                <a:latin typeface="Arial" panose="020B0604020202020204" pitchFamily="34" charset="0"/>
                <a:cs typeface="Arial" panose="020B0604020202020204" pitchFamily="34" charset="0"/>
              </a:rPr>
              <a:t> </a:t>
            </a:r>
            <a:r>
              <a:rPr lang="en-US" sz="3400" dirty="0" err="1">
                <a:solidFill>
                  <a:srgbClr val="0070C0"/>
                </a:solidFill>
                <a:latin typeface="Arial" panose="020B0604020202020204" pitchFamily="34" charset="0"/>
                <a:cs typeface="Arial" panose="020B0604020202020204" pitchFamily="34" charset="0"/>
              </a:rPr>
              <a:t>tim</a:t>
            </a:r>
            <a:endParaRPr lang="en-US" sz="3400"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4010255-9417-414E-B3C9-1ECE35A69F2E}"/>
              </a:ext>
            </a:extLst>
          </p:cNvPr>
          <p:cNvSpPr>
            <a:spLocks noGrp="1"/>
          </p:cNvSpPr>
          <p:nvPr>
            <p:ph idx="1"/>
          </p:nvPr>
        </p:nvSpPr>
        <p:spPr>
          <a:xfrm>
            <a:off x="1085850" y="1772920"/>
            <a:ext cx="10515600" cy="4351338"/>
          </a:xfrm>
        </p:spPr>
        <p:txBody>
          <a:bodyPr/>
          <a:lstStyle/>
          <a:p>
            <a:endParaRPr lang="en-US"/>
          </a:p>
        </p:txBody>
      </p:sp>
      <p:pic>
        <p:nvPicPr>
          <p:cNvPr id="5" name="Picture 4">
            <a:extLst>
              <a:ext uri="{FF2B5EF4-FFF2-40B4-BE49-F238E27FC236}">
                <a16:creationId xmlns:a16="http://schemas.microsoft.com/office/drawing/2014/main" id="{B5692C8E-6C14-42A3-926E-FEDE133BC840}"/>
              </a:ext>
            </a:extLst>
          </p:cNvPr>
          <p:cNvPicPr>
            <a:picLocks noChangeAspect="1"/>
          </p:cNvPicPr>
          <p:nvPr/>
        </p:nvPicPr>
        <p:blipFill>
          <a:blip r:embed="rId3"/>
          <a:stretch>
            <a:fillRect/>
          </a:stretch>
        </p:blipFill>
        <p:spPr>
          <a:xfrm>
            <a:off x="487680" y="1277034"/>
            <a:ext cx="10408920" cy="5257800"/>
          </a:xfrm>
          <a:prstGeom prst="rect">
            <a:avLst/>
          </a:prstGeom>
        </p:spPr>
      </p:pic>
      <p:sp>
        <p:nvSpPr>
          <p:cNvPr id="7" name="Rectangle 6">
            <a:extLst>
              <a:ext uri="{FF2B5EF4-FFF2-40B4-BE49-F238E27FC236}">
                <a16:creationId xmlns:a16="http://schemas.microsoft.com/office/drawing/2014/main" id="{BAC56153-73D7-4C4A-BF1D-E7B587460652}"/>
              </a:ext>
            </a:extLst>
          </p:cNvPr>
          <p:cNvSpPr/>
          <p:nvPr/>
        </p:nvSpPr>
        <p:spPr>
          <a:xfrm>
            <a:off x="659130" y="6031914"/>
            <a:ext cx="11045190" cy="5029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23C7F2-B728-4052-AFCE-0E75D406EFCA}"/>
              </a:ext>
            </a:extLst>
          </p:cNvPr>
          <p:cNvSpPr txBox="1"/>
          <p:nvPr/>
        </p:nvSpPr>
        <p:spPr>
          <a:xfrm>
            <a:off x="84013" y="6534834"/>
            <a:ext cx="6097712" cy="553998"/>
          </a:xfrm>
          <a:prstGeom prst="rect">
            <a:avLst/>
          </a:prstGeom>
          <a:noFill/>
        </p:spPr>
        <p:txBody>
          <a:bodyPr wrap="square">
            <a:spAutoFit/>
          </a:bodyPr>
          <a:lstStyle/>
          <a:p>
            <a:r>
              <a:rPr lang="en-US" sz="1200" i="1" dirty="0">
                <a:solidFill>
                  <a:srgbClr val="000000"/>
                </a:solidFill>
                <a:effectLst/>
                <a:latin typeface="Arial" panose="020B0604020202020204" pitchFamily="34" charset="0"/>
                <a:cs typeface="Arial" panose="020B0604020202020204" pitchFamily="34" charset="0"/>
              </a:rPr>
              <a:t>Int. J. Mol. Sci. </a:t>
            </a:r>
            <a:r>
              <a:rPr lang="en-US" sz="1200" i="0" dirty="0">
                <a:solidFill>
                  <a:srgbClr val="000000"/>
                </a:solidFill>
                <a:effectLst/>
                <a:latin typeface="Arial" panose="020B0604020202020204" pitchFamily="34" charset="0"/>
                <a:cs typeface="Arial" panose="020B0604020202020204" pitchFamily="34" charset="0"/>
              </a:rPr>
              <a:t>2021, </a:t>
            </a:r>
            <a:r>
              <a:rPr lang="en-US" sz="1200" i="1" dirty="0">
                <a:solidFill>
                  <a:srgbClr val="000000"/>
                </a:solidFill>
                <a:effectLst/>
                <a:latin typeface="Arial" panose="020B0604020202020204" pitchFamily="34" charset="0"/>
                <a:cs typeface="Arial" panose="020B0604020202020204" pitchFamily="34" charset="0"/>
              </a:rPr>
              <a:t>22</a:t>
            </a:r>
            <a:r>
              <a:rPr lang="en-US" sz="1200" i="0" dirty="0">
                <a:solidFill>
                  <a:srgbClr val="000000"/>
                </a:solidFill>
                <a:effectLst/>
                <a:latin typeface="Arial" panose="020B0604020202020204" pitchFamily="34" charset="0"/>
                <a:cs typeface="Arial" panose="020B0604020202020204" pitchFamily="34" charset="0"/>
              </a:rPr>
              <a:t>, 7170</a:t>
            </a:r>
            <a:r>
              <a:rPr lang="en-US" sz="1200" dirty="0">
                <a:latin typeface="Arial" panose="020B0604020202020204" pitchFamily="34" charset="0"/>
                <a:cs typeface="Arial" panose="020B0604020202020204" pitchFamily="34" charset="0"/>
              </a:rPr>
              <a:t> </a:t>
            </a:r>
            <a:br>
              <a:rPr lang="en-US" dirty="0"/>
            </a:br>
            <a:endParaRPr lang="en-US" dirty="0"/>
          </a:p>
        </p:txBody>
      </p:sp>
      <p:sp>
        <p:nvSpPr>
          <p:cNvPr id="4" name="TextBox 3">
            <a:extLst>
              <a:ext uri="{FF2B5EF4-FFF2-40B4-BE49-F238E27FC236}">
                <a16:creationId xmlns:a16="http://schemas.microsoft.com/office/drawing/2014/main" id="{547BB207-F79C-99A8-D978-A1BA983784F0}"/>
              </a:ext>
            </a:extLst>
          </p:cNvPr>
          <p:cNvSpPr txBox="1"/>
          <p:nvPr/>
        </p:nvSpPr>
        <p:spPr>
          <a:xfrm>
            <a:off x="6735961" y="6581001"/>
            <a:ext cx="4968359" cy="276999"/>
          </a:xfrm>
          <a:prstGeom prst="rect">
            <a:avLst/>
          </a:prstGeom>
          <a:noFill/>
        </p:spPr>
        <p:txBody>
          <a:bodyPr wrap="square">
            <a:spAutoFit/>
          </a:bodyPr>
          <a:lstStyle/>
          <a:p>
            <a:r>
              <a:rPr lang="en-US" sz="1200" dirty="0">
                <a:latin typeface="Calibri" panose="020F0502020204030204" pitchFamily="34" charset="0"/>
                <a:ea typeface="Times New Roman" panose="02020603050405020304" pitchFamily="18" charset="0"/>
              </a:rPr>
              <a:t>*</a:t>
            </a:r>
            <a:r>
              <a:rPr lang="en-US" sz="1200" dirty="0" err="1">
                <a:latin typeface="Calibri" panose="020F0502020204030204" pitchFamily="34" charset="0"/>
                <a:ea typeface="Times New Roman" panose="02020603050405020304" pitchFamily="18" charset="0"/>
              </a:rPr>
              <a:t>D</a:t>
            </a:r>
            <a:r>
              <a:rPr lang="en-US" sz="1200" dirty="0" err="1">
                <a:effectLst/>
                <a:latin typeface="Calibri" panose="020F0502020204030204" pitchFamily="34" charset="0"/>
                <a:ea typeface="Times New Roman" panose="02020603050405020304" pitchFamily="18" charset="0"/>
              </a:rPr>
              <a:t>ữ</a:t>
            </a:r>
            <a:r>
              <a:rPr lang="en-US" sz="1200" dirty="0">
                <a:effectLst/>
                <a:latin typeface="Calibri" panose="020F0502020204030204" pitchFamily="34" charset="0"/>
                <a:ea typeface="Times New Roman" panose="02020603050405020304" pitchFamily="18" charset="0"/>
              </a:rPr>
              <a:t> </a:t>
            </a:r>
            <a:r>
              <a:rPr lang="en-US" sz="1200" dirty="0" err="1">
                <a:effectLst/>
                <a:latin typeface="Calibri" panose="020F0502020204030204" pitchFamily="34" charset="0"/>
                <a:ea typeface="Times New Roman" panose="02020603050405020304" pitchFamily="18" charset="0"/>
              </a:rPr>
              <a:t>liệu</a:t>
            </a:r>
            <a:r>
              <a:rPr lang="en-US" sz="1200" dirty="0">
                <a:effectLst/>
                <a:latin typeface="Calibri" panose="020F0502020204030204" pitchFamily="34" charset="0"/>
                <a:ea typeface="Times New Roman" panose="02020603050405020304" pitchFamily="18" charset="0"/>
              </a:rPr>
              <a:t> </a:t>
            </a:r>
            <a:r>
              <a:rPr lang="en-US" sz="1200" dirty="0" err="1">
                <a:effectLst/>
                <a:latin typeface="Calibri" panose="020F0502020204030204" pitchFamily="34" charset="0"/>
                <a:ea typeface="Times New Roman" panose="02020603050405020304" pitchFamily="18" charset="0"/>
              </a:rPr>
              <a:t>từ</a:t>
            </a:r>
            <a:r>
              <a:rPr lang="en-US" sz="1200" dirty="0">
                <a:effectLst/>
                <a:latin typeface="Calibri" panose="020F0502020204030204" pitchFamily="34" charset="0"/>
                <a:ea typeface="Times New Roman" panose="02020603050405020304" pitchFamily="18" charset="0"/>
              </a:rPr>
              <a:t> </a:t>
            </a:r>
            <a:r>
              <a:rPr lang="en-US" sz="1200" dirty="0" err="1">
                <a:effectLst/>
                <a:latin typeface="Calibri" panose="020F0502020204030204" pitchFamily="34" charset="0"/>
                <a:ea typeface="Times New Roman" panose="02020603050405020304" pitchFamily="18" charset="0"/>
              </a:rPr>
              <a:t>các</a:t>
            </a:r>
            <a:r>
              <a:rPr lang="en-US" sz="1200" dirty="0">
                <a:effectLst/>
                <a:latin typeface="Calibri" panose="020F0502020204030204" pitchFamily="34" charset="0"/>
                <a:ea typeface="Times New Roman" panose="02020603050405020304" pitchFamily="18" charset="0"/>
              </a:rPr>
              <a:t> </a:t>
            </a:r>
            <a:r>
              <a:rPr lang="en-US" sz="1200" dirty="0" err="1">
                <a:effectLst/>
                <a:latin typeface="Calibri" panose="020F0502020204030204" pitchFamily="34" charset="0"/>
                <a:ea typeface="Times New Roman" panose="02020603050405020304" pitchFamily="18" charset="0"/>
              </a:rPr>
              <a:t>nghiên</a:t>
            </a:r>
            <a:r>
              <a:rPr lang="en-US" sz="1200" dirty="0">
                <a:effectLst/>
                <a:latin typeface="Calibri" panose="020F0502020204030204" pitchFamily="34" charset="0"/>
                <a:ea typeface="Times New Roman" panose="02020603050405020304" pitchFamily="18" charset="0"/>
              </a:rPr>
              <a:t> </a:t>
            </a:r>
            <a:r>
              <a:rPr lang="en-US" sz="1200" dirty="0" err="1">
                <a:effectLst/>
                <a:latin typeface="Calibri" panose="020F0502020204030204" pitchFamily="34" charset="0"/>
                <a:ea typeface="Times New Roman" panose="02020603050405020304" pitchFamily="18" charset="0"/>
              </a:rPr>
              <a:t>cứu</a:t>
            </a:r>
            <a:r>
              <a:rPr lang="en-US" sz="1200" dirty="0">
                <a:effectLst/>
                <a:latin typeface="Calibri" panose="020F0502020204030204" pitchFamily="34" charset="0"/>
                <a:ea typeface="Times New Roman" panose="02020603050405020304" pitchFamily="18" charset="0"/>
              </a:rPr>
              <a:t> </a:t>
            </a:r>
            <a:r>
              <a:rPr lang="en-US" sz="1200" dirty="0" err="1">
                <a:effectLst/>
                <a:latin typeface="Calibri" panose="020F0502020204030204" pitchFamily="34" charset="0"/>
                <a:ea typeface="Times New Roman" panose="02020603050405020304" pitchFamily="18" charset="0"/>
              </a:rPr>
              <a:t>khác</a:t>
            </a:r>
            <a:r>
              <a:rPr lang="en-US" sz="1200" dirty="0">
                <a:effectLst/>
                <a:latin typeface="Calibri" panose="020F0502020204030204" pitchFamily="34" charset="0"/>
                <a:ea typeface="Times New Roman" panose="02020603050405020304" pitchFamily="18" charset="0"/>
              </a:rPr>
              <a:t> </a:t>
            </a:r>
            <a:r>
              <a:rPr lang="en-US" sz="1200" dirty="0" err="1">
                <a:effectLst/>
                <a:latin typeface="Calibri" panose="020F0502020204030204" pitchFamily="34" charset="0"/>
                <a:ea typeface="Times New Roman" panose="02020603050405020304" pitchFamily="18" charset="0"/>
              </a:rPr>
              <a:t>biệt</a:t>
            </a:r>
            <a:r>
              <a:rPr lang="en-US" sz="1200" dirty="0">
                <a:effectLst/>
                <a:latin typeface="Calibri" panose="020F0502020204030204" pitchFamily="34" charset="0"/>
                <a:ea typeface="Times New Roman" panose="02020603050405020304" pitchFamily="18" charset="0"/>
              </a:rPr>
              <a:t>, </a:t>
            </a:r>
            <a:r>
              <a:rPr lang="en-US" sz="1200" dirty="0" err="1">
                <a:effectLst/>
                <a:latin typeface="Calibri" panose="020F0502020204030204" pitchFamily="34" charset="0"/>
                <a:ea typeface="Times New Roman" panose="02020603050405020304" pitchFamily="18" charset="0"/>
              </a:rPr>
              <a:t>không</a:t>
            </a:r>
            <a:r>
              <a:rPr lang="en-US" sz="1200" dirty="0">
                <a:effectLst/>
                <a:latin typeface="Calibri" panose="020F0502020204030204" pitchFamily="34" charset="0"/>
                <a:ea typeface="Times New Roman" panose="02020603050405020304" pitchFamily="18" charset="0"/>
              </a:rPr>
              <a:t> </a:t>
            </a:r>
            <a:r>
              <a:rPr lang="en-US" sz="1200" dirty="0" err="1">
                <a:effectLst/>
                <a:latin typeface="Calibri" panose="020F0502020204030204" pitchFamily="34" charset="0"/>
                <a:ea typeface="Times New Roman" panose="02020603050405020304" pitchFamily="18" charset="0"/>
              </a:rPr>
              <a:t>nhằm</a:t>
            </a:r>
            <a:r>
              <a:rPr lang="en-US" sz="1200" dirty="0">
                <a:effectLst/>
                <a:latin typeface="Calibri" panose="020F0502020204030204" pitchFamily="34" charset="0"/>
                <a:ea typeface="Times New Roman" panose="02020603050405020304" pitchFamily="18" charset="0"/>
              </a:rPr>
              <a:t> </a:t>
            </a:r>
            <a:r>
              <a:rPr lang="en-US" sz="1200" dirty="0" err="1">
                <a:effectLst/>
                <a:latin typeface="Calibri" panose="020F0502020204030204" pitchFamily="34" charset="0"/>
                <a:ea typeface="Times New Roman" panose="02020603050405020304" pitchFamily="18" charset="0"/>
              </a:rPr>
              <a:t>mục</a:t>
            </a:r>
            <a:r>
              <a:rPr lang="en-US" sz="1200" dirty="0">
                <a:effectLst/>
                <a:latin typeface="Calibri" panose="020F0502020204030204" pitchFamily="34" charset="0"/>
                <a:ea typeface="Times New Roman" panose="02020603050405020304" pitchFamily="18" charset="0"/>
              </a:rPr>
              <a:t> </a:t>
            </a:r>
            <a:r>
              <a:rPr lang="en-US" sz="1200" dirty="0" err="1">
                <a:effectLst/>
                <a:latin typeface="Calibri" panose="020F0502020204030204" pitchFamily="34" charset="0"/>
                <a:ea typeface="Times New Roman" panose="02020603050405020304" pitchFamily="18" charset="0"/>
              </a:rPr>
              <a:t>đích</a:t>
            </a:r>
            <a:r>
              <a:rPr lang="en-US" sz="1200" dirty="0">
                <a:effectLst/>
                <a:latin typeface="Calibri" panose="020F0502020204030204" pitchFamily="34" charset="0"/>
                <a:ea typeface="Times New Roman" panose="02020603050405020304" pitchFamily="18" charset="0"/>
              </a:rPr>
              <a:t> so </a:t>
            </a:r>
            <a:r>
              <a:rPr lang="en-US" sz="1200" dirty="0" err="1">
                <a:effectLst/>
                <a:latin typeface="Calibri" panose="020F0502020204030204" pitchFamily="34" charset="0"/>
                <a:ea typeface="Times New Roman" panose="02020603050405020304" pitchFamily="18" charset="0"/>
              </a:rPr>
              <a:t>sánh</a:t>
            </a:r>
            <a:r>
              <a:rPr lang="en-US" sz="1200" dirty="0">
                <a:effectLst/>
                <a:latin typeface="Calibri" panose="020F0502020204030204" pitchFamily="34" charset="0"/>
                <a:ea typeface="Times New Roman" panose="02020603050405020304" pitchFamily="18" charset="0"/>
              </a:rPr>
              <a:t> </a:t>
            </a:r>
            <a:r>
              <a:rPr lang="en-US" sz="1200" dirty="0" err="1">
                <a:effectLst/>
                <a:latin typeface="Calibri" panose="020F0502020204030204" pitchFamily="34" charset="0"/>
                <a:ea typeface="Times New Roman" panose="02020603050405020304" pitchFamily="18" charset="0"/>
              </a:rPr>
              <a:t>trực</a:t>
            </a:r>
            <a:r>
              <a:rPr lang="en-US" sz="1200" dirty="0">
                <a:effectLst/>
                <a:latin typeface="Calibri" panose="020F0502020204030204" pitchFamily="34" charset="0"/>
                <a:ea typeface="Times New Roman" panose="02020603050405020304" pitchFamily="18" charset="0"/>
              </a:rPr>
              <a:t> </a:t>
            </a:r>
            <a:r>
              <a:rPr lang="en-US" sz="1200" dirty="0" err="1">
                <a:effectLst/>
                <a:latin typeface="Calibri" panose="020F0502020204030204" pitchFamily="34" charset="0"/>
                <a:ea typeface="Times New Roman" panose="02020603050405020304" pitchFamily="18" charset="0"/>
              </a:rPr>
              <a:t>tiếp</a:t>
            </a:r>
            <a:endParaRPr lang="en-US" sz="1200" dirty="0"/>
          </a:p>
        </p:txBody>
      </p:sp>
    </p:spTree>
    <p:extLst>
      <p:ext uri="{BB962C8B-B14F-4D97-AF65-F5344CB8AC3E}">
        <p14:creationId xmlns:p14="http://schemas.microsoft.com/office/powerpoint/2010/main" val="265466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987AA-F17D-4E3C-BDF5-FCB3B5F52DF7}"/>
              </a:ext>
            </a:extLst>
          </p:cNvPr>
          <p:cNvSpPr>
            <a:spLocks noGrp="1"/>
          </p:cNvSpPr>
          <p:nvPr>
            <p:ph type="title"/>
          </p:nvPr>
        </p:nvSpPr>
        <p:spPr>
          <a:xfrm>
            <a:off x="342900" y="149974"/>
            <a:ext cx="11258550" cy="1325563"/>
          </a:xfrm>
        </p:spPr>
        <p:txBody>
          <a:bodyPr>
            <a:noAutofit/>
          </a:bodyPr>
          <a:lstStyle/>
          <a:p>
            <a:pPr algn="ctr"/>
            <a:r>
              <a:rPr lang="en-GB" sz="3400" dirty="0">
                <a:solidFill>
                  <a:srgbClr val="0070C0"/>
                </a:solidFill>
                <a:latin typeface="Arial" panose="020B0604020202020204" pitchFamily="34" charset="0"/>
                <a:cs typeface="Arial" panose="020B0604020202020204" pitchFamily="34" charset="0"/>
              </a:rPr>
              <a:t>SGLT2i </a:t>
            </a:r>
            <a:r>
              <a:rPr lang="en-GB" sz="3400" dirty="0" err="1">
                <a:solidFill>
                  <a:srgbClr val="0070C0"/>
                </a:solidFill>
                <a:latin typeface="Arial" panose="020B0604020202020204" pitchFamily="34" charset="0"/>
                <a:cs typeface="Arial" panose="020B0604020202020204" pitchFamily="34" charset="0"/>
              </a:rPr>
              <a:t>làm</a:t>
            </a:r>
            <a:r>
              <a:rPr lang="en-GB" sz="3400" dirty="0">
                <a:solidFill>
                  <a:srgbClr val="0070C0"/>
                </a:solidFill>
                <a:latin typeface="Arial" panose="020B0604020202020204" pitchFamily="34" charset="0"/>
                <a:cs typeface="Arial" panose="020B0604020202020204" pitchFamily="34" charset="0"/>
              </a:rPr>
              <a:t> </a:t>
            </a:r>
            <a:r>
              <a:rPr lang="en-GB" sz="3400" dirty="0" err="1">
                <a:solidFill>
                  <a:srgbClr val="0070C0"/>
                </a:solidFill>
                <a:latin typeface="Arial" panose="020B0604020202020204" pitchFamily="34" charset="0"/>
                <a:cs typeface="Arial" panose="020B0604020202020204" pitchFamily="34" charset="0"/>
              </a:rPr>
              <a:t>giảm</a:t>
            </a:r>
            <a:r>
              <a:rPr lang="en-GB" sz="3400" dirty="0">
                <a:solidFill>
                  <a:srgbClr val="0070C0"/>
                </a:solidFill>
                <a:latin typeface="Arial" panose="020B0604020202020204" pitchFamily="34" charset="0"/>
                <a:cs typeface="Arial" panose="020B0604020202020204" pitchFamily="34" charset="0"/>
              </a:rPr>
              <a:t> </a:t>
            </a:r>
            <a:r>
              <a:rPr lang="en-GB" sz="3400" dirty="0" err="1">
                <a:solidFill>
                  <a:srgbClr val="0070C0"/>
                </a:solidFill>
                <a:latin typeface="Arial" panose="020B0604020202020204" pitchFamily="34" charset="0"/>
                <a:cs typeface="Arial" panose="020B0604020202020204" pitchFamily="34" charset="0"/>
              </a:rPr>
              <a:t>nhập</a:t>
            </a:r>
            <a:r>
              <a:rPr lang="en-GB" sz="3400" dirty="0">
                <a:solidFill>
                  <a:srgbClr val="0070C0"/>
                </a:solidFill>
                <a:latin typeface="Arial" panose="020B0604020202020204" pitchFamily="34" charset="0"/>
                <a:cs typeface="Arial" panose="020B0604020202020204" pitchFamily="34" charset="0"/>
              </a:rPr>
              <a:t> </a:t>
            </a:r>
            <a:r>
              <a:rPr lang="en-GB" sz="3400" dirty="0" err="1">
                <a:solidFill>
                  <a:srgbClr val="0070C0"/>
                </a:solidFill>
                <a:latin typeface="Arial" panose="020B0604020202020204" pitchFamily="34" charset="0"/>
                <a:cs typeface="Arial" panose="020B0604020202020204" pitchFamily="34" charset="0"/>
              </a:rPr>
              <a:t>viện</a:t>
            </a:r>
            <a:r>
              <a:rPr lang="en-GB" sz="3400" dirty="0">
                <a:solidFill>
                  <a:srgbClr val="0070C0"/>
                </a:solidFill>
                <a:latin typeface="Arial" panose="020B0604020202020204" pitchFamily="34" charset="0"/>
                <a:cs typeface="Arial" panose="020B0604020202020204" pitchFamily="34" charset="0"/>
              </a:rPr>
              <a:t> do </a:t>
            </a:r>
            <a:r>
              <a:rPr lang="en-GB" sz="3400" dirty="0" err="1">
                <a:solidFill>
                  <a:srgbClr val="0070C0"/>
                </a:solidFill>
                <a:latin typeface="Arial" panose="020B0604020202020204" pitchFamily="34" charset="0"/>
                <a:cs typeface="Arial" panose="020B0604020202020204" pitchFamily="34" charset="0"/>
              </a:rPr>
              <a:t>suy</a:t>
            </a:r>
            <a:r>
              <a:rPr lang="en-GB" sz="3400" dirty="0">
                <a:solidFill>
                  <a:srgbClr val="0070C0"/>
                </a:solidFill>
                <a:latin typeface="Arial" panose="020B0604020202020204" pitchFamily="34" charset="0"/>
                <a:cs typeface="Arial" panose="020B0604020202020204" pitchFamily="34" charset="0"/>
              </a:rPr>
              <a:t> </a:t>
            </a:r>
            <a:r>
              <a:rPr lang="en-GB" sz="3400" dirty="0" err="1">
                <a:solidFill>
                  <a:srgbClr val="0070C0"/>
                </a:solidFill>
                <a:latin typeface="Arial" panose="020B0604020202020204" pitchFamily="34" charset="0"/>
                <a:cs typeface="Arial" panose="020B0604020202020204" pitchFamily="34" charset="0"/>
              </a:rPr>
              <a:t>tim</a:t>
            </a:r>
            <a:r>
              <a:rPr lang="en-GB" sz="3400" dirty="0">
                <a:solidFill>
                  <a:srgbClr val="0070C0"/>
                </a:solidFill>
                <a:latin typeface="Arial" panose="020B0604020202020204" pitchFamily="34" charset="0"/>
                <a:cs typeface="Arial" panose="020B0604020202020204" pitchFamily="34" charset="0"/>
              </a:rPr>
              <a:t> </a:t>
            </a:r>
            <a:r>
              <a:rPr lang="en-GB" sz="3400" dirty="0" err="1">
                <a:solidFill>
                  <a:srgbClr val="0070C0"/>
                </a:solidFill>
                <a:latin typeface="Arial" panose="020B0604020202020204" pitchFamily="34" charset="0"/>
                <a:cs typeface="Arial" panose="020B0604020202020204" pitchFamily="34" charset="0"/>
              </a:rPr>
              <a:t>ngay</a:t>
            </a:r>
            <a:r>
              <a:rPr lang="en-GB" sz="3400" dirty="0">
                <a:solidFill>
                  <a:srgbClr val="0070C0"/>
                </a:solidFill>
                <a:latin typeface="Arial" panose="020B0604020202020204" pitchFamily="34" charset="0"/>
                <a:cs typeface="Arial" panose="020B0604020202020204" pitchFamily="34" charset="0"/>
              </a:rPr>
              <a:t> </a:t>
            </a:r>
            <a:r>
              <a:rPr lang="en-GB" sz="3400" dirty="0" err="1">
                <a:solidFill>
                  <a:srgbClr val="0070C0"/>
                </a:solidFill>
                <a:latin typeface="Arial" panose="020B0604020202020204" pitchFamily="34" charset="0"/>
                <a:cs typeface="Arial" panose="020B0604020202020204" pitchFamily="34" charset="0"/>
              </a:rPr>
              <a:t>cả</a:t>
            </a:r>
            <a:r>
              <a:rPr lang="en-GB" sz="3400" dirty="0">
                <a:solidFill>
                  <a:srgbClr val="0070C0"/>
                </a:solidFill>
                <a:latin typeface="Arial" panose="020B0604020202020204" pitchFamily="34" charset="0"/>
                <a:cs typeface="Arial" panose="020B0604020202020204" pitchFamily="34" charset="0"/>
              </a:rPr>
              <a:t> </a:t>
            </a:r>
            <a:r>
              <a:rPr lang="en-GB" sz="3400" dirty="0" err="1">
                <a:solidFill>
                  <a:srgbClr val="0070C0"/>
                </a:solidFill>
                <a:latin typeface="Arial" panose="020B0604020202020204" pitchFamily="34" charset="0"/>
                <a:cs typeface="Arial" panose="020B0604020202020204" pitchFamily="34" charset="0"/>
              </a:rPr>
              <a:t>khi</a:t>
            </a:r>
            <a:r>
              <a:rPr lang="en-GB" sz="3400" dirty="0">
                <a:solidFill>
                  <a:srgbClr val="0070C0"/>
                </a:solidFill>
                <a:latin typeface="Arial" panose="020B0604020202020204" pitchFamily="34" charset="0"/>
                <a:cs typeface="Arial" panose="020B0604020202020204" pitchFamily="34" charset="0"/>
              </a:rPr>
              <a:t> </a:t>
            </a:r>
            <a:br>
              <a:rPr lang="en-GB" sz="3400" dirty="0">
                <a:solidFill>
                  <a:srgbClr val="0070C0"/>
                </a:solidFill>
                <a:latin typeface="Arial" panose="020B0604020202020204" pitchFamily="34" charset="0"/>
                <a:cs typeface="Arial" panose="020B0604020202020204" pitchFamily="34" charset="0"/>
              </a:rPr>
            </a:br>
            <a:r>
              <a:rPr lang="en-GB" sz="3400" dirty="0" err="1">
                <a:solidFill>
                  <a:srgbClr val="0070C0"/>
                </a:solidFill>
                <a:latin typeface="Arial" panose="020B0604020202020204" pitchFamily="34" charset="0"/>
                <a:cs typeface="Arial" panose="020B0604020202020204" pitchFamily="34" charset="0"/>
              </a:rPr>
              <a:t>bệnh</a:t>
            </a:r>
            <a:r>
              <a:rPr lang="en-GB" sz="3400" dirty="0">
                <a:solidFill>
                  <a:srgbClr val="0070C0"/>
                </a:solidFill>
                <a:latin typeface="Arial" panose="020B0604020202020204" pitchFamily="34" charset="0"/>
                <a:cs typeface="Arial" panose="020B0604020202020204" pitchFamily="34" charset="0"/>
              </a:rPr>
              <a:t> </a:t>
            </a:r>
            <a:r>
              <a:rPr lang="en-GB" sz="3400" dirty="0" err="1">
                <a:solidFill>
                  <a:srgbClr val="0070C0"/>
                </a:solidFill>
                <a:latin typeface="Arial" panose="020B0604020202020204" pitchFamily="34" charset="0"/>
                <a:cs typeface="Arial" panose="020B0604020202020204" pitchFamily="34" charset="0"/>
              </a:rPr>
              <a:t>nhân</a:t>
            </a:r>
            <a:r>
              <a:rPr lang="en-GB" sz="3400" dirty="0">
                <a:solidFill>
                  <a:srgbClr val="0070C0"/>
                </a:solidFill>
                <a:latin typeface="Arial" panose="020B0604020202020204" pitchFamily="34" charset="0"/>
                <a:cs typeface="Arial" panose="020B0604020202020204" pitchFamily="34" charset="0"/>
              </a:rPr>
              <a:t> </a:t>
            </a:r>
            <a:r>
              <a:rPr lang="en-GB" sz="3400" dirty="0" err="1">
                <a:solidFill>
                  <a:srgbClr val="0070C0"/>
                </a:solidFill>
                <a:latin typeface="Arial" panose="020B0604020202020204" pitchFamily="34" charset="0"/>
                <a:cs typeface="Arial" panose="020B0604020202020204" pitchFamily="34" charset="0"/>
              </a:rPr>
              <a:t>chưa</a:t>
            </a:r>
            <a:r>
              <a:rPr lang="en-GB" sz="3400" dirty="0">
                <a:solidFill>
                  <a:srgbClr val="0070C0"/>
                </a:solidFill>
                <a:latin typeface="Arial" panose="020B0604020202020204" pitchFamily="34" charset="0"/>
                <a:cs typeface="Arial" panose="020B0604020202020204" pitchFamily="34" charset="0"/>
              </a:rPr>
              <a:t> </a:t>
            </a:r>
            <a:r>
              <a:rPr lang="en-GB" sz="3400" dirty="0" err="1">
                <a:solidFill>
                  <a:srgbClr val="0070C0"/>
                </a:solidFill>
                <a:latin typeface="Arial" panose="020B0604020202020204" pitchFamily="34" charset="0"/>
                <a:cs typeface="Arial" panose="020B0604020202020204" pitchFamily="34" charset="0"/>
              </a:rPr>
              <a:t>có</a:t>
            </a:r>
            <a:r>
              <a:rPr lang="en-GB" sz="3400" dirty="0">
                <a:solidFill>
                  <a:srgbClr val="0070C0"/>
                </a:solidFill>
                <a:latin typeface="Arial" panose="020B0604020202020204" pitchFamily="34" charset="0"/>
                <a:cs typeface="Arial" panose="020B0604020202020204" pitchFamily="34" charset="0"/>
              </a:rPr>
              <a:t> </a:t>
            </a:r>
            <a:r>
              <a:rPr lang="en-GB" sz="3400" dirty="0" err="1">
                <a:solidFill>
                  <a:srgbClr val="0070C0"/>
                </a:solidFill>
                <a:latin typeface="Arial" panose="020B0604020202020204" pitchFamily="34" charset="0"/>
                <a:cs typeface="Arial" panose="020B0604020202020204" pitchFamily="34" charset="0"/>
              </a:rPr>
              <a:t>suy</a:t>
            </a:r>
            <a:r>
              <a:rPr lang="en-GB" sz="3400" dirty="0">
                <a:solidFill>
                  <a:srgbClr val="0070C0"/>
                </a:solidFill>
                <a:latin typeface="Arial" panose="020B0604020202020204" pitchFamily="34" charset="0"/>
                <a:cs typeface="Arial" panose="020B0604020202020204" pitchFamily="34" charset="0"/>
              </a:rPr>
              <a:t> </a:t>
            </a:r>
            <a:r>
              <a:rPr lang="en-GB" sz="3400" dirty="0" err="1">
                <a:solidFill>
                  <a:srgbClr val="0070C0"/>
                </a:solidFill>
                <a:latin typeface="Arial" panose="020B0604020202020204" pitchFamily="34" charset="0"/>
                <a:cs typeface="Arial" panose="020B0604020202020204" pitchFamily="34" charset="0"/>
              </a:rPr>
              <a:t>tim</a:t>
            </a:r>
            <a:r>
              <a:rPr lang="en-GB" sz="3400" dirty="0">
                <a:solidFill>
                  <a:srgbClr val="0070C0"/>
                </a:solidFill>
                <a:latin typeface="Arial" panose="020B0604020202020204" pitchFamily="34" charset="0"/>
                <a:cs typeface="Arial" panose="020B0604020202020204" pitchFamily="34" charset="0"/>
              </a:rPr>
              <a:t> </a:t>
            </a:r>
            <a:endParaRPr lang="en-US" sz="3400" dirty="0">
              <a:solidFill>
                <a:srgbClr val="0070C0"/>
              </a:solidFill>
            </a:endParaRPr>
          </a:p>
        </p:txBody>
      </p:sp>
      <p:pic>
        <p:nvPicPr>
          <p:cNvPr id="7" name="Content Placeholder 6">
            <a:extLst>
              <a:ext uri="{FF2B5EF4-FFF2-40B4-BE49-F238E27FC236}">
                <a16:creationId xmlns:a16="http://schemas.microsoft.com/office/drawing/2014/main" id="{DF9A6D4D-DBDD-424E-BE60-4B8D4CE000FF}"/>
              </a:ext>
            </a:extLst>
          </p:cNvPr>
          <p:cNvPicPr>
            <a:picLocks noGrp="1" noChangeAspect="1"/>
          </p:cNvPicPr>
          <p:nvPr>
            <p:ph idx="1"/>
          </p:nvPr>
        </p:nvPicPr>
        <p:blipFill>
          <a:blip r:embed="rId2"/>
          <a:stretch>
            <a:fillRect/>
          </a:stretch>
        </p:blipFill>
        <p:spPr>
          <a:xfrm>
            <a:off x="1017270" y="4694482"/>
            <a:ext cx="10584180" cy="605118"/>
          </a:xfrm>
        </p:spPr>
      </p:pic>
      <p:pic>
        <p:nvPicPr>
          <p:cNvPr id="5" name="Picture 4">
            <a:extLst>
              <a:ext uri="{FF2B5EF4-FFF2-40B4-BE49-F238E27FC236}">
                <a16:creationId xmlns:a16="http://schemas.microsoft.com/office/drawing/2014/main" id="{FE2E1CB4-5445-4930-95E1-44A5FBCE7DA8}"/>
              </a:ext>
            </a:extLst>
          </p:cNvPr>
          <p:cNvPicPr>
            <a:picLocks noChangeAspect="1"/>
          </p:cNvPicPr>
          <p:nvPr/>
        </p:nvPicPr>
        <p:blipFill>
          <a:blip r:embed="rId3"/>
          <a:stretch>
            <a:fillRect/>
          </a:stretch>
        </p:blipFill>
        <p:spPr>
          <a:xfrm>
            <a:off x="1017270" y="2119098"/>
            <a:ext cx="10584180" cy="2294906"/>
          </a:xfrm>
          <a:prstGeom prst="rect">
            <a:avLst/>
          </a:prstGeom>
        </p:spPr>
      </p:pic>
      <p:sp>
        <p:nvSpPr>
          <p:cNvPr id="9" name="TextBox 8">
            <a:extLst>
              <a:ext uri="{FF2B5EF4-FFF2-40B4-BE49-F238E27FC236}">
                <a16:creationId xmlns:a16="http://schemas.microsoft.com/office/drawing/2014/main" id="{542D54DC-3CA6-49C5-868E-90AE87E1ED79}"/>
              </a:ext>
            </a:extLst>
          </p:cNvPr>
          <p:cNvSpPr txBox="1"/>
          <p:nvPr/>
        </p:nvSpPr>
        <p:spPr>
          <a:xfrm>
            <a:off x="186691" y="6477193"/>
            <a:ext cx="7315200" cy="430887"/>
          </a:xfrm>
          <a:prstGeom prst="rect">
            <a:avLst/>
          </a:prstGeom>
          <a:noFill/>
        </p:spPr>
        <p:txBody>
          <a:bodyPr wrap="square">
            <a:spAutoFit/>
          </a:bodyPr>
          <a:lstStyle/>
          <a:p>
            <a:r>
              <a:rPr lang="en-US" sz="1100" dirty="0">
                <a:solidFill>
                  <a:srgbClr val="000000"/>
                </a:solidFill>
                <a:cs typeface="Arial" panose="020B0604020202020204" pitchFamily="34" charset="0"/>
              </a:rPr>
              <a:t>European Journal of Heart Failure (2020) </a:t>
            </a:r>
            <a:r>
              <a:rPr lang="en-US" sz="1100" b="1" dirty="0">
                <a:solidFill>
                  <a:srgbClr val="000000"/>
                </a:solidFill>
                <a:cs typeface="Arial" panose="020B0604020202020204" pitchFamily="34" charset="0"/>
              </a:rPr>
              <a:t>22</a:t>
            </a:r>
            <a:r>
              <a:rPr lang="en-US" sz="1100" dirty="0">
                <a:solidFill>
                  <a:srgbClr val="000000"/>
                </a:solidFill>
                <a:cs typeface="Arial" panose="020B0604020202020204" pitchFamily="34" charset="0"/>
              </a:rPr>
              <a:t>, 196–213</a:t>
            </a:r>
            <a:r>
              <a:rPr lang="en-US" sz="1100" dirty="0">
                <a:cs typeface="Arial" panose="020B0604020202020204" pitchFamily="34" charset="0"/>
              </a:rPr>
              <a:t> </a:t>
            </a:r>
            <a:br>
              <a:rPr lang="en-US" sz="1100" dirty="0">
                <a:cs typeface="Arial" panose="020B0604020202020204" pitchFamily="34" charset="0"/>
              </a:rPr>
            </a:br>
            <a:endParaRPr lang="en-US" sz="1100" dirty="0">
              <a:cs typeface="Arial" panose="020B0604020202020204" pitchFamily="34" charset="0"/>
            </a:endParaRPr>
          </a:p>
        </p:txBody>
      </p:sp>
      <p:sp>
        <p:nvSpPr>
          <p:cNvPr id="3" name="Rectangle 2">
            <a:extLst>
              <a:ext uri="{FF2B5EF4-FFF2-40B4-BE49-F238E27FC236}">
                <a16:creationId xmlns:a16="http://schemas.microsoft.com/office/drawing/2014/main" id="{6F510F74-D320-58E2-8D99-6B0B47637EB7}"/>
              </a:ext>
            </a:extLst>
          </p:cNvPr>
          <p:cNvSpPr/>
          <p:nvPr/>
        </p:nvSpPr>
        <p:spPr>
          <a:xfrm>
            <a:off x="7303625" y="1641263"/>
            <a:ext cx="1018573" cy="4032172"/>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7F74FB6-33FC-965B-1A90-D03671664445}"/>
              </a:ext>
            </a:extLst>
          </p:cNvPr>
          <p:cNvSpPr txBox="1"/>
          <p:nvPr/>
        </p:nvSpPr>
        <p:spPr>
          <a:xfrm>
            <a:off x="7416338" y="6446416"/>
            <a:ext cx="4968359" cy="261610"/>
          </a:xfrm>
          <a:prstGeom prst="rect">
            <a:avLst/>
          </a:prstGeom>
          <a:noFill/>
        </p:spPr>
        <p:txBody>
          <a:bodyPr wrap="square">
            <a:spAutoFit/>
          </a:bodyPr>
          <a:lstStyle/>
          <a:p>
            <a:r>
              <a:rPr lang="en-US" sz="1100" dirty="0" err="1">
                <a:latin typeface="Calibri" panose="020F0502020204030204" pitchFamily="34" charset="0"/>
                <a:ea typeface="Times New Roman" panose="02020603050405020304" pitchFamily="18" charset="0"/>
              </a:rPr>
              <a:t>D</a:t>
            </a:r>
            <a:r>
              <a:rPr lang="en-US" sz="1100" dirty="0" err="1">
                <a:effectLst/>
                <a:latin typeface="Calibri" panose="020F0502020204030204" pitchFamily="34" charset="0"/>
                <a:ea typeface="Times New Roman" panose="02020603050405020304" pitchFamily="18" charset="0"/>
              </a:rPr>
              <a:t>ữ</a:t>
            </a:r>
            <a:r>
              <a:rPr lang="en-US" sz="1100" dirty="0">
                <a:effectLst/>
                <a:latin typeface="Calibri" panose="020F0502020204030204" pitchFamily="34" charset="0"/>
                <a:ea typeface="Times New Roman" panose="02020603050405020304" pitchFamily="18" charset="0"/>
              </a:rPr>
              <a:t> </a:t>
            </a:r>
            <a:r>
              <a:rPr lang="en-US" sz="1100" dirty="0" err="1">
                <a:effectLst/>
                <a:latin typeface="Calibri" panose="020F0502020204030204" pitchFamily="34" charset="0"/>
                <a:ea typeface="Times New Roman" panose="02020603050405020304" pitchFamily="18" charset="0"/>
              </a:rPr>
              <a:t>liệu</a:t>
            </a:r>
            <a:r>
              <a:rPr lang="en-US" sz="1100" dirty="0">
                <a:effectLst/>
                <a:latin typeface="Calibri" panose="020F0502020204030204" pitchFamily="34" charset="0"/>
                <a:ea typeface="Times New Roman" panose="02020603050405020304" pitchFamily="18" charset="0"/>
              </a:rPr>
              <a:t> </a:t>
            </a:r>
            <a:r>
              <a:rPr lang="en-US" sz="1100" dirty="0" err="1">
                <a:effectLst/>
                <a:latin typeface="Calibri" panose="020F0502020204030204" pitchFamily="34" charset="0"/>
                <a:ea typeface="Times New Roman" panose="02020603050405020304" pitchFamily="18" charset="0"/>
              </a:rPr>
              <a:t>từ</a:t>
            </a:r>
            <a:r>
              <a:rPr lang="en-US" sz="1100" dirty="0">
                <a:effectLst/>
                <a:latin typeface="Calibri" panose="020F0502020204030204" pitchFamily="34" charset="0"/>
                <a:ea typeface="Times New Roman" panose="02020603050405020304" pitchFamily="18" charset="0"/>
              </a:rPr>
              <a:t> </a:t>
            </a:r>
            <a:r>
              <a:rPr lang="en-US" sz="1100" dirty="0" err="1">
                <a:effectLst/>
                <a:latin typeface="Calibri" panose="020F0502020204030204" pitchFamily="34" charset="0"/>
                <a:ea typeface="Times New Roman" panose="02020603050405020304" pitchFamily="18" charset="0"/>
              </a:rPr>
              <a:t>các</a:t>
            </a:r>
            <a:r>
              <a:rPr lang="en-US" sz="1100" dirty="0">
                <a:effectLst/>
                <a:latin typeface="Calibri" panose="020F0502020204030204" pitchFamily="34" charset="0"/>
                <a:ea typeface="Times New Roman" panose="02020603050405020304" pitchFamily="18" charset="0"/>
              </a:rPr>
              <a:t> </a:t>
            </a:r>
            <a:r>
              <a:rPr lang="en-US" sz="1100" dirty="0" err="1">
                <a:effectLst/>
                <a:latin typeface="Calibri" panose="020F0502020204030204" pitchFamily="34" charset="0"/>
                <a:ea typeface="Times New Roman" panose="02020603050405020304" pitchFamily="18" charset="0"/>
              </a:rPr>
              <a:t>nghiên</a:t>
            </a:r>
            <a:r>
              <a:rPr lang="en-US" sz="1100" dirty="0">
                <a:effectLst/>
                <a:latin typeface="Calibri" panose="020F0502020204030204" pitchFamily="34" charset="0"/>
                <a:ea typeface="Times New Roman" panose="02020603050405020304" pitchFamily="18" charset="0"/>
              </a:rPr>
              <a:t> </a:t>
            </a:r>
            <a:r>
              <a:rPr lang="en-US" sz="1100" dirty="0" err="1">
                <a:effectLst/>
                <a:latin typeface="Calibri" panose="020F0502020204030204" pitchFamily="34" charset="0"/>
                <a:ea typeface="Times New Roman" panose="02020603050405020304" pitchFamily="18" charset="0"/>
              </a:rPr>
              <a:t>cứu</a:t>
            </a:r>
            <a:r>
              <a:rPr lang="en-US" sz="1100" dirty="0">
                <a:effectLst/>
                <a:latin typeface="Calibri" panose="020F0502020204030204" pitchFamily="34" charset="0"/>
                <a:ea typeface="Times New Roman" panose="02020603050405020304" pitchFamily="18" charset="0"/>
              </a:rPr>
              <a:t> </a:t>
            </a:r>
            <a:r>
              <a:rPr lang="en-US" sz="1100" dirty="0" err="1">
                <a:effectLst/>
                <a:latin typeface="Calibri" panose="020F0502020204030204" pitchFamily="34" charset="0"/>
                <a:ea typeface="Times New Roman" panose="02020603050405020304" pitchFamily="18" charset="0"/>
              </a:rPr>
              <a:t>khác</a:t>
            </a:r>
            <a:r>
              <a:rPr lang="en-US" sz="1100" dirty="0">
                <a:effectLst/>
                <a:latin typeface="Calibri" panose="020F0502020204030204" pitchFamily="34" charset="0"/>
                <a:ea typeface="Times New Roman" panose="02020603050405020304" pitchFamily="18" charset="0"/>
              </a:rPr>
              <a:t> </a:t>
            </a:r>
            <a:r>
              <a:rPr lang="en-US" sz="1100" dirty="0" err="1">
                <a:effectLst/>
                <a:latin typeface="Calibri" panose="020F0502020204030204" pitchFamily="34" charset="0"/>
                <a:ea typeface="Times New Roman" panose="02020603050405020304" pitchFamily="18" charset="0"/>
              </a:rPr>
              <a:t>biệt</a:t>
            </a:r>
            <a:r>
              <a:rPr lang="en-US" sz="1100" dirty="0">
                <a:effectLst/>
                <a:latin typeface="Calibri" panose="020F0502020204030204" pitchFamily="34" charset="0"/>
                <a:ea typeface="Times New Roman" panose="02020603050405020304" pitchFamily="18" charset="0"/>
              </a:rPr>
              <a:t>, </a:t>
            </a:r>
            <a:r>
              <a:rPr lang="en-US" sz="1100" dirty="0" err="1">
                <a:effectLst/>
                <a:latin typeface="Calibri" panose="020F0502020204030204" pitchFamily="34" charset="0"/>
                <a:ea typeface="Times New Roman" panose="02020603050405020304" pitchFamily="18" charset="0"/>
              </a:rPr>
              <a:t>không</a:t>
            </a:r>
            <a:r>
              <a:rPr lang="en-US" sz="1100" dirty="0">
                <a:effectLst/>
                <a:latin typeface="Calibri" panose="020F0502020204030204" pitchFamily="34" charset="0"/>
                <a:ea typeface="Times New Roman" panose="02020603050405020304" pitchFamily="18" charset="0"/>
              </a:rPr>
              <a:t> </a:t>
            </a:r>
            <a:r>
              <a:rPr lang="en-US" sz="1100" dirty="0" err="1">
                <a:effectLst/>
                <a:latin typeface="Calibri" panose="020F0502020204030204" pitchFamily="34" charset="0"/>
                <a:ea typeface="Times New Roman" panose="02020603050405020304" pitchFamily="18" charset="0"/>
              </a:rPr>
              <a:t>nhằm</a:t>
            </a:r>
            <a:r>
              <a:rPr lang="en-US" sz="1100" dirty="0">
                <a:effectLst/>
                <a:latin typeface="Calibri" panose="020F0502020204030204" pitchFamily="34" charset="0"/>
                <a:ea typeface="Times New Roman" panose="02020603050405020304" pitchFamily="18" charset="0"/>
              </a:rPr>
              <a:t> </a:t>
            </a:r>
            <a:r>
              <a:rPr lang="en-US" sz="1100" dirty="0" err="1">
                <a:effectLst/>
                <a:latin typeface="Calibri" panose="020F0502020204030204" pitchFamily="34" charset="0"/>
                <a:ea typeface="Times New Roman" panose="02020603050405020304" pitchFamily="18" charset="0"/>
              </a:rPr>
              <a:t>mục</a:t>
            </a:r>
            <a:r>
              <a:rPr lang="en-US" sz="1100" dirty="0">
                <a:effectLst/>
                <a:latin typeface="Calibri" panose="020F0502020204030204" pitchFamily="34" charset="0"/>
                <a:ea typeface="Times New Roman" panose="02020603050405020304" pitchFamily="18" charset="0"/>
              </a:rPr>
              <a:t> </a:t>
            </a:r>
            <a:r>
              <a:rPr lang="en-US" sz="1100" dirty="0" err="1">
                <a:effectLst/>
                <a:latin typeface="Calibri" panose="020F0502020204030204" pitchFamily="34" charset="0"/>
                <a:ea typeface="Times New Roman" panose="02020603050405020304" pitchFamily="18" charset="0"/>
              </a:rPr>
              <a:t>đích</a:t>
            </a:r>
            <a:r>
              <a:rPr lang="en-US" sz="1100" dirty="0">
                <a:effectLst/>
                <a:latin typeface="Calibri" panose="020F0502020204030204" pitchFamily="34" charset="0"/>
                <a:ea typeface="Times New Roman" panose="02020603050405020304" pitchFamily="18" charset="0"/>
              </a:rPr>
              <a:t> so </a:t>
            </a:r>
            <a:r>
              <a:rPr lang="en-US" sz="1100" dirty="0" err="1">
                <a:effectLst/>
                <a:latin typeface="Calibri" panose="020F0502020204030204" pitchFamily="34" charset="0"/>
                <a:ea typeface="Times New Roman" panose="02020603050405020304" pitchFamily="18" charset="0"/>
              </a:rPr>
              <a:t>sánh</a:t>
            </a:r>
            <a:r>
              <a:rPr lang="en-US" sz="1100" dirty="0">
                <a:effectLst/>
                <a:latin typeface="Calibri" panose="020F0502020204030204" pitchFamily="34" charset="0"/>
                <a:ea typeface="Times New Roman" panose="02020603050405020304" pitchFamily="18" charset="0"/>
              </a:rPr>
              <a:t> </a:t>
            </a:r>
            <a:r>
              <a:rPr lang="en-US" sz="1100" dirty="0" err="1">
                <a:effectLst/>
                <a:latin typeface="Calibri" panose="020F0502020204030204" pitchFamily="34" charset="0"/>
                <a:ea typeface="Times New Roman" panose="02020603050405020304" pitchFamily="18" charset="0"/>
              </a:rPr>
              <a:t>trực</a:t>
            </a:r>
            <a:r>
              <a:rPr lang="en-US" sz="1100" dirty="0">
                <a:effectLst/>
                <a:latin typeface="Calibri" panose="020F0502020204030204" pitchFamily="34" charset="0"/>
                <a:ea typeface="Times New Roman" panose="02020603050405020304" pitchFamily="18" charset="0"/>
              </a:rPr>
              <a:t> </a:t>
            </a:r>
            <a:r>
              <a:rPr lang="en-US" sz="1100" dirty="0" err="1">
                <a:effectLst/>
                <a:latin typeface="Calibri" panose="020F0502020204030204" pitchFamily="34" charset="0"/>
                <a:ea typeface="Times New Roman" panose="02020603050405020304" pitchFamily="18" charset="0"/>
              </a:rPr>
              <a:t>tiếp</a:t>
            </a:r>
            <a:endParaRPr lang="en-US" sz="1100" dirty="0"/>
          </a:p>
        </p:txBody>
      </p:sp>
    </p:spTree>
    <p:extLst>
      <p:ext uri="{BB962C8B-B14F-4D97-AF65-F5344CB8AC3E}">
        <p14:creationId xmlns:p14="http://schemas.microsoft.com/office/powerpoint/2010/main" val="183760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6E412-7235-F093-3121-294C09575A1B}"/>
              </a:ext>
            </a:extLst>
          </p:cNvPr>
          <p:cNvSpPr>
            <a:spLocks noGrp="1"/>
          </p:cNvSpPr>
          <p:nvPr>
            <p:ph type="title"/>
          </p:nvPr>
        </p:nvSpPr>
        <p:spPr>
          <a:xfrm>
            <a:off x="431074" y="-31829"/>
            <a:ext cx="11329851" cy="1029460"/>
          </a:xfrm>
        </p:spPr>
        <p:txBody>
          <a:bodyPr>
            <a:normAutofit/>
          </a:bodyPr>
          <a:lstStyle/>
          <a:p>
            <a:pPr algn="ctr"/>
            <a:r>
              <a:rPr lang="en-US" dirty="0" err="1">
                <a:latin typeface="Arial" panose="020B0604020202020204" pitchFamily="34" charset="0"/>
                <a:cs typeface="Arial" panose="020B0604020202020204" pitchFamily="34" charset="0"/>
              </a:rPr>
              <a:t>Sử</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dụng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sớm</a:t>
            </a:r>
            <a:r>
              <a:rPr lang="en-US" dirty="0">
                <a:latin typeface="Arial" panose="020B0604020202020204" pitchFamily="34" charset="0"/>
                <a:cs typeface="Arial" panose="020B0604020202020204" pitchFamily="34" charset="0"/>
              </a:rPr>
              <a:t> SGLT2i </a:t>
            </a:r>
            <a:r>
              <a:rPr lang="en-US" dirty="0" err="1">
                <a:latin typeface="Arial" panose="020B0604020202020204" pitchFamily="34" charset="0"/>
                <a:cs typeface="Arial" panose="020B0604020202020204" pitchFamily="34" charset="0"/>
              </a:rPr>
              <a:t>giúp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phá</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vỡ</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Trí</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nhớ</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chuyển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hóa</a:t>
            </a:r>
            <a:r>
              <a:rPr lang="en-US" dirty="0">
                <a:latin typeface="Arial" panose="020B0604020202020204" pitchFamily="34" charset="0"/>
                <a:cs typeface="Arial" panose="020B0604020202020204" pitchFamily="34" charset="0"/>
              </a:rPr>
              <a:t>” </a:t>
            </a:r>
            <a:r>
              <a:rPr lang="en-US" dirty="0">
                <a:solidFill>
                  <a:srgbClr val="FF0000"/>
                </a:solidFill>
                <a:latin typeface="Arial" panose="020B0604020202020204" pitchFamily="34" charset="0"/>
                <a:cs typeface="Arial" panose="020B0604020202020204" pitchFamily="34" charset="0"/>
              </a:rPr>
              <a:t>“TỒI” </a:t>
            </a:r>
            <a:r>
              <a:rPr lang="en-US" dirty="0" err="1">
                <a:latin typeface="Arial" panose="020B0604020202020204" pitchFamily="34" charset="0"/>
                <a:cs typeface="Arial" panose="020B0604020202020204" pitchFamily="34" charset="0"/>
              </a:rPr>
              <a:t>trên</a:t>
            </a:r>
            <a:r>
              <a:rPr lang="en-US" dirty="0">
                <a:latin typeface="Arial" panose="020B0604020202020204" pitchFamily="34" charset="0"/>
                <a:cs typeface="Arial" panose="020B0604020202020204" pitchFamily="34" charset="0"/>
              </a:rPr>
              <a:t> BN ĐTĐ </a:t>
            </a:r>
            <a:r>
              <a:rPr lang="en-US" dirty="0" err="1">
                <a:latin typeface="Arial" panose="020B0604020202020204" pitchFamily="34" charset="0"/>
                <a:cs typeface="Arial" panose="020B0604020202020204" pitchFamily="34" charset="0"/>
              </a:rPr>
              <a:t>típ</a:t>
            </a:r>
            <a:r>
              <a:rPr lang="en-US" dirty="0">
                <a:latin typeface="Arial" panose="020B0604020202020204" pitchFamily="34" charset="0"/>
                <a:cs typeface="Arial" panose="020B0604020202020204" pitchFamily="34" charset="0"/>
              </a:rPr>
              <a:t> 2</a:t>
            </a:r>
          </a:p>
        </p:txBody>
      </p:sp>
      <p:pic>
        <p:nvPicPr>
          <p:cNvPr id="5" name="Content Placeholder 4">
            <a:extLst>
              <a:ext uri="{FF2B5EF4-FFF2-40B4-BE49-F238E27FC236}">
                <a16:creationId xmlns:a16="http://schemas.microsoft.com/office/drawing/2014/main" id="{444F0249-961A-89A7-B92C-FD1264FB3846}"/>
              </a:ext>
            </a:extLst>
          </p:cNvPr>
          <p:cNvPicPr>
            <a:picLocks noGrp="1" noChangeAspect="1"/>
          </p:cNvPicPr>
          <p:nvPr>
            <p:ph idx="4294967295"/>
          </p:nvPr>
        </p:nvPicPr>
        <p:blipFill>
          <a:blip r:embed="rId3"/>
          <a:stretch>
            <a:fillRect/>
          </a:stretch>
        </p:blipFill>
        <p:spPr>
          <a:xfrm>
            <a:off x="0" y="1266825"/>
            <a:ext cx="6489700" cy="4324350"/>
          </a:xfrm>
        </p:spPr>
      </p:pic>
      <p:sp>
        <p:nvSpPr>
          <p:cNvPr id="7" name="TextBox 6">
            <a:extLst>
              <a:ext uri="{FF2B5EF4-FFF2-40B4-BE49-F238E27FC236}">
                <a16:creationId xmlns:a16="http://schemas.microsoft.com/office/drawing/2014/main" id="{B95F7F7F-8437-4B02-7724-872FCF0121C2}"/>
              </a:ext>
            </a:extLst>
          </p:cNvPr>
          <p:cNvSpPr txBox="1"/>
          <p:nvPr/>
        </p:nvSpPr>
        <p:spPr>
          <a:xfrm>
            <a:off x="295020" y="5631842"/>
            <a:ext cx="10253848" cy="507831"/>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a:ea typeface="+mn-ea"/>
                <a:cs typeface="Arial"/>
              </a:rPr>
              <a:t>Early introduction of SGLT-2i attenuate metabolic memory. Pseudo-forest plot showing the adjusted hazard ratios (HR) with the relative 95% confidence interval (CI) and the p value, derived from the Cox regression analyses exploring the associations between glycemic control and the risk of the CVD at follow-up in patients stratified according to use of SGLT-2i during the exposure phase or not users, in the three exposure periods assessed. HbA1c ≤ 7% is the reference.</a:t>
            </a:r>
            <a:endParaRPr kumimoji="0" lang="en-US" sz="900" b="0" i="0" u="none" strike="noStrike" kern="1200" cap="none" spc="0" normalizeH="0" baseline="0" noProof="0">
              <a:ln>
                <a:noFill/>
              </a:ln>
              <a:solidFill>
                <a:prstClr val="black"/>
              </a:solidFill>
              <a:effectLst/>
              <a:uLnTx/>
              <a:uFillTx/>
              <a:latin typeface="Arial"/>
              <a:ea typeface="Calibri"/>
              <a:cs typeface="Arial"/>
            </a:endParaRPr>
          </a:p>
        </p:txBody>
      </p:sp>
      <p:grpSp>
        <p:nvGrpSpPr>
          <p:cNvPr id="8" name="Group 7">
            <a:extLst>
              <a:ext uri="{FF2B5EF4-FFF2-40B4-BE49-F238E27FC236}">
                <a16:creationId xmlns:a16="http://schemas.microsoft.com/office/drawing/2014/main" id="{93F0B5EB-E6B6-8E1A-AB6B-B8B9A08B64B0}"/>
              </a:ext>
            </a:extLst>
          </p:cNvPr>
          <p:cNvGrpSpPr/>
          <p:nvPr/>
        </p:nvGrpSpPr>
        <p:grpSpPr>
          <a:xfrm>
            <a:off x="7310911" y="1325563"/>
            <a:ext cx="4938397" cy="4037743"/>
            <a:chOff x="6380250" y="1762579"/>
            <a:chExt cx="5557542" cy="2929153"/>
          </a:xfrm>
        </p:grpSpPr>
        <p:grpSp>
          <p:nvGrpSpPr>
            <p:cNvPr id="9" name="Group 8">
              <a:extLst>
                <a:ext uri="{FF2B5EF4-FFF2-40B4-BE49-F238E27FC236}">
                  <a16:creationId xmlns:a16="http://schemas.microsoft.com/office/drawing/2014/main" id="{21A893E3-BE7E-E899-9F2C-76533D01CF27}"/>
                </a:ext>
              </a:extLst>
            </p:cNvPr>
            <p:cNvGrpSpPr/>
            <p:nvPr/>
          </p:nvGrpSpPr>
          <p:grpSpPr>
            <a:xfrm>
              <a:off x="6380250" y="1762579"/>
              <a:ext cx="5503322" cy="2929153"/>
              <a:chOff x="650870" y="4377044"/>
              <a:chExt cx="12050221" cy="1124387"/>
            </a:xfrm>
          </p:grpSpPr>
          <p:sp>
            <p:nvSpPr>
              <p:cNvPr id="11" name="Rectangle: Diagonal Corners Rounded 10">
                <a:extLst>
                  <a:ext uri="{FF2B5EF4-FFF2-40B4-BE49-F238E27FC236}">
                    <a16:creationId xmlns:a16="http://schemas.microsoft.com/office/drawing/2014/main" id="{B180CD3D-117C-5FC1-944E-3DBA07421C0B}"/>
                  </a:ext>
                </a:extLst>
              </p:cNvPr>
              <p:cNvSpPr/>
              <p:nvPr/>
            </p:nvSpPr>
            <p:spPr>
              <a:xfrm flipH="1">
                <a:off x="650870" y="4640523"/>
                <a:ext cx="12050218" cy="860908"/>
              </a:xfrm>
              <a:prstGeom prst="round2DiagRect">
                <a:avLst>
                  <a:gd name="adj1" fmla="val 16667"/>
                  <a:gd name="adj2" fmla="val 0"/>
                </a:avLst>
              </a:prstGeom>
              <a:solidFill>
                <a:srgbClr val="C00000"/>
              </a:solidFill>
              <a:ln w="9525" cap="flat" cmpd="sng" algn="ctr">
                <a:noFill/>
                <a:prstDash val="solid"/>
              </a:ln>
              <a:effectLst/>
            </p:spPr>
            <p:txBody>
              <a:bodyPr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prstClr val="black"/>
                  </a:solidFill>
                  <a:effectLst/>
                  <a:uLnTx/>
                  <a:uFillTx/>
                  <a:latin typeface="Arial" panose="020B0604020202020204"/>
                  <a:ea typeface="+mn-ea"/>
                  <a:cs typeface="Calibri" panose="020F0502020204030204" pitchFamily="34" charset="0"/>
                </a:endParaRPr>
              </a:p>
            </p:txBody>
          </p:sp>
          <p:sp>
            <p:nvSpPr>
              <p:cNvPr id="12" name="Rectangle: Diagonal Corners Rounded 11">
                <a:extLst>
                  <a:ext uri="{FF2B5EF4-FFF2-40B4-BE49-F238E27FC236}">
                    <a16:creationId xmlns:a16="http://schemas.microsoft.com/office/drawing/2014/main" id="{C58298B2-7174-3003-6BCA-6842E74B8698}"/>
                  </a:ext>
                </a:extLst>
              </p:cNvPr>
              <p:cNvSpPr/>
              <p:nvPr/>
            </p:nvSpPr>
            <p:spPr>
              <a:xfrm flipH="1">
                <a:off x="703241" y="4377044"/>
                <a:ext cx="11997850" cy="1072136"/>
              </a:xfrm>
              <a:prstGeom prst="round2DiagRect">
                <a:avLst>
                  <a:gd name="adj1" fmla="val 16667"/>
                  <a:gd name="adj2" fmla="val 0"/>
                </a:avLst>
              </a:prstGeom>
              <a:solidFill>
                <a:schemeClr val="bg1"/>
              </a:solidFill>
              <a:ln w="9525" cap="flat" cmpd="sng" algn="ctr">
                <a:solidFill>
                  <a:srgbClr val="C00000"/>
                </a:solidFill>
                <a:prstDash val="solid"/>
              </a:ln>
              <a:effectLst/>
            </p:spPr>
            <p:txBody>
              <a:bodyPr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00B0F0"/>
                  </a:solidFill>
                  <a:effectLst/>
                  <a:uLnTx/>
                  <a:uFillTx/>
                  <a:latin typeface="Arial" panose="020B0604020202020204"/>
                  <a:ea typeface="+mn-ea"/>
                  <a:cs typeface="Calibri" panose="020F0502020204030204" pitchFamily="34" charset="0"/>
                </a:endParaRPr>
              </a:p>
            </p:txBody>
          </p:sp>
        </p:grpSp>
        <p:sp>
          <p:nvSpPr>
            <p:cNvPr id="10" name="TextBox 9">
              <a:extLst>
                <a:ext uri="{FF2B5EF4-FFF2-40B4-BE49-F238E27FC236}">
                  <a16:creationId xmlns:a16="http://schemas.microsoft.com/office/drawing/2014/main" id="{2000340F-9B95-99E8-0A54-636F645EF3D3}"/>
                </a:ext>
              </a:extLst>
            </p:cNvPr>
            <p:cNvSpPr txBox="1"/>
            <p:nvPr/>
          </p:nvSpPr>
          <p:spPr>
            <a:xfrm>
              <a:off x="6573108" y="1865591"/>
              <a:ext cx="5364684" cy="258257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err="1">
                  <a:ln>
                    <a:noFill/>
                  </a:ln>
                  <a:solidFill>
                    <a:prstClr val="black"/>
                  </a:solidFill>
                  <a:effectLst/>
                  <a:uLnTx/>
                  <a:uFillTx/>
                  <a:latin typeface="Calibri" panose="020F0502020204030204"/>
                  <a:ea typeface="+mn-ea"/>
                  <a:cs typeface="+mn-cs"/>
                </a:rPr>
                <a:t>Nghiên</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prstClr val="black"/>
                  </a:solidFill>
                  <a:effectLst/>
                  <a:uLnTx/>
                  <a:uFillTx/>
                  <a:latin typeface="Calibri" panose="020F0502020204030204"/>
                  <a:ea typeface="+mn-ea"/>
                  <a:cs typeface="+mn-cs"/>
                </a:rPr>
                <a:t>cứu</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prstClr val="black"/>
                  </a:solidFill>
                  <a:effectLst/>
                  <a:uLnTx/>
                  <a:uFillTx/>
                  <a:latin typeface="Calibri" panose="020F0502020204030204"/>
                  <a:ea typeface="+mn-ea"/>
                  <a:cs typeface="+mn-cs"/>
                </a:rPr>
                <a:t>trên</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251.339 </a:t>
              </a:r>
              <a:r>
                <a:rPr kumimoji="0" lang="en-US" sz="1600" b="1" i="0" u="none" strike="noStrike" kern="1200" cap="none" spc="0" normalizeH="0" baseline="0" noProof="0" err="1">
                  <a:ln>
                    <a:noFill/>
                  </a:ln>
                  <a:solidFill>
                    <a:prstClr val="black"/>
                  </a:solidFill>
                  <a:effectLst/>
                  <a:uLnTx/>
                  <a:uFillTx/>
                  <a:latin typeface="Calibri" panose="020F0502020204030204"/>
                  <a:ea typeface="+mn-ea"/>
                  <a:cs typeface="+mn-cs"/>
                </a:rPr>
                <a:t>bệnh</a:t>
              </a: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600" b="1" i="0" u="none" strike="noStrike" kern="1200" cap="none" spc="0" normalizeH="0" baseline="0" noProof="0" err="1">
                  <a:ln>
                    <a:noFill/>
                  </a:ln>
                  <a:solidFill>
                    <a:prstClr val="black"/>
                  </a:solidFill>
                  <a:effectLst/>
                  <a:uLnTx/>
                  <a:uFillTx/>
                  <a:latin typeface="Calibri" panose="020F0502020204030204"/>
                  <a:ea typeface="+mn-ea"/>
                  <a:cs typeface="+mn-cs"/>
                </a:rPr>
                <a:t>nhân</a:t>
              </a: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 ĐTĐ </a:t>
              </a:r>
              <a:r>
                <a:rPr kumimoji="0" lang="en-US" sz="1600" b="1" i="0" u="none" strike="noStrike" kern="1200" cap="none" spc="0" normalizeH="0" baseline="0" noProof="0" err="1">
                  <a:ln>
                    <a:noFill/>
                  </a:ln>
                  <a:solidFill>
                    <a:prstClr val="black"/>
                  </a:solidFill>
                  <a:effectLst/>
                  <a:uLnTx/>
                  <a:uFillTx/>
                  <a:latin typeface="Calibri" panose="020F0502020204030204"/>
                  <a:ea typeface="+mn-ea"/>
                  <a:cs typeface="+mn-cs"/>
                </a:rPr>
                <a:t>típ</a:t>
              </a: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 2  </a:t>
              </a:r>
              <a:r>
                <a:rPr kumimoji="0" lang="en-US" sz="1600" b="1" i="0" u="none" strike="noStrike" kern="1200" cap="none" spc="0" normalizeH="0" baseline="0" noProof="0" err="1">
                  <a:ln>
                    <a:noFill/>
                  </a:ln>
                  <a:solidFill>
                    <a:prstClr val="black"/>
                  </a:solidFill>
                  <a:effectLst/>
                  <a:uLnTx/>
                  <a:uFillTx/>
                  <a:latin typeface="Calibri" panose="020F0502020204030204"/>
                  <a:ea typeface="+mn-ea"/>
                  <a:cs typeface="+mn-cs"/>
                </a:rPr>
                <a:t>mới</a:t>
              </a: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600" b="1" i="0" u="none" strike="noStrike" kern="1200" cap="none" spc="0" normalizeH="0" baseline="0" noProof="0" err="1">
                  <a:ln>
                    <a:noFill/>
                  </a:ln>
                  <a:solidFill>
                    <a:prstClr val="black"/>
                  </a:solidFill>
                  <a:effectLst/>
                  <a:uLnTx/>
                  <a:uFillTx/>
                  <a:latin typeface="Calibri" panose="020F0502020204030204"/>
                  <a:ea typeface="+mn-ea"/>
                  <a:cs typeface="+mn-cs"/>
                </a:rPr>
                <a:t>chẩn</a:t>
              </a: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600" b="1" i="0" u="none" strike="noStrike" kern="1200" cap="none" spc="0" normalizeH="0" baseline="0" noProof="0" err="1">
                  <a:ln>
                    <a:noFill/>
                  </a:ln>
                  <a:solidFill>
                    <a:prstClr val="black"/>
                  </a:solidFill>
                  <a:effectLst/>
                  <a:uLnTx/>
                  <a:uFillTx/>
                  <a:latin typeface="Calibri" panose="020F0502020204030204"/>
                  <a:ea typeface="+mn-ea"/>
                  <a:cs typeface="+mn-cs"/>
                </a:rPr>
                <a:t>đoán</a:t>
              </a: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600" b="1" i="0" u="none" strike="noStrike" kern="1200" cap="none" spc="0" normalizeH="0" baseline="0" noProof="0" err="1">
                  <a:ln>
                    <a:noFill/>
                  </a:ln>
                  <a:solidFill>
                    <a:prstClr val="black"/>
                  </a:solidFill>
                  <a:effectLst/>
                  <a:uLnTx/>
                  <a:uFillTx/>
                  <a:latin typeface="Calibri" panose="020F0502020204030204"/>
                  <a:ea typeface="+mn-ea"/>
                  <a:cs typeface="+mn-cs"/>
                </a:rPr>
                <a:t>chưa</a:t>
              </a: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600" b="1" i="0" u="none" strike="noStrike" kern="1200" cap="none" spc="0" normalizeH="0" baseline="0" noProof="0" err="1">
                  <a:ln>
                    <a:noFill/>
                  </a:ln>
                  <a:solidFill>
                    <a:prstClr val="black"/>
                  </a:solidFill>
                  <a:effectLst/>
                  <a:uLnTx/>
                  <a:uFillTx/>
                  <a:latin typeface="Calibri" panose="020F0502020204030204"/>
                  <a:ea typeface="+mn-ea"/>
                  <a:cs typeface="+mn-cs"/>
                </a:rPr>
                <a:t>có</a:t>
              </a: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600" b="1" i="0" u="none" strike="noStrike" kern="1200" cap="none" spc="0" normalizeH="0" baseline="0" noProof="0" err="1">
                  <a:ln>
                    <a:noFill/>
                  </a:ln>
                  <a:solidFill>
                    <a:prstClr val="black"/>
                  </a:solidFill>
                  <a:effectLst/>
                  <a:uLnTx/>
                  <a:uFillTx/>
                  <a:latin typeface="Calibri" panose="020F0502020204030204"/>
                  <a:ea typeface="+mn-ea"/>
                  <a:cs typeface="+mn-cs"/>
                </a:rPr>
                <a:t>biến</a:t>
              </a: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600" b="1" i="0" u="none" strike="noStrike" kern="1200" cap="none" spc="0" normalizeH="0" baseline="0" noProof="0" err="1">
                  <a:ln>
                    <a:noFill/>
                  </a:ln>
                  <a:solidFill>
                    <a:prstClr val="black"/>
                  </a:solidFill>
                  <a:effectLst/>
                  <a:uLnTx/>
                  <a:uFillTx/>
                  <a:latin typeface="Calibri" panose="020F0502020204030204"/>
                  <a:ea typeface="+mn-ea"/>
                  <a:cs typeface="+mn-cs"/>
                </a:rPr>
                <a:t>chứng</a:t>
              </a: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 Tim </a:t>
              </a:r>
              <a:r>
                <a:rPr kumimoji="0" lang="en-US" sz="1600" b="1" i="0" u="none" strike="noStrike" kern="1200" cap="none" spc="0" normalizeH="0" baseline="0" noProof="0" err="1">
                  <a:ln>
                    <a:noFill/>
                  </a:ln>
                  <a:solidFill>
                    <a:prstClr val="black"/>
                  </a:solidFill>
                  <a:effectLst/>
                  <a:uLnTx/>
                  <a:uFillTx/>
                  <a:latin typeface="Calibri" panose="020F0502020204030204"/>
                  <a:ea typeface="+mn-ea"/>
                  <a:cs typeface="+mn-cs"/>
                </a:rPr>
                <a:t>mạch</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chia </a:t>
              </a:r>
              <a:r>
                <a:rPr kumimoji="0" lang="en-US" sz="1600" b="0" i="0" u="none" strike="noStrike" kern="1200" cap="none" spc="0" normalizeH="0" baseline="0" noProof="0" err="1">
                  <a:ln>
                    <a:noFill/>
                  </a:ln>
                  <a:solidFill>
                    <a:prstClr val="black"/>
                  </a:solidFill>
                  <a:effectLst/>
                  <a:uLnTx/>
                  <a:uFillTx/>
                  <a:latin typeface="Calibri" panose="020F0502020204030204"/>
                  <a:ea typeface="+mn-ea"/>
                  <a:cs typeface="+mn-cs"/>
                </a:rPr>
                <a:t>thành</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2 </a:t>
              </a:r>
              <a:r>
                <a:rPr kumimoji="0" lang="en-US" sz="1600" b="0" i="0" u="none" strike="noStrike" kern="1200" cap="none" spc="0" normalizeH="0" baseline="0" noProof="0" err="1">
                  <a:ln>
                    <a:noFill/>
                  </a:ln>
                  <a:solidFill>
                    <a:prstClr val="black"/>
                  </a:solidFill>
                  <a:effectLst/>
                  <a:uLnTx/>
                  <a:uFillTx/>
                  <a:latin typeface="Calibri" panose="020F0502020204030204"/>
                  <a:ea typeface="+mn-ea"/>
                  <a:cs typeface="+mn-cs"/>
                </a:rPr>
                <a:t>nhóm</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1 </a:t>
              </a:r>
              <a:r>
                <a:rPr kumimoji="0" lang="en-US" sz="1600" b="0" i="0" u="none" strike="noStrike" kern="1200" cap="none" spc="0" normalizeH="0" baseline="0" noProof="0" err="1">
                  <a:ln>
                    <a:noFill/>
                  </a:ln>
                  <a:solidFill>
                    <a:prstClr val="black"/>
                  </a:solidFill>
                  <a:effectLst/>
                  <a:uLnTx/>
                  <a:uFillTx/>
                  <a:latin typeface="Calibri" panose="020F0502020204030204"/>
                  <a:ea typeface="+mn-ea"/>
                  <a:cs typeface="+mn-cs"/>
                </a:rPr>
                <a:t>nhóm</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prstClr val="black"/>
                  </a:solidFill>
                  <a:effectLst/>
                  <a:uLnTx/>
                  <a:uFillTx/>
                  <a:latin typeface="Calibri" panose="020F0502020204030204"/>
                  <a:ea typeface="+mn-ea"/>
                  <a:cs typeface="+mn-cs"/>
                </a:rPr>
                <a:t>sử</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prstClr val="black"/>
                  </a:solidFill>
                  <a:effectLst/>
                  <a:uLnTx/>
                  <a:uFillTx/>
                  <a:latin typeface="Calibri" panose="020F0502020204030204"/>
                  <a:ea typeface="+mn-ea"/>
                  <a:cs typeface="+mn-cs"/>
                </a:rPr>
                <a:t>dụng</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SGLT2i </a:t>
              </a:r>
              <a:r>
                <a:rPr kumimoji="0" lang="en-US" sz="1600" b="0" i="0" u="none" strike="noStrike" kern="1200" cap="none" spc="0" normalizeH="0" baseline="0" noProof="0" err="1">
                  <a:ln>
                    <a:noFill/>
                  </a:ln>
                  <a:solidFill>
                    <a:prstClr val="black"/>
                  </a:solidFill>
                  <a:effectLst/>
                  <a:uLnTx/>
                  <a:uFillTx/>
                  <a:latin typeface="Calibri" panose="020F0502020204030204"/>
                  <a:ea typeface="+mn-ea"/>
                  <a:cs typeface="+mn-cs"/>
                </a:rPr>
                <a:t>ngay</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prstClr val="black"/>
                  </a:solidFill>
                  <a:effectLst/>
                  <a:uLnTx/>
                  <a:uFillTx/>
                  <a:latin typeface="Calibri" panose="020F0502020204030204"/>
                  <a:ea typeface="+mn-ea"/>
                  <a:cs typeface="+mn-cs"/>
                </a:rPr>
                <a:t>từ</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prstClr val="black"/>
                  </a:solidFill>
                  <a:effectLst/>
                  <a:uLnTx/>
                  <a:uFillTx/>
                  <a:latin typeface="Calibri" panose="020F0502020204030204"/>
                  <a:ea typeface="+mn-ea"/>
                  <a:cs typeface="+mn-cs"/>
                </a:rPr>
                <a:t>đầu</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1 </a:t>
              </a:r>
              <a:r>
                <a:rPr kumimoji="0" lang="en-US" sz="1600" b="0" i="0" u="none" strike="noStrike" kern="1200" cap="none" spc="0" normalizeH="0" baseline="0" noProof="0" err="1">
                  <a:ln>
                    <a:noFill/>
                  </a:ln>
                  <a:solidFill>
                    <a:prstClr val="black"/>
                  </a:solidFill>
                  <a:effectLst/>
                  <a:uLnTx/>
                  <a:uFillTx/>
                  <a:latin typeface="Calibri" panose="020F0502020204030204"/>
                  <a:ea typeface="+mn-ea"/>
                  <a:cs typeface="+mn-cs"/>
                </a:rPr>
                <a:t>nhóm</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prstClr val="black"/>
                  </a:solidFill>
                  <a:effectLst/>
                  <a:uLnTx/>
                  <a:uFillTx/>
                  <a:latin typeface="Calibri" panose="020F0502020204030204"/>
                  <a:ea typeface="+mn-ea"/>
                  <a:cs typeface="+mn-cs"/>
                </a:rPr>
                <a:t>chưa</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prstClr val="black"/>
                  </a:solidFill>
                  <a:effectLst/>
                  <a:uLnTx/>
                  <a:uFillTx/>
                  <a:latin typeface="Calibri" panose="020F0502020204030204"/>
                  <a:ea typeface="+mn-ea"/>
                  <a:cs typeface="+mn-cs"/>
                </a:rPr>
                <a:t>sử</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prstClr val="black"/>
                  </a:solidFill>
                  <a:effectLst/>
                  <a:uLnTx/>
                  <a:uFillTx/>
                  <a:latin typeface="Calibri" panose="020F0502020204030204"/>
                  <a:ea typeface="+mn-ea"/>
                  <a:cs typeface="+mn-cs"/>
                </a:rPr>
                <a:t>dụng</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SGLT2i</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Ở </a:t>
              </a:r>
              <a:r>
                <a:rPr kumimoji="0" lang="en-US" sz="1600" b="0" i="0" u="none" strike="noStrike" kern="1200" cap="none" spc="0" normalizeH="0" baseline="0" noProof="0" err="1">
                  <a:ln>
                    <a:noFill/>
                  </a:ln>
                  <a:solidFill>
                    <a:prstClr val="black"/>
                  </a:solidFill>
                  <a:effectLst/>
                  <a:uLnTx/>
                  <a:uFillTx/>
                  <a:latin typeface="Calibri" panose="020F0502020204030204"/>
                  <a:ea typeface="+mn-ea"/>
                  <a:cs typeface="+mn-cs"/>
                </a:rPr>
                <a:t>nhóm</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prstClr val="black"/>
                  </a:solidFill>
                  <a:effectLst/>
                  <a:uLnTx/>
                  <a:uFillTx/>
                  <a:latin typeface="Calibri" panose="020F0502020204030204"/>
                  <a:ea typeface="+mn-ea"/>
                  <a:cs typeface="+mn-cs"/>
                </a:rPr>
                <a:t>sử</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prstClr val="black"/>
                  </a:solidFill>
                  <a:effectLst/>
                  <a:uLnTx/>
                  <a:uFillTx/>
                  <a:latin typeface="Calibri" panose="020F0502020204030204"/>
                  <a:ea typeface="+mn-ea"/>
                  <a:cs typeface="+mn-cs"/>
                </a:rPr>
                <a:t>dụng</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600" b="1" i="0" u="none" strike="noStrike" kern="1200" cap="none" spc="0" normalizeH="0" baseline="0" noProof="0" err="1">
                  <a:ln>
                    <a:noFill/>
                  </a:ln>
                  <a:solidFill>
                    <a:prstClr val="black"/>
                  </a:solidFill>
                  <a:effectLst/>
                  <a:uLnTx/>
                  <a:uFillTx/>
                  <a:latin typeface="Calibri" panose="020F0502020204030204"/>
                  <a:ea typeface="+mn-ea"/>
                  <a:cs typeface="+mn-cs"/>
                </a:rPr>
                <a:t>sớm</a:t>
              </a: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 SGLT2i </a:t>
              </a:r>
              <a:r>
                <a:rPr kumimoji="0" lang="en-US" sz="1600" b="1" i="0" u="none" strike="noStrike" kern="1200" cap="none" spc="0" normalizeH="0" baseline="0" noProof="0" err="1">
                  <a:ln>
                    <a:noFill/>
                  </a:ln>
                  <a:solidFill>
                    <a:prstClr val="black"/>
                  </a:solidFill>
                  <a:effectLst/>
                  <a:uLnTx/>
                  <a:uFillTx/>
                  <a:latin typeface="Calibri" panose="020F0502020204030204"/>
                  <a:ea typeface="+mn-ea"/>
                  <a:cs typeface="+mn-cs"/>
                </a:rPr>
                <a:t>trong</a:t>
              </a: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 0-2 </a:t>
              </a:r>
              <a:r>
                <a:rPr kumimoji="0" lang="en-US" sz="1600" b="1" i="0" u="none" strike="noStrike" kern="1200" cap="none" spc="0" normalizeH="0" baseline="0" noProof="0" err="1">
                  <a:ln>
                    <a:noFill/>
                  </a:ln>
                  <a:solidFill>
                    <a:prstClr val="black"/>
                  </a:solidFill>
                  <a:effectLst/>
                  <a:uLnTx/>
                  <a:uFillTx/>
                  <a:latin typeface="Calibri" panose="020F0502020204030204"/>
                  <a:ea typeface="+mn-ea"/>
                  <a:cs typeface="+mn-cs"/>
                </a:rPr>
                <a:t>năm</a:t>
              </a: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prstClr val="black"/>
                  </a:solidFill>
                  <a:effectLst/>
                  <a:uLnTx/>
                  <a:uFillTx/>
                  <a:latin typeface="Calibri" panose="020F0502020204030204"/>
                  <a:ea typeface="+mn-ea"/>
                  <a:cs typeface="+mn-cs"/>
                </a:rPr>
                <a:t>đầu</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prstClr val="black"/>
                  </a:solidFill>
                  <a:effectLst/>
                  <a:uLnTx/>
                  <a:uFillTx/>
                  <a:latin typeface="Calibri" panose="020F0502020204030204"/>
                  <a:ea typeface="+mn-ea"/>
                  <a:cs typeface="+mn-cs"/>
                </a:rPr>
                <a:t>sau</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prstClr val="black"/>
                  </a:solidFill>
                  <a:effectLst/>
                  <a:uLnTx/>
                  <a:uFillTx/>
                  <a:latin typeface="Calibri" panose="020F0502020204030204"/>
                  <a:ea typeface="+mn-ea"/>
                  <a:cs typeface="+mn-cs"/>
                </a:rPr>
                <a:t>khi</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prstClr val="black"/>
                  </a:solidFill>
                  <a:effectLst/>
                  <a:uLnTx/>
                  <a:uFillTx/>
                  <a:latin typeface="Calibri" panose="020F0502020204030204"/>
                  <a:ea typeface="+mn-ea"/>
                  <a:cs typeface="+mn-cs"/>
                </a:rPr>
                <a:t>chẩn</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prstClr val="black"/>
                  </a:solidFill>
                  <a:effectLst/>
                  <a:uLnTx/>
                  <a:uFillTx/>
                  <a:latin typeface="Calibri" panose="020F0502020204030204"/>
                  <a:ea typeface="+mn-ea"/>
                  <a:cs typeface="+mn-cs"/>
                </a:rPr>
                <a:t>đoán</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ĐTĐ </a:t>
              </a:r>
              <a:r>
                <a:rPr kumimoji="0" lang="en-US" sz="1600" b="1" i="0" u="none" strike="noStrike" kern="1200" cap="none" spc="0" normalizeH="0" baseline="0" noProof="0" err="1">
                  <a:ln>
                    <a:noFill/>
                  </a:ln>
                  <a:solidFill>
                    <a:prstClr val="black"/>
                  </a:solidFill>
                  <a:effectLst/>
                  <a:uLnTx/>
                  <a:uFillTx/>
                  <a:latin typeface="Calibri" panose="020F0502020204030204"/>
                  <a:ea typeface="+mn-ea"/>
                  <a:cs typeface="+mn-cs"/>
                </a:rPr>
                <a:t>loại</a:t>
              </a: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600" b="1" i="0" u="none" strike="noStrike" kern="1200" cap="none" spc="0" normalizeH="0" baseline="0" noProof="0" err="1">
                  <a:ln>
                    <a:noFill/>
                  </a:ln>
                  <a:solidFill>
                    <a:prstClr val="black"/>
                  </a:solidFill>
                  <a:effectLst/>
                  <a:uLnTx/>
                  <a:uFillTx/>
                  <a:latin typeface="Calibri" panose="020F0502020204030204"/>
                  <a:ea typeface="+mn-ea"/>
                  <a:cs typeface="+mn-cs"/>
                </a:rPr>
                <a:t>bỏ</a:t>
              </a: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600" b="1" i="0" u="none" strike="noStrike" kern="1200" cap="none" spc="0" normalizeH="0" baseline="0" noProof="0" err="1">
                  <a:ln>
                    <a:noFill/>
                  </a:ln>
                  <a:solidFill>
                    <a:prstClr val="black"/>
                  </a:solidFill>
                  <a:effectLst/>
                  <a:uLnTx/>
                  <a:uFillTx/>
                  <a:latin typeface="Calibri" panose="020F0502020204030204"/>
                  <a:ea typeface="+mn-ea"/>
                  <a:cs typeface="+mn-cs"/>
                </a:rPr>
                <a:t>mối</a:t>
              </a: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600" b="1" i="0" u="none" strike="noStrike" kern="1200" cap="none" spc="0" normalizeH="0" baseline="0" noProof="0" err="1">
                  <a:ln>
                    <a:noFill/>
                  </a:ln>
                  <a:solidFill>
                    <a:prstClr val="black"/>
                  </a:solidFill>
                  <a:effectLst/>
                  <a:uLnTx/>
                  <a:uFillTx/>
                  <a:latin typeface="Calibri" panose="020F0502020204030204"/>
                  <a:ea typeface="+mn-ea"/>
                  <a:cs typeface="+mn-cs"/>
                </a:rPr>
                <a:t>liên</a:t>
              </a: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600" b="1" i="0" u="none" strike="noStrike" kern="1200" cap="none" spc="0" normalizeH="0" baseline="0" noProof="0" err="1">
                  <a:ln>
                    <a:noFill/>
                  </a:ln>
                  <a:solidFill>
                    <a:prstClr val="black"/>
                  </a:solidFill>
                  <a:effectLst/>
                  <a:uLnTx/>
                  <a:uFillTx/>
                  <a:latin typeface="Calibri" panose="020F0502020204030204"/>
                  <a:ea typeface="+mn-ea"/>
                  <a:cs typeface="+mn-cs"/>
                </a:rPr>
                <a:t>hệ</a:t>
              </a: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600" b="1" i="0" u="none" strike="noStrike" kern="1200" cap="none" spc="0" normalizeH="0" baseline="0" noProof="0" err="1">
                  <a:ln>
                    <a:noFill/>
                  </a:ln>
                  <a:solidFill>
                    <a:prstClr val="black"/>
                  </a:solidFill>
                  <a:effectLst/>
                  <a:uLnTx/>
                  <a:uFillTx/>
                  <a:latin typeface="Calibri" panose="020F0502020204030204"/>
                  <a:ea typeface="+mn-ea"/>
                  <a:cs typeface="+mn-cs"/>
                </a:rPr>
                <a:t>giữa</a:t>
              </a: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600" b="1" i="0" u="none" strike="noStrike" kern="1200" cap="none" spc="0" normalizeH="0" baseline="0" noProof="0" err="1">
                  <a:ln>
                    <a:noFill/>
                  </a:ln>
                  <a:solidFill>
                    <a:prstClr val="black"/>
                  </a:solidFill>
                  <a:effectLst/>
                  <a:uLnTx/>
                  <a:uFillTx/>
                  <a:latin typeface="Calibri" panose="020F0502020204030204"/>
                  <a:ea typeface="+mn-ea"/>
                  <a:cs typeface="+mn-cs"/>
                </a:rPr>
                <a:t>kiểm</a:t>
              </a: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600" b="1" i="0" u="none" strike="noStrike" kern="1200" cap="none" spc="0" normalizeH="0" baseline="0" noProof="0" err="1">
                  <a:ln>
                    <a:noFill/>
                  </a:ln>
                  <a:solidFill>
                    <a:prstClr val="black"/>
                  </a:solidFill>
                  <a:effectLst/>
                  <a:uLnTx/>
                  <a:uFillTx/>
                  <a:latin typeface="Calibri" panose="020F0502020204030204"/>
                  <a:ea typeface="+mn-ea"/>
                  <a:cs typeface="+mn-cs"/>
                </a:rPr>
                <a:t>soát</a:t>
              </a: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600" b="1" i="0" u="none" strike="noStrike" kern="1200" cap="none" spc="0" normalizeH="0" baseline="0" noProof="0" err="1">
                  <a:ln>
                    <a:noFill/>
                  </a:ln>
                  <a:solidFill>
                    <a:prstClr val="black"/>
                  </a:solidFill>
                  <a:effectLst/>
                  <a:uLnTx/>
                  <a:uFillTx/>
                  <a:latin typeface="Calibri" panose="020F0502020204030204"/>
                  <a:ea typeface="+mn-ea"/>
                  <a:cs typeface="+mn-cs"/>
                </a:rPr>
                <a:t>đường</a:t>
              </a: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600" b="1" i="0" u="none" strike="noStrike" kern="1200" cap="none" spc="0" normalizeH="0" baseline="0" noProof="0" err="1">
                  <a:ln>
                    <a:noFill/>
                  </a:ln>
                  <a:solidFill>
                    <a:prstClr val="black"/>
                  </a:solidFill>
                  <a:effectLst/>
                  <a:uLnTx/>
                  <a:uFillTx/>
                  <a:latin typeface="Calibri" panose="020F0502020204030204"/>
                  <a:ea typeface="+mn-ea"/>
                  <a:cs typeface="+mn-cs"/>
                </a:rPr>
                <a:t>huyết</a:t>
              </a: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600" b="1" i="0" u="none" strike="noStrike" kern="1200" cap="none" spc="0" normalizeH="0" baseline="0" noProof="0" err="1">
                  <a:ln>
                    <a:noFill/>
                  </a:ln>
                  <a:solidFill>
                    <a:prstClr val="black"/>
                  </a:solidFill>
                  <a:effectLst/>
                  <a:uLnTx/>
                  <a:uFillTx/>
                  <a:latin typeface="Calibri" panose="020F0502020204030204"/>
                  <a:ea typeface="+mn-ea"/>
                  <a:cs typeface="+mn-cs"/>
                </a:rPr>
                <a:t>kém</a:t>
              </a: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600" b="1" i="0" u="none" strike="noStrike" kern="1200" cap="none" spc="0" normalizeH="0" baseline="0" noProof="0" err="1">
                  <a:ln>
                    <a:noFill/>
                  </a:ln>
                  <a:solidFill>
                    <a:prstClr val="black"/>
                  </a:solidFill>
                  <a:effectLst/>
                  <a:uLnTx/>
                  <a:uFillTx/>
                  <a:latin typeface="Calibri" panose="020F0502020204030204"/>
                  <a:ea typeface="+mn-ea"/>
                  <a:cs typeface="+mn-cs"/>
                </a:rPr>
                <a:t>và</a:t>
              </a: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600" b="1" i="0" u="none" strike="noStrike" kern="1200" cap="none" spc="0" normalizeH="0" baseline="0" noProof="0" err="1">
                  <a:ln>
                    <a:noFill/>
                  </a:ln>
                  <a:solidFill>
                    <a:prstClr val="black"/>
                  </a:solidFill>
                  <a:effectLst/>
                  <a:uLnTx/>
                  <a:uFillTx/>
                  <a:latin typeface="Calibri" panose="020F0502020204030204"/>
                  <a:ea typeface="+mn-ea"/>
                  <a:cs typeface="+mn-cs"/>
                </a:rPr>
                <a:t>biến</a:t>
              </a: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600" b="1" i="0" u="none" strike="noStrike" kern="1200" cap="none" spc="0" normalizeH="0" baseline="0" noProof="0" err="1">
                  <a:ln>
                    <a:noFill/>
                  </a:ln>
                  <a:solidFill>
                    <a:prstClr val="black"/>
                  </a:solidFill>
                  <a:effectLst/>
                  <a:uLnTx/>
                  <a:uFillTx/>
                  <a:latin typeface="Calibri" panose="020F0502020204030204"/>
                  <a:ea typeface="+mn-ea"/>
                  <a:cs typeface="+mn-cs"/>
                </a:rPr>
                <a:t>chứng</a:t>
              </a: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600" b="1" i="0" u="none" strike="noStrike" kern="1200" cap="none" spc="0" normalizeH="0" baseline="0" noProof="0" err="1">
                  <a:ln>
                    <a:noFill/>
                  </a:ln>
                  <a:solidFill>
                    <a:prstClr val="black"/>
                  </a:solidFill>
                  <a:effectLst/>
                  <a:uLnTx/>
                  <a:uFillTx/>
                  <a:latin typeface="Calibri" panose="020F0502020204030204"/>
                  <a:ea typeface="+mn-ea"/>
                  <a:cs typeface="+mn-cs"/>
                </a:rPr>
                <a:t>tim</a:t>
              </a: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600" b="1" i="0" u="none" strike="noStrike" kern="1200" cap="none" spc="0" normalizeH="0" baseline="0" noProof="0" err="1">
                  <a:ln>
                    <a:noFill/>
                  </a:ln>
                  <a:solidFill>
                    <a:prstClr val="black"/>
                  </a:solidFill>
                  <a:effectLst/>
                  <a:uLnTx/>
                  <a:uFillTx/>
                  <a:latin typeface="Calibri" panose="020F0502020204030204"/>
                  <a:ea typeface="+mn-ea"/>
                  <a:cs typeface="+mn-cs"/>
                </a:rPr>
                <a:t>mạch</a:t>
              </a: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6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Khởi</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6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trị</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6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sớm</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SGLT2i </a:t>
              </a:r>
              <a:r>
                <a:rPr kumimoji="0" lang="en-US" sz="16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giúp</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r>
                <a:rPr kumimoji="0" lang="en-US" sz="1600" b="1"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phá</a:t>
              </a: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600" b="1"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vỡ</a:t>
              </a: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600" b="1"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trí</a:t>
              </a: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600" b="1"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nhớ</a:t>
              </a: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600" b="1"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chuyển</a:t>
              </a: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600" b="1"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hóa</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6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mang</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6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lại</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6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lợi</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6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ích</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6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lâu</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6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dài</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6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trên</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6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cả</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6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bệnh</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6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nhân</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6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không</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6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đạt</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6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được</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6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mức</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6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đường</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6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huyết</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6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mục</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6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tiêu</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3" name="Rectangle 12">
            <a:extLst>
              <a:ext uri="{FF2B5EF4-FFF2-40B4-BE49-F238E27FC236}">
                <a16:creationId xmlns:a16="http://schemas.microsoft.com/office/drawing/2014/main" id="{10B2C376-ABC3-974A-EFB2-87C64A7FC02C}"/>
              </a:ext>
            </a:extLst>
          </p:cNvPr>
          <p:cNvSpPr/>
          <p:nvPr/>
        </p:nvSpPr>
        <p:spPr>
          <a:xfrm>
            <a:off x="295021" y="1226157"/>
            <a:ext cx="6865943" cy="276555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A7CA518F-F065-FEFE-8629-5F2B1342A3C9}"/>
              </a:ext>
            </a:extLst>
          </p:cNvPr>
          <p:cNvSpPr txBox="1"/>
          <p:nvPr/>
        </p:nvSpPr>
        <p:spPr>
          <a:xfrm>
            <a:off x="145074" y="6467605"/>
            <a:ext cx="914426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err="1">
                <a:ln>
                  <a:noFill/>
                </a:ln>
                <a:solidFill>
                  <a:srgbClr val="212121"/>
                </a:solidFill>
                <a:effectLst/>
                <a:uLnTx/>
                <a:uFillTx/>
                <a:latin typeface="BlinkMacSystemFont"/>
                <a:ea typeface="+mn-ea"/>
                <a:cs typeface="+mn-cs"/>
              </a:rPr>
              <a:t>Ceriello</a:t>
            </a:r>
            <a:r>
              <a:rPr kumimoji="0" lang="en-US" sz="1000" b="0" i="0" u="none" strike="noStrike" kern="1200" cap="none" spc="0" normalizeH="0" baseline="0" noProof="0">
                <a:ln>
                  <a:noFill/>
                </a:ln>
                <a:solidFill>
                  <a:srgbClr val="212121"/>
                </a:solidFill>
                <a:effectLst/>
                <a:uLnTx/>
                <a:uFillTx/>
                <a:latin typeface="BlinkMacSystemFont"/>
                <a:ea typeface="+mn-ea"/>
                <a:cs typeface="+mn-cs"/>
              </a:rPr>
              <a:t> A et </a:t>
            </a:r>
            <a:r>
              <a:rPr kumimoji="0" lang="en-US" sz="1000" b="0" i="0" u="none" strike="noStrike" kern="1200" cap="none" spc="0" normalizeH="0" baseline="0" noProof="0" err="1">
                <a:ln>
                  <a:noFill/>
                </a:ln>
                <a:solidFill>
                  <a:srgbClr val="212121"/>
                </a:solidFill>
                <a:effectLst/>
                <a:uLnTx/>
                <a:uFillTx/>
                <a:latin typeface="BlinkMacSystemFont"/>
                <a:ea typeface="+mn-ea"/>
                <a:cs typeface="+mn-cs"/>
              </a:rPr>
              <a:t>al.,The</a:t>
            </a:r>
            <a:r>
              <a:rPr kumimoji="0" lang="en-US" sz="1000" b="0" i="0" u="none" strike="noStrike" kern="1200" cap="none" spc="0" normalizeH="0" baseline="0" noProof="0">
                <a:ln>
                  <a:noFill/>
                </a:ln>
                <a:solidFill>
                  <a:srgbClr val="212121"/>
                </a:solidFill>
                <a:effectLst/>
                <a:uLnTx/>
                <a:uFillTx/>
                <a:latin typeface="BlinkMacSystemFont"/>
                <a:ea typeface="+mn-ea"/>
                <a:cs typeface="+mn-cs"/>
              </a:rPr>
              <a:t> legacy effect of hyperglycemia and early use of SGLT-2 inhibitors: a cohort study with newly-diagnosed people with type 2 diabetes. Lancet Reg Health </a:t>
            </a:r>
            <a:r>
              <a:rPr kumimoji="0" lang="en-US" sz="8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Eur. 2023 Jun 12;31:100666. </a:t>
            </a:r>
            <a:r>
              <a:rPr kumimoji="0" lang="en-US" sz="800" b="0" i="0" u="none" strike="noStrike" kern="1200" cap="none" spc="0" normalizeH="0" baseline="0" noProof="0" err="1">
                <a:ln>
                  <a:noFill/>
                </a:ln>
                <a:solidFill>
                  <a:srgbClr val="002060"/>
                </a:solidFill>
                <a:effectLst/>
                <a:uLnTx/>
                <a:uFillTx/>
                <a:latin typeface="Arial" panose="020B0604020202020204" pitchFamily="34" charset="0"/>
                <a:ea typeface="+mn-ea"/>
                <a:cs typeface="Arial" panose="020B0604020202020204" pitchFamily="34" charset="0"/>
              </a:rPr>
              <a:t>doi</a:t>
            </a:r>
            <a:r>
              <a:rPr kumimoji="0" lang="en-US" sz="8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 10.1016/j.lanepe.2023.100666. PMID: 37547276; PMCID: PMC10398589.</a:t>
            </a:r>
          </a:p>
        </p:txBody>
      </p:sp>
    </p:spTree>
    <p:extLst>
      <p:ext uri="{BB962C8B-B14F-4D97-AF65-F5344CB8AC3E}">
        <p14:creationId xmlns:p14="http://schemas.microsoft.com/office/powerpoint/2010/main" val="2157331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8D03A8-556B-65F8-88AD-FE2FC9498588}"/>
              </a:ext>
            </a:extLst>
          </p:cNvPr>
          <p:cNvSpPr>
            <a:spLocks noGrp="1"/>
          </p:cNvSpPr>
          <p:nvPr>
            <p:ph type="title"/>
          </p:nvPr>
        </p:nvSpPr>
        <p:spPr>
          <a:xfrm>
            <a:off x="838200" y="59046"/>
            <a:ext cx="10515600" cy="1175809"/>
          </a:xfrm>
        </p:spPr>
        <p:txBody>
          <a:bodyPr>
            <a:normAutofit/>
          </a:bodyPr>
          <a:lstStyle/>
          <a:p>
            <a:r>
              <a:rPr lang="en-US" sz="3600" dirty="0">
                <a:solidFill>
                  <a:srgbClr val="0070C0"/>
                </a:solidFill>
                <a:latin typeface="+mn-lt"/>
              </a:rPr>
              <a:t>ESC 2023: </a:t>
            </a:r>
            <a:r>
              <a:rPr lang="en-US" sz="3600" dirty="0" err="1">
                <a:solidFill>
                  <a:srgbClr val="0070C0"/>
                </a:solidFill>
                <a:latin typeface="+mn-lt"/>
              </a:rPr>
              <a:t>Phân</a:t>
            </a:r>
            <a:r>
              <a:rPr lang="en-US" sz="3600" dirty="0">
                <a:solidFill>
                  <a:srgbClr val="0070C0"/>
                </a:solidFill>
                <a:latin typeface="+mn-lt"/>
              </a:rPr>
              <a:t> </a:t>
            </a:r>
            <a:r>
              <a:rPr lang="en-US" sz="3600" dirty="0" err="1">
                <a:solidFill>
                  <a:srgbClr val="0070C0"/>
                </a:solidFill>
                <a:latin typeface="+mn-lt"/>
              </a:rPr>
              <a:t>tầng</a:t>
            </a:r>
            <a:r>
              <a:rPr lang="en-US" sz="3600" dirty="0">
                <a:solidFill>
                  <a:srgbClr val="0070C0"/>
                </a:solidFill>
                <a:latin typeface="+mn-lt"/>
              </a:rPr>
              <a:t> </a:t>
            </a:r>
            <a:r>
              <a:rPr lang="en-US" sz="3600" dirty="0" err="1">
                <a:solidFill>
                  <a:srgbClr val="0070C0"/>
                </a:solidFill>
                <a:latin typeface="+mn-lt"/>
              </a:rPr>
              <a:t>nguy</a:t>
            </a:r>
            <a:r>
              <a:rPr lang="en-US" sz="3600" dirty="0">
                <a:solidFill>
                  <a:srgbClr val="0070C0"/>
                </a:solidFill>
                <a:latin typeface="+mn-lt"/>
              </a:rPr>
              <a:t> </a:t>
            </a:r>
            <a:r>
              <a:rPr lang="en-US" sz="3600" dirty="0" err="1">
                <a:solidFill>
                  <a:srgbClr val="0070C0"/>
                </a:solidFill>
                <a:latin typeface="+mn-lt"/>
              </a:rPr>
              <a:t>cơ</a:t>
            </a:r>
            <a:r>
              <a:rPr lang="en-US" sz="3600" dirty="0">
                <a:solidFill>
                  <a:srgbClr val="0070C0"/>
                </a:solidFill>
                <a:latin typeface="+mn-lt"/>
              </a:rPr>
              <a:t> </a:t>
            </a:r>
            <a:r>
              <a:rPr lang="en-US" sz="3600" dirty="0" err="1">
                <a:solidFill>
                  <a:srgbClr val="0070C0"/>
                </a:solidFill>
                <a:latin typeface="+mn-lt"/>
              </a:rPr>
              <a:t>tim</a:t>
            </a:r>
            <a:r>
              <a:rPr lang="en-US" sz="3600" dirty="0">
                <a:solidFill>
                  <a:srgbClr val="0070C0"/>
                </a:solidFill>
                <a:latin typeface="+mn-lt"/>
              </a:rPr>
              <a:t> </a:t>
            </a:r>
            <a:r>
              <a:rPr lang="en-US" sz="3600" dirty="0" err="1">
                <a:solidFill>
                  <a:srgbClr val="0070C0"/>
                </a:solidFill>
                <a:latin typeface="+mn-lt"/>
              </a:rPr>
              <a:t>mạch</a:t>
            </a:r>
            <a:r>
              <a:rPr lang="en-US" sz="3600" dirty="0">
                <a:solidFill>
                  <a:srgbClr val="0070C0"/>
                </a:solidFill>
                <a:latin typeface="+mn-lt"/>
              </a:rPr>
              <a:t> ở bn </a:t>
            </a:r>
            <a:r>
              <a:rPr lang="en-US" sz="3600" dirty="0" err="1">
                <a:solidFill>
                  <a:srgbClr val="0070C0"/>
                </a:solidFill>
                <a:latin typeface="+mn-lt"/>
              </a:rPr>
              <a:t>ĐTĐ</a:t>
            </a:r>
            <a:endParaRPr lang="en-US" sz="3600" dirty="0">
              <a:solidFill>
                <a:srgbClr val="0070C0"/>
              </a:solidFill>
              <a:latin typeface="+mn-lt"/>
            </a:endParaRPr>
          </a:p>
        </p:txBody>
      </p:sp>
      <p:sp>
        <p:nvSpPr>
          <p:cNvPr id="4" name="Content Placeholder 3">
            <a:extLst>
              <a:ext uri="{FF2B5EF4-FFF2-40B4-BE49-F238E27FC236}">
                <a16:creationId xmlns:a16="http://schemas.microsoft.com/office/drawing/2014/main" id="{CD01559D-C945-01ED-6036-9BB7D4818F7D}"/>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A94E7BF3-DD05-19A2-6AF5-9BDB36B1F0E2}"/>
              </a:ext>
            </a:extLst>
          </p:cNvPr>
          <p:cNvPicPr>
            <a:picLocks noChangeAspect="1"/>
          </p:cNvPicPr>
          <p:nvPr/>
        </p:nvPicPr>
        <p:blipFill>
          <a:blip r:embed="rId3"/>
          <a:stretch>
            <a:fillRect/>
          </a:stretch>
        </p:blipFill>
        <p:spPr>
          <a:xfrm>
            <a:off x="380975" y="1193533"/>
            <a:ext cx="11430050" cy="5527942"/>
          </a:xfrm>
          <a:prstGeom prst="rect">
            <a:avLst/>
          </a:prstGeom>
        </p:spPr>
      </p:pic>
      <p:pic>
        <p:nvPicPr>
          <p:cNvPr id="8" name="Picture 7">
            <a:extLst>
              <a:ext uri="{FF2B5EF4-FFF2-40B4-BE49-F238E27FC236}">
                <a16:creationId xmlns:a16="http://schemas.microsoft.com/office/drawing/2014/main" id="{E0494729-FEB6-80ED-4352-6DC3BCA513C2}"/>
              </a:ext>
            </a:extLst>
          </p:cNvPr>
          <p:cNvPicPr>
            <a:picLocks noChangeAspect="1"/>
          </p:cNvPicPr>
          <p:nvPr/>
        </p:nvPicPr>
        <p:blipFill>
          <a:blip r:embed="rId4"/>
          <a:stretch>
            <a:fillRect/>
          </a:stretch>
        </p:blipFill>
        <p:spPr>
          <a:xfrm>
            <a:off x="3534937" y="2369341"/>
            <a:ext cx="8062331" cy="3652317"/>
          </a:xfrm>
          <a:prstGeom prst="rect">
            <a:avLst/>
          </a:prstGeom>
        </p:spPr>
      </p:pic>
      <p:sp>
        <p:nvSpPr>
          <p:cNvPr id="2" name="TextBox 1">
            <a:extLst>
              <a:ext uri="{FF2B5EF4-FFF2-40B4-BE49-F238E27FC236}">
                <a16:creationId xmlns:a16="http://schemas.microsoft.com/office/drawing/2014/main" id="{DDFC4578-5D32-1ED6-1E86-A51843A17DE3}"/>
              </a:ext>
            </a:extLst>
          </p:cNvPr>
          <p:cNvSpPr txBox="1"/>
          <p:nvPr/>
        </p:nvSpPr>
        <p:spPr>
          <a:xfrm>
            <a:off x="97329" y="6611099"/>
            <a:ext cx="9144929" cy="430887"/>
          </a:xfrm>
          <a:prstGeom prst="rect">
            <a:avLst/>
          </a:prstGeom>
          <a:noFill/>
        </p:spPr>
        <p:txBody>
          <a:bodyPr wrap="square">
            <a:spAutoFit/>
          </a:bodyPr>
          <a:lstStyle/>
          <a:p>
            <a:r>
              <a:rPr lang="en-US" sz="1100" b="0" i="0" dirty="0">
                <a:solidFill>
                  <a:srgbClr val="000000"/>
                </a:solidFill>
                <a:effectLst/>
                <a:latin typeface="Arial" panose="020B0604020202020204" pitchFamily="34" charset="0"/>
                <a:cs typeface="Arial" panose="020B0604020202020204" pitchFamily="34" charset="0"/>
              </a:rPr>
              <a:t>European Heart Journal (2023) </a:t>
            </a:r>
            <a:r>
              <a:rPr lang="en-US" sz="1100" b="1" i="0" dirty="0">
                <a:solidFill>
                  <a:srgbClr val="000000"/>
                </a:solidFill>
                <a:effectLst/>
                <a:latin typeface="Arial" panose="020B0604020202020204" pitchFamily="34" charset="0"/>
                <a:cs typeface="Arial" panose="020B0604020202020204" pitchFamily="34" charset="0"/>
              </a:rPr>
              <a:t>00</a:t>
            </a:r>
            <a:r>
              <a:rPr lang="en-US" sz="1100" b="0" i="0" dirty="0">
                <a:solidFill>
                  <a:srgbClr val="000000"/>
                </a:solidFill>
                <a:effectLst/>
                <a:latin typeface="Arial" panose="020B0604020202020204" pitchFamily="34" charset="0"/>
                <a:cs typeface="Arial" panose="020B0604020202020204" pitchFamily="34" charset="0"/>
              </a:rPr>
              <a:t>, 1–98 https://</a:t>
            </a:r>
            <a:r>
              <a:rPr lang="en-US" sz="1100" b="0" i="0" dirty="0" err="1">
                <a:solidFill>
                  <a:srgbClr val="000000"/>
                </a:solidFill>
                <a:effectLst/>
                <a:latin typeface="Arial" panose="020B0604020202020204" pitchFamily="34" charset="0"/>
                <a:cs typeface="Arial" panose="020B0604020202020204" pitchFamily="34" charset="0"/>
              </a:rPr>
              <a:t>doi.org</a:t>
            </a:r>
            <a:r>
              <a:rPr lang="en-US" sz="1100" b="0" i="0" dirty="0">
                <a:solidFill>
                  <a:srgbClr val="000000"/>
                </a:solidFill>
                <a:effectLst/>
                <a:latin typeface="Arial" panose="020B0604020202020204" pitchFamily="34" charset="0"/>
                <a:cs typeface="Arial" panose="020B0604020202020204" pitchFamily="34" charset="0"/>
              </a:rPr>
              <a:t>/10.1093/</a:t>
            </a:r>
            <a:r>
              <a:rPr lang="en-US" sz="1100" b="0" i="0" dirty="0" err="1">
                <a:solidFill>
                  <a:srgbClr val="000000"/>
                </a:solidFill>
                <a:effectLst/>
                <a:latin typeface="Arial" panose="020B0604020202020204" pitchFamily="34" charset="0"/>
                <a:cs typeface="Arial" panose="020B0604020202020204" pitchFamily="34" charset="0"/>
              </a:rPr>
              <a:t>eurheartj</a:t>
            </a:r>
            <a:r>
              <a:rPr lang="en-US" sz="1100" b="0" i="0" dirty="0">
                <a:solidFill>
                  <a:srgbClr val="000000"/>
                </a:solidFill>
                <a:effectLst/>
                <a:latin typeface="Arial" panose="020B0604020202020204" pitchFamily="34" charset="0"/>
                <a:cs typeface="Arial" panose="020B0604020202020204" pitchFamily="34" charset="0"/>
              </a:rPr>
              <a:t>/</a:t>
            </a:r>
            <a:r>
              <a:rPr lang="en-US" sz="1100" b="0" i="0" dirty="0" err="1">
                <a:solidFill>
                  <a:srgbClr val="000000"/>
                </a:solidFill>
                <a:effectLst/>
                <a:latin typeface="Arial" panose="020B0604020202020204" pitchFamily="34" charset="0"/>
                <a:cs typeface="Arial" panose="020B0604020202020204" pitchFamily="34" charset="0"/>
              </a:rPr>
              <a:t>ehad192</a:t>
            </a:r>
            <a:r>
              <a:rPr lang="en-US" sz="1100" dirty="0">
                <a:latin typeface="Arial" panose="020B0604020202020204" pitchFamily="34" charset="0"/>
                <a:cs typeface="Arial" panose="020B0604020202020204" pitchFamily="34" charset="0"/>
              </a:rPr>
              <a:t> </a:t>
            </a:r>
            <a:br>
              <a:rPr lang="en-US" sz="1100" dirty="0">
                <a:latin typeface="Arial" panose="020B0604020202020204" pitchFamily="34" charset="0"/>
                <a:cs typeface="Arial" panose="020B0604020202020204" pitchFamily="34" charset="0"/>
              </a:rPr>
            </a:br>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0656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BBD5AA-C2CE-D533-86D9-23E0780DF837}"/>
              </a:ext>
            </a:extLst>
          </p:cNvPr>
          <p:cNvSpPr>
            <a:spLocks noGrp="1"/>
          </p:cNvSpPr>
          <p:nvPr>
            <p:ph type="title"/>
          </p:nvPr>
        </p:nvSpPr>
        <p:spPr/>
        <p:txBody>
          <a:bodyPr>
            <a:normAutofit/>
          </a:bodyPr>
          <a:lstStyle/>
          <a:p>
            <a:pPr algn="ctr"/>
            <a:r>
              <a:rPr lang="en-US" sz="2800" b="1"/>
              <a:t>G</a:t>
            </a:r>
            <a:r>
              <a:rPr lang="en-US" sz="2800" b="1">
                <a:latin typeface="Arial" panose="020B0604020202020204" pitchFamily="34" charset="0"/>
                <a:cs typeface="Arial" panose="020B0604020202020204" pitchFamily="34" charset="0"/>
              </a:rPr>
              <a:t>iảm 1% HbA1c </a:t>
            </a:r>
            <a:r>
              <a:rPr lang="en-US" sz="2800" b="1" err="1">
                <a:latin typeface="Arial" panose="020B0604020202020204" pitchFamily="34" charset="0"/>
                <a:cs typeface="Arial" panose="020B0604020202020204" pitchFamily="34" charset="0"/>
              </a:rPr>
              <a:t>giúp</a:t>
            </a:r>
            <a:r>
              <a:rPr lang="en-US" sz="2800" b="1">
                <a:latin typeface="Arial" panose="020B0604020202020204" pitchFamily="34" charset="0"/>
                <a:cs typeface="Arial" panose="020B0604020202020204" pitchFamily="34" charset="0"/>
              </a:rPr>
              <a:t> </a:t>
            </a:r>
            <a:r>
              <a:rPr lang="en-US" sz="2800" b="1" err="1">
                <a:latin typeface="Arial" panose="020B0604020202020204" pitchFamily="34" charset="0"/>
                <a:cs typeface="Arial" panose="020B0604020202020204" pitchFamily="34" charset="0"/>
              </a:rPr>
              <a:t>giảm</a:t>
            </a:r>
            <a:r>
              <a:rPr lang="en-US" sz="2800" b="1">
                <a:latin typeface="Arial" panose="020B0604020202020204" pitchFamily="34" charset="0"/>
                <a:cs typeface="Arial" panose="020B0604020202020204" pitchFamily="34" charset="0"/>
              </a:rPr>
              <a:t> </a:t>
            </a:r>
            <a:r>
              <a:rPr lang="en-US" sz="2800" b="1" err="1">
                <a:latin typeface="Arial" panose="020B0604020202020204" pitchFamily="34" charset="0"/>
                <a:cs typeface="Arial" panose="020B0604020202020204" pitchFamily="34" charset="0"/>
              </a:rPr>
              <a:t>đáng</a:t>
            </a:r>
            <a:r>
              <a:rPr lang="en-US" sz="2800" b="1">
                <a:latin typeface="Arial" panose="020B0604020202020204" pitchFamily="34" charset="0"/>
                <a:cs typeface="Arial" panose="020B0604020202020204" pitchFamily="34" charset="0"/>
              </a:rPr>
              <a:t> </a:t>
            </a:r>
            <a:r>
              <a:rPr lang="en-US" sz="2800" b="1" err="1">
                <a:latin typeface="Arial" panose="020B0604020202020204" pitchFamily="34" charset="0"/>
                <a:cs typeface="Arial" panose="020B0604020202020204" pitchFamily="34" charset="0"/>
              </a:rPr>
              <a:t>kể</a:t>
            </a:r>
            <a:r>
              <a:rPr lang="en-US" sz="2800" b="1">
                <a:latin typeface="Arial" panose="020B0604020202020204" pitchFamily="34" charset="0"/>
                <a:cs typeface="Arial" panose="020B0604020202020204" pitchFamily="34" charset="0"/>
              </a:rPr>
              <a:t> </a:t>
            </a:r>
            <a:r>
              <a:rPr lang="en-US" sz="2800" b="1" err="1">
                <a:latin typeface="Arial" panose="020B0604020202020204" pitchFamily="34" charset="0"/>
                <a:cs typeface="Arial" panose="020B0604020202020204" pitchFamily="34" charset="0"/>
              </a:rPr>
              <a:t>các</a:t>
            </a:r>
            <a:r>
              <a:rPr lang="en-US" sz="2800" b="1">
                <a:latin typeface="Arial" panose="020B0604020202020204" pitchFamily="34" charset="0"/>
                <a:cs typeface="Arial" panose="020B0604020202020204" pitchFamily="34" charset="0"/>
              </a:rPr>
              <a:t> </a:t>
            </a:r>
            <a:r>
              <a:rPr lang="en-US" sz="2800" b="1" err="1">
                <a:latin typeface="Arial" panose="020B0604020202020204" pitchFamily="34" charset="0"/>
                <a:cs typeface="Arial" panose="020B0604020202020204" pitchFamily="34" charset="0"/>
              </a:rPr>
              <a:t>biến</a:t>
            </a:r>
            <a:r>
              <a:rPr lang="en-US" sz="2800" b="1">
                <a:latin typeface="Arial" panose="020B0604020202020204" pitchFamily="34" charset="0"/>
                <a:cs typeface="Arial" panose="020B0604020202020204" pitchFamily="34" charset="0"/>
              </a:rPr>
              <a:t> </a:t>
            </a:r>
            <a:r>
              <a:rPr lang="en-US" sz="2800" b="1" err="1">
                <a:latin typeface="Arial" panose="020B0604020202020204" pitchFamily="34" charset="0"/>
                <a:cs typeface="Arial" panose="020B0604020202020204" pitchFamily="34" charset="0"/>
              </a:rPr>
              <a:t>cố</a:t>
            </a:r>
            <a:r>
              <a:rPr lang="en-US" sz="2800" b="1">
                <a:latin typeface="Arial" panose="020B0604020202020204" pitchFamily="34" charset="0"/>
                <a:cs typeface="Arial" panose="020B0604020202020204" pitchFamily="34" charset="0"/>
              </a:rPr>
              <a:t> </a:t>
            </a:r>
            <a:br>
              <a:rPr lang="en-US" sz="2800" b="1">
                <a:latin typeface="Arial" panose="020B0604020202020204" pitchFamily="34" charset="0"/>
                <a:cs typeface="Arial" panose="020B0604020202020204" pitchFamily="34" charset="0"/>
              </a:rPr>
            </a:br>
            <a:r>
              <a:rPr lang="en-US" sz="2800" b="1">
                <a:latin typeface="Arial" panose="020B0604020202020204" pitchFamily="34" charset="0"/>
                <a:cs typeface="Arial" panose="020B0604020202020204" pitchFamily="34" charset="0"/>
              </a:rPr>
              <a:t>liên </a:t>
            </a:r>
            <a:r>
              <a:rPr lang="en-US" sz="2800" b="1" err="1">
                <a:latin typeface="Arial" panose="020B0604020202020204" pitchFamily="34" charset="0"/>
                <a:cs typeface="Arial" panose="020B0604020202020204" pitchFamily="34" charset="0"/>
              </a:rPr>
              <a:t>quan</a:t>
            </a:r>
            <a:r>
              <a:rPr lang="en-US" sz="2800" b="1">
                <a:latin typeface="Arial" panose="020B0604020202020204" pitchFamily="34" charset="0"/>
                <a:cs typeface="Arial" panose="020B0604020202020204" pitchFamily="34" charset="0"/>
              </a:rPr>
              <a:t> </a:t>
            </a:r>
            <a:r>
              <a:rPr lang="en-US" sz="2800" b="1" err="1">
                <a:latin typeface="Arial" panose="020B0604020202020204" pitchFamily="34" charset="0"/>
                <a:cs typeface="Arial" panose="020B0604020202020204" pitchFamily="34" charset="0"/>
              </a:rPr>
              <a:t>đến</a:t>
            </a:r>
            <a:r>
              <a:rPr lang="en-US" sz="2800" b="1">
                <a:latin typeface="Arial" panose="020B0604020202020204" pitchFamily="34" charset="0"/>
                <a:cs typeface="Arial" panose="020B0604020202020204" pitchFamily="34" charset="0"/>
              </a:rPr>
              <a:t> </a:t>
            </a:r>
            <a:r>
              <a:rPr lang="en-US" sz="2800" b="1" err="1">
                <a:latin typeface="Arial" panose="020B0604020202020204" pitchFamily="34" charset="0"/>
                <a:cs typeface="Arial" panose="020B0604020202020204" pitchFamily="34" charset="0"/>
              </a:rPr>
              <a:t>đái</a:t>
            </a:r>
            <a:r>
              <a:rPr lang="en-US" sz="2800" b="1">
                <a:latin typeface="Arial" panose="020B0604020202020204" pitchFamily="34" charset="0"/>
                <a:cs typeface="Arial" panose="020B0604020202020204" pitchFamily="34" charset="0"/>
              </a:rPr>
              <a:t> </a:t>
            </a:r>
            <a:r>
              <a:rPr lang="en-US" sz="2800" b="1" err="1">
                <a:latin typeface="Arial" panose="020B0604020202020204" pitchFamily="34" charset="0"/>
                <a:cs typeface="Arial" panose="020B0604020202020204" pitchFamily="34" charset="0"/>
              </a:rPr>
              <a:t>tháo</a:t>
            </a:r>
            <a:r>
              <a:rPr lang="en-US" sz="2800" b="1">
                <a:latin typeface="Arial" panose="020B0604020202020204" pitchFamily="34" charset="0"/>
                <a:cs typeface="Arial" panose="020B0604020202020204" pitchFamily="34" charset="0"/>
              </a:rPr>
              <a:t> </a:t>
            </a:r>
            <a:r>
              <a:rPr lang="en-US" sz="2800" b="1" err="1">
                <a:latin typeface="Arial" panose="020B0604020202020204" pitchFamily="34" charset="0"/>
                <a:cs typeface="Arial" panose="020B0604020202020204" pitchFamily="34" charset="0"/>
              </a:rPr>
              <a:t>đường</a:t>
            </a:r>
            <a:endParaRPr lang="en-US" sz="2800" b="1">
              <a:latin typeface="Arial" panose="020B0604020202020204" pitchFamily="34" charset="0"/>
              <a:cs typeface="Arial" panose="020B0604020202020204" pitchFamily="34" charset="0"/>
            </a:endParaRPr>
          </a:p>
        </p:txBody>
      </p:sp>
      <p:pic>
        <p:nvPicPr>
          <p:cNvPr id="5" name="Content Placeholder 5">
            <a:extLst>
              <a:ext uri="{FF2B5EF4-FFF2-40B4-BE49-F238E27FC236}">
                <a16:creationId xmlns:a16="http://schemas.microsoft.com/office/drawing/2014/main" id="{60F82D47-6324-B07D-EE98-1D99D38CA438}"/>
              </a:ext>
            </a:extLst>
          </p:cNvPr>
          <p:cNvPicPr>
            <a:picLocks noGrp="1" noChangeAspect="1"/>
          </p:cNvPicPr>
          <p:nvPr>
            <p:ph idx="4294967295"/>
          </p:nvPr>
        </p:nvPicPr>
        <p:blipFill rotWithShape="1">
          <a:blip r:embed="rId2"/>
          <a:srcRect r="20854"/>
          <a:stretch/>
        </p:blipFill>
        <p:spPr>
          <a:xfrm>
            <a:off x="0" y="1997075"/>
            <a:ext cx="9153525" cy="3929063"/>
          </a:xfrm>
          <a:prstGeom prst="rect">
            <a:avLst/>
          </a:prstGeom>
        </p:spPr>
      </p:pic>
      <p:sp>
        <p:nvSpPr>
          <p:cNvPr id="6" name="Text Placeholder 3">
            <a:extLst>
              <a:ext uri="{FF2B5EF4-FFF2-40B4-BE49-F238E27FC236}">
                <a16:creationId xmlns:a16="http://schemas.microsoft.com/office/drawing/2014/main" id="{3F8A3409-BC61-2D70-91E8-38AC2ECB3A6D}"/>
              </a:ext>
            </a:extLst>
          </p:cNvPr>
          <p:cNvSpPr txBox="1">
            <a:spLocks/>
          </p:cNvSpPr>
          <p:nvPr/>
        </p:nvSpPr>
        <p:spPr>
          <a:xfrm>
            <a:off x="2911928" y="6375400"/>
            <a:ext cx="7086600" cy="482600"/>
          </a:xfrm>
          <a:prstGeom prst="rect">
            <a:avLst/>
          </a:prstGeom>
        </p:spPr>
        <p:txBody>
          <a:bodyPr vert="horz" lIns="0" tIns="0" rIns="0" bIns="0" rtlCol="0" anchor="b" anchorCtr="0">
            <a:noAutofit/>
          </a:bodyPr>
          <a:lstStyle>
            <a:lvl1pPr marL="0" indent="0" algn="l" defTabSz="457200" rtl="0" eaLnBrk="1" latinLnBrk="0" hangingPunct="1">
              <a:spcBef>
                <a:spcPct val="20000"/>
              </a:spcBef>
              <a:buFont typeface="Arial"/>
              <a:buNone/>
              <a:defRPr sz="1000" kern="1200" baseline="0">
                <a:solidFill>
                  <a:srgbClr val="5A5A5A"/>
                </a:solidFill>
                <a:latin typeface="Arial"/>
                <a:ea typeface="+mn-ea"/>
                <a:cs typeface="+mn-cs"/>
              </a:defRPr>
            </a:lvl1pPr>
            <a:lvl2pPr marL="454025" indent="-222250" algn="l" defTabSz="457200" rtl="0" eaLnBrk="1" latinLnBrk="0" hangingPunct="1">
              <a:spcBef>
                <a:spcPct val="20000"/>
              </a:spcBef>
              <a:buFont typeface="Arial"/>
              <a:buChar char="–"/>
              <a:defRPr sz="2200" kern="1200">
                <a:solidFill>
                  <a:srgbClr val="5A5A5A"/>
                </a:solidFill>
                <a:latin typeface="Arial"/>
                <a:ea typeface="+mn-ea"/>
                <a:cs typeface="+mn-cs"/>
              </a:defRPr>
            </a:lvl2pPr>
            <a:lvl3pPr marL="685800" indent="-231775" algn="l" defTabSz="457200" rtl="0" eaLnBrk="1" latinLnBrk="0" hangingPunct="1">
              <a:spcBef>
                <a:spcPct val="20000"/>
              </a:spcBef>
              <a:buFont typeface="Arial"/>
              <a:buChar char="•"/>
              <a:defRPr sz="1800" kern="1200">
                <a:solidFill>
                  <a:srgbClr val="5A5A5A"/>
                </a:solidFill>
                <a:latin typeface="Arial"/>
                <a:ea typeface="+mn-ea"/>
                <a:cs typeface="+mn-cs"/>
              </a:defRPr>
            </a:lvl3pPr>
            <a:lvl4pPr marL="858838" indent="-173038" algn="l" defTabSz="457200" rtl="0" eaLnBrk="1" latinLnBrk="0" hangingPunct="1">
              <a:spcBef>
                <a:spcPct val="20000"/>
              </a:spcBef>
              <a:buFont typeface="Arial"/>
              <a:buChar char="–"/>
              <a:defRPr sz="1600" kern="1200">
                <a:solidFill>
                  <a:srgbClr val="5A5A5A"/>
                </a:solidFill>
                <a:latin typeface="Arial"/>
                <a:ea typeface="+mn-ea"/>
                <a:cs typeface="+mn-cs"/>
              </a:defRPr>
            </a:lvl4pPr>
            <a:lvl5pPr marL="1030288" indent="-112713" algn="l" defTabSz="457200" rtl="0" eaLnBrk="1" latinLnBrk="0" hangingPunct="1">
              <a:spcBef>
                <a:spcPct val="20000"/>
              </a:spcBef>
              <a:buFont typeface="Arial"/>
              <a:buChar char="»"/>
              <a:defRPr sz="1400" kern="1200">
                <a:solidFill>
                  <a:srgbClr val="5A5A5A"/>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GB" sz="10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fr-FR" sz="10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rPr>
              <a:t>*</a:t>
            </a:r>
            <a:r>
              <a:rPr kumimoji="0" lang="en-GB" sz="10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rPr>
              <a:t>Median follow-up, 10 years; </a:t>
            </a:r>
            <a:r>
              <a:rPr kumimoji="0" lang="en-GB" sz="1000" b="0" i="0" u="none" strike="noStrike" kern="1200" cap="none" spc="0" normalizeH="0" baseline="30000" noProof="0">
                <a:ln>
                  <a:noFill/>
                </a:ln>
                <a:solidFill>
                  <a:srgbClr val="000000"/>
                </a:solidFill>
                <a:effectLst/>
                <a:uLnTx/>
                <a:uFillTx/>
                <a:latin typeface="Cambria" panose="02040503050406030204" pitchFamily="18" charset="0"/>
                <a:ea typeface="Cambria" panose="02040503050406030204" pitchFamily="18" charset="0"/>
                <a:cs typeface="+mn-cs"/>
              </a:rPr>
              <a:t>†</a:t>
            </a:r>
            <a:r>
              <a:rPr kumimoji="0" lang="en-GB" sz="10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rPr>
              <a:t>assessed as surrogate  endpoints; follow-up, 12 years</a:t>
            </a:r>
            <a:r>
              <a:rPr kumimoji="0" lang="en-GB" sz="8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rPr>
              <a:t>.</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sz="8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rPr>
              <a:t>1) UKPDS 33. Lancet</a:t>
            </a:r>
            <a:r>
              <a:rPr kumimoji="0" lang="en-GB" sz="800" b="0" i="1"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GB" sz="8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rPr>
              <a:t>1998;352:837–53. 2) </a:t>
            </a:r>
            <a:r>
              <a:rPr kumimoji="0" lang="it-IT" sz="800" b="0" i="0" u="none" strike="noStrike" kern="1200" cap="none" spc="0" normalizeH="0" baseline="0" noProof="0" err="1">
                <a:ln>
                  <a:noFill/>
                </a:ln>
                <a:solidFill>
                  <a:srgbClr val="000000"/>
                </a:solidFill>
                <a:effectLst/>
                <a:uLnTx/>
                <a:uFillTx/>
                <a:latin typeface="Cambria" panose="02040503050406030204" pitchFamily="18" charset="0"/>
                <a:ea typeface="Cambria" panose="02040503050406030204" pitchFamily="18" charset="0"/>
                <a:cs typeface="+mn-cs"/>
              </a:rPr>
              <a:t>tratton</a:t>
            </a:r>
            <a:r>
              <a:rPr kumimoji="0" lang="it-IT" sz="8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rPr>
              <a:t> IM, et al. BMJ 2000; 321:405–412</a:t>
            </a:r>
            <a:endParaRPr kumimoji="0" lang="en-GB" sz="8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6265847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AB201-9FFB-5B88-E4B1-43EF1C4BF48D}"/>
              </a:ext>
            </a:extLst>
          </p:cNvPr>
          <p:cNvSpPr>
            <a:spLocks noGrp="1"/>
          </p:cNvSpPr>
          <p:nvPr>
            <p:ph type="title"/>
          </p:nvPr>
        </p:nvSpPr>
        <p:spPr>
          <a:xfrm>
            <a:off x="946484" y="264696"/>
            <a:ext cx="10515600" cy="765843"/>
          </a:xfrm>
        </p:spPr>
        <p:txBody>
          <a:bodyPr>
            <a:noAutofit/>
          </a:bodyPr>
          <a:lstStyle/>
          <a:p>
            <a:r>
              <a:rPr lang="en-US" sz="3600" dirty="0" err="1">
                <a:solidFill>
                  <a:srgbClr val="0070C0"/>
                </a:solidFill>
                <a:latin typeface="+mn-lt"/>
              </a:rPr>
              <a:t>Lựa</a:t>
            </a:r>
            <a:r>
              <a:rPr lang="en-US" sz="3600" dirty="0">
                <a:solidFill>
                  <a:srgbClr val="0070C0"/>
                </a:solidFill>
                <a:latin typeface="+mn-lt"/>
              </a:rPr>
              <a:t> </a:t>
            </a:r>
            <a:r>
              <a:rPr lang="en-US" sz="3600" dirty="0" err="1">
                <a:solidFill>
                  <a:srgbClr val="0070C0"/>
                </a:solidFill>
                <a:latin typeface="+mn-lt"/>
              </a:rPr>
              <a:t>chọn</a:t>
            </a:r>
            <a:r>
              <a:rPr lang="en-US" sz="3600" dirty="0">
                <a:solidFill>
                  <a:srgbClr val="0070C0"/>
                </a:solidFill>
                <a:latin typeface="+mn-lt"/>
              </a:rPr>
              <a:t> </a:t>
            </a:r>
            <a:r>
              <a:rPr lang="en-US" sz="3600" dirty="0" err="1">
                <a:solidFill>
                  <a:srgbClr val="0070C0"/>
                </a:solidFill>
                <a:latin typeface="+mn-lt"/>
              </a:rPr>
              <a:t>thuốc</a:t>
            </a:r>
            <a:r>
              <a:rPr lang="en-US" sz="3600" dirty="0">
                <a:solidFill>
                  <a:srgbClr val="0070C0"/>
                </a:solidFill>
                <a:latin typeface="+mn-lt"/>
              </a:rPr>
              <a:t> </a:t>
            </a:r>
            <a:r>
              <a:rPr lang="en-US" sz="3600" dirty="0" err="1">
                <a:solidFill>
                  <a:srgbClr val="0070C0"/>
                </a:solidFill>
                <a:latin typeface="+mn-lt"/>
              </a:rPr>
              <a:t>hạ</a:t>
            </a:r>
            <a:r>
              <a:rPr lang="en-US" sz="3600" dirty="0">
                <a:solidFill>
                  <a:srgbClr val="0070C0"/>
                </a:solidFill>
                <a:latin typeface="+mn-lt"/>
              </a:rPr>
              <a:t> </a:t>
            </a:r>
            <a:r>
              <a:rPr lang="en-US" sz="3600" dirty="0" err="1">
                <a:solidFill>
                  <a:srgbClr val="0070C0"/>
                </a:solidFill>
                <a:latin typeface="+mn-lt"/>
              </a:rPr>
              <a:t>đường</a:t>
            </a:r>
            <a:r>
              <a:rPr lang="en-US" sz="3600" dirty="0">
                <a:solidFill>
                  <a:srgbClr val="0070C0"/>
                </a:solidFill>
                <a:latin typeface="+mn-lt"/>
              </a:rPr>
              <a:t> </a:t>
            </a:r>
            <a:r>
              <a:rPr lang="en-US" sz="3600" dirty="0" err="1">
                <a:solidFill>
                  <a:srgbClr val="0070C0"/>
                </a:solidFill>
                <a:latin typeface="+mn-lt"/>
              </a:rPr>
              <a:t>huyết</a:t>
            </a:r>
            <a:r>
              <a:rPr lang="en-US" sz="3600" dirty="0">
                <a:solidFill>
                  <a:srgbClr val="0070C0"/>
                </a:solidFill>
                <a:latin typeface="+mn-lt"/>
              </a:rPr>
              <a:t> </a:t>
            </a:r>
            <a:r>
              <a:rPr lang="en-US" sz="3600" dirty="0" err="1">
                <a:solidFill>
                  <a:srgbClr val="0070C0"/>
                </a:solidFill>
                <a:latin typeface="+mn-lt"/>
              </a:rPr>
              <a:t>theo</a:t>
            </a:r>
            <a:r>
              <a:rPr lang="en-US" sz="3600" dirty="0">
                <a:solidFill>
                  <a:srgbClr val="0070C0"/>
                </a:solidFill>
                <a:latin typeface="+mn-lt"/>
              </a:rPr>
              <a:t> </a:t>
            </a:r>
            <a:r>
              <a:rPr lang="en-US" sz="3600" dirty="0" err="1">
                <a:solidFill>
                  <a:srgbClr val="0070C0"/>
                </a:solidFill>
                <a:latin typeface="+mn-lt"/>
              </a:rPr>
              <a:t>phân</a:t>
            </a:r>
            <a:r>
              <a:rPr lang="en-US" sz="3600" dirty="0">
                <a:solidFill>
                  <a:srgbClr val="0070C0"/>
                </a:solidFill>
                <a:latin typeface="+mn-lt"/>
              </a:rPr>
              <a:t> </a:t>
            </a:r>
            <a:r>
              <a:rPr lang="en-US" sz="3600" dirty="0" err="1">
                <a:solidFill>
                  <a:srgbClr val="0070C0"/>
                </a:solidFill>
                <a:latin typeface="+mn-lt"/>
              </a:rPr>
              <a:t>tầng</a:t>
            </a:r>
            <a:r>
              <a:rPr lang="en-US" sz="3600" dirty="0">
                <a:solidFill>
                  <a:srgbClr val="0070C0"/>
                </a:solidFill>
                <a:latin typeface="+mn-lt"/>
              </a:rPr>
              <a:t> </a:t>
            </a:r>
            <a:r>
              <a:rPr lang="en-US" sz="3600" dirty="0" err="1">
                <a:solidFill>
                  <a:srgbClr val="0070C0"/>
                </a:solidFill>
                <a:latin typeface="+mn-lt"/>
              </a:rPr>
              <a:t>nguy</a:t>
            </a:r>
            <a:r>
              <a:rPr lang="en-US" sz="3600" dirty="0">
                <a:solidFill>
                  <a:srgbClr val="0070C0"/>
                </a:solidFill>
                <a:latin typeface="+mn-lt"/>
              </a:rPr>
              <a:t> </a:t>
            </a:r>
            <a:r>
              <a:rPr lang="en-US" sz="3600" dirty="0" err="1">
                <a:solidFill>
                  <a:srgbClr val="0070C0"/>
                </a:solidFill>
                <a:latin typeface="+mn-lt"/>
              </a:rPr>
              <a:t>cơ</a:t>
            </a:r>
            <a:r>
              <a:rPr lang="en-US" sz="3600" dirty="0">
                <a:solidFill>
                  <a:srgbClr val="0070C0"/>
                </a:solidFill>
                <a:latin typeface="+mn-lt"/>
              </a:rPr>
              <a:t> </a:t>
            </a:r>
            <a:r>
              <a:rPr lang="en-US" sz="3600" dirty="0" err="1">
                <a:solidFill>
                  <a:srgbClr val="0070C0"/>
                </a:solidFill>
                <a:latin typeface="+mn-lt"/>
              </a:rPr>
              <a:t>tim</a:t>
            </a:r>
            <a:r>
              <a:rPr lang="en-US" sz="3600" dirty="0">
                <a:solidFill>
                  <a:srgbClr val="0070C0"/>
                </a:solidFill>
                <a:latin typeface="+mn-lt"/>
              </a:rPr>
              <a:t> </a:t>
            </a:r>
            <a:r>
              <a:rPr lang="en-US" sz="3600" dirty="0" err="1">
                <a:solidFill>
                  <a:srgbClr val="0070C0"/>
                </a:solidFill>
                <a:latin typeface="+mn-lt"/>
              </a:rPr>
              <a:t>mạch</a:t>
            </a:r>
            <a:r>
              <a:rPr lang="en-US" sz="3600" dirty="0">
                <a:solidFill>
                  <a:srgbClr val="0070C0"/>
                </a:solidFill>
                <a:latin typeface="+mn-lt"/>
              </a:rPr>
              <a:t> ở bn </a:t>
            </a:r>
            <a:r>
              <a:rPr lang="en-US" sz="3600" dirty="0" err="1">
                <a:solidFill>
                  <a:srgbClr val="0070C0"/>
                </a:solidFill>
                <a:latin typeface="+mn-lt"/>
              </a:rPr>
              <a:t>ĐTĐ</a:t>
            </a:r>
            <a:r>
              <a:rPr lang="en-US" sz="3600" dirty="0">
                <a:solidFill>
                  <a:srgbClr val="0070C0"/>
                </a:solidFill>
                <a:latin typeface="+mn-lt"/>
              </a:rPr>
              <a:t> </a:t>
            </a:r>
            <a:r>
              <a:rPr lang="en-US" sz="3600" dirty="0" err="1">
                <a:solidFill>
                  <a:srgbClr val="0070C0"/>
                </a:solidFill>
                <a:latin typeface="+mn-lt"/>
              </a:rPr>
              <a:t>típ</a:t>
            </a:r>
            <a:r>
              <a:rPr lang="en-US" sz="3600" dirty="0">
                <a:solidFill>
                  <a:srgbClr val="0070C0"/>
                </a:solidFill>
                <a:latin typeface="+mn-lt"/>
              </a:rPr>
              <a:t> 2 </a:t>
            </a:r>
          </a:p>
        </p:txBody>
      </p:sp>
      <p:pic>
        <p:nvPicPr>
          <p:cNvPr id="5" name="Content Placeholder 4">
            <a:extLst>
              <a:ext uri="{FF2B5EF4-FFF2-40B4-BE49-F238E27FC236}">
                <a16:creationId xmlns:a16="http://schemas.microsoft.com/office/drawing/2014/main" id="{BBCC3A64-E7F2-9502-A55A-E32BC89A0A9D}"/>
              </a:ext>
            </a:extLst>
          </p:cNvPr>
          <p:cNvPicPr>
            <a:picLocks noGrp="1" noChangeAspect="1"/>
          </p:cNvPicPr>
          <p:nvPr>
            <p:ph idx="1"/>
          </p:nvPr>
        </p:nvPicPr>
        <p:blipFill>
          <a:blip r:embed="rId3"/>
          <a:stretch>
            <a:fillRect/>
          </a:stretch>
        </p:blipFill>
        <p:spPr>
          <a:xfrm>
            <a:off x="234617" y="1383631"/>
            <a:ext cx="6551194" cy="5342022"/>
          </a:xfrm>
        </p:spPr>
      </p:pic>
      <p:pic>
        <p:nvPicPr>
          <p:cNvPr id="7" name="Picture 6">
            <a:extLst>
              <a:ext uri="{FF2B5EF4-FFF2-40B4-BE49-F238E27FC236}">
                <a16:creationId xmlns:a16="http://schemas.microsoft.com/office/drawing/2014/main" id="{9024906F-6050-3062-4FB2-DBC4704EA79E}"/>
              </a:ext>
            </a:extLst>
          </p:cNvPr>
          <p:cNvPicPr>
            <a:picLocks noChangeAspect="1"/>
          </p:cNvPicPr>
          <p:nvPr/>
        </p:nvPicPr>
        <p:blipFill>
          <a:blip r:embed="rId4"/>
          <a:stretch>
            <a:fillRect/>
          </a:stretch>
        </p:blipFill>
        <p:spPr>
          <a:xfrm>
            <a:off x="6882062" y="1383631"/>
            <a:ext cx="5075321" cy="5209673"/>
          </a:xfrm>
          <a:prstGeom prst="rect">
            <a:avLst/>
          </a:prstGeom>
        </p:spPr>
      </p:pic>
      <p:sp>
        <p:nvSpPr>
          <p:cNvPr id="3" name="TextBox 2">
            <a:extLst>
              <a:ext uri="{FF2B5EF4-FFF2-40B4-BE49-F238E27FC236}">
                <a16:creationId xmlns:a16="http://schemas.microsoft.com/office/drawing/2014/main" id="{67656FBD-9092-B1B4-5A5F-A03C86353004}"/>
              </a:ext>
            </a:extLst>
          </p:cNvPr>
          <p:cNvSpPr txBox="1"/>
          <p:nvPr/>
        </p:nvSpPr>
        <p:spPr>
          <a:xfrm>
            <a:off x="97329" y="6611099"/>
            <a:ext cx="9144929" cy="307777"/>
          </a:xfrm>
          <a:prstGeom prst="rect">
            <a:avLst/>
          </a:prstGeom>
          <a:noFill/>
        </p:spPr>
        <p:txBody>
          <a:bodyPr wrap="square">
            <a:spAutoFit/>
          </a:bodyPr>
          <a:lstStyle/>
          <a:p>
            <a:r>
              <a:rPr lang="en-US" sz="700" b="0" i="0" dirty="0">
                <a:solidFill>
                  <a:srgbClr val="000000"/>
                </a:solidFill>
                <a:effectLst/>
                <a:latin typeface="Arial" panose="020B0604020202020204" pitchFamily="34" charset="0"/>
                <a:cs typeface="Arial" panose="020B0604020202020204" pitchFamily="34" charset="0"/>
              </a:rPr>
              <a:t>European Heart Journal (2023) </a:t>
            </a:r>
            <a:r>
              <a:rPr lang="en-US" sz="700" b="1" i="0" dirty="0">
                <a:solidFill>
                  <a:srgbClr val="000000"/>
                </a:solidFill>
                <a:effectLst/>
                <a:latin typeface="Arial" panose="020B0604020202020204" pitchFamily="34" charset="0"/>
                <a:cs typeface="Arial" panose="020B0604020202020204" pitchFamily="34" charset="0"/>
              </a:rPr>
              <a:t>00</a:t>
            </a:r>
            <a:r>
              <a:rPr lang="en-US" sz="700" b="0" i="0" dirty="0">
                <a:solidFill>
                  <a:srgbClr val="000000"/>
                </a:solidFill>
                <a:effectLst/>
                <a:latin typeface="Arial" panose="020B0604020202020204" pitchFamily="34" charset="0"/>
                <a:cs typeface="Arial" panose="020B0604020202020204" pitchFamily="34" charset="0"/>
              </a:rPr>
              <a:t>, 1–98 </a:t>
            </a:r>
            <a:r>
              <a:rPr lang="en-US" sz="700" b="0" i="0" dirty="0">
                <a:solidFill>
                  <a:srgbClr val="000000"/>
                </a:solidFill>
                <a:effectLst/>
                <a:latin typeface="Arial" panose="020B0604020202020204" pitchFamily="34" charset="0"/>
                <a:cs typeface="Arial" panose="020B0604020202020204" pitchFamily="34" charset="0"/>
                <a:hlinkClick r:id="rId5"/>
              </a:rPr>
              <a:t>https://</a:t>
            </a:r>
            <a:r>
              <a:rPr lang="en-US" sz="700" b="0" i="0" dirty="0" err="1">
                <a:solidFill>
                  <a:srgbClr val="000000"/>
                </a:solidFill>
                <a:effectLst/>
                <a:latin typeface="Arial" panose="020B0604020202020204" pitchFamily="34" charset="0"/>
                <a:cs typeface="Arial" panose="020B0604020202020204" pitchFamily="34" charset="0"/>
                <a:hlinkClick r:id="rId5"/>
              </a:rPr>
              <a:t>doi.org</a:t>
            </a:r>
            <a:r>
              <a:rPr lang="en-US" sz="700" b="0" i="0" dirty="0">
                <a:solidFill>
                  <a:srgbClr val="000000"/>
                </a:solidFill>
                <a:effectLst/>
                <a:latin typeface="Arial" panose="020B0604020202020204" pitchFamily="34" charset="0"/>
                <a:cs typeface="Arial" panose="020B0604020202020204" pitchFamily="34" charset="0"/>
                <a:hlinkClick r:id="rId5"/>
              </a:rPr>
              <a:t>/10.1093/</a:t>
            </a:r>
            <a:r>
              <a:rPr lang="en-US" sz="700" b="0" i="0" dirty="0" err="1">
                <a:solidFill>
                  <a:srgbClr val="000000"/>
                </a:solidFill>
                <a:effectLst/>
                <a:latin typeface="Arial" panose="020B0604020202020204" pitchFamily="34" charset="0"/>
                <a:cs typeface="Arial" panose="020B0604020202020204" pitchFamily="34" charset="0"/>
                <a:hlinkClick r:id="rId5"/>
              </a:rPr>
              <a:t>eurheartj</a:t>
            </a:r>
            <a:r>
              <a:rPr lang="en-US" sz="700" b="0" i="0">
                <a:solidFill>
                  <a:srgbClr val="000000"/>
                </a:solidFill>
                <a:effectLst/>
                <a:latin typeface="Arial" panose="020B0604020202020204" pitchFamily="34" charset="0"/>
                <a:cs typeface="Arial" panose="020B0604020202020204" pitchFamily="34" charset="0"/>
                <a:hlinkClick r:id="rId5"/>
              </a:rPr>
              <a:t>/ehad192</a:t>
            </a:r>
            <a:endParaRPr lang="en-US" sz="700" b="0" i="0">
              <a:solidFill>
                <a:srgbClr val="000000"/>
              </a:solidFill>
              <a:effectLst/>
              <a:latin typeface="Arial" panose="020B0604020202020204" pitchFamily="34" charset="0"/>
              <a:cs typeface="Arial" panose="020B0604020202020204" pitchFamily="34" charset="0"/>
            </a:endParaRPr>
          </a:p>
          <a:p>
            <a:r>
              <a:rPr lang="en-US" sz="700">
                <a:solidFill>
                  <a:srgbClr val="000000"/>
                </a:solidFill>
                <a:latin typeface="Arial" panose="020B0604020202020204" pitchFamily="34" charset="0"/>
                <a:cs typeface="Arial" panose="020B0604020202020204" pitchFamily="34" charset="0"/>
              </a:rPr>
              <a:t>Vui lòng tham khảo thông tin kê toa các thuốc tại Việt Nam</a:t>
            </a:r>
            <a:r>
              <a:rPr lang="en-US" sz="700">
                <a:latin typeface="Arial" panose="020B0604020202020204" pitchFamily="34" charset="0"/>
                <a:cs typeface="Arial" panose="020B0604020202020204" pitchFamily="34" charset="0"/>
              </a:rPr>
              <a:t> </a:t>
            </a:r>
            <a:endParaRPr lang="en-US" sz="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3419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2D625-ED49-6D6B-9AC6-925582A3AA7C}"/>
              </a:ext>
            </a:extLst>
          </p:cNvPr>
          <p:cNvSpPr>
            <a:spLocks noGrp="1"/>
          </p:cNvSpPr>
          <p:nvPr>
            <p:ph type="title"/>
          </p:nvPr>
        </p:nvSpPr>
        <p:spPr>
          <a:xfrm>
            <a:off x="196517" y="136525"/>
            <a:ext cx="11701834" cy="1647670"/>
          </a:xfrm>
        </p:spPr>
        <p:txBody>
          <a:bodyPr>
            <a:normAutofit/>
          </a:bodyPr>
          <a:lstStyle/>
          <a:p>
            <a:br>
              <a:rPr lang="en-US" sz="3200" dirty="0"/>
            </a:br>
            <a:endParaRPr lang="en-US" sz="3200" dirty="0">
              <a:solidFill>
                <a:srgbClr val="0070C0"/>
              </a:solidFill>
              <a:latin typeface="+mn-lt"/>
            </a:endParaRPr>
          </a:p>
        </p:txBody>
      </p:sp>
      <p:pic>
        <p:nvPicPr>
          <p:cNvPr id="7" name="Picture 6">
            <a:extLst>
              <a:ext uri="{FF2B5EF4-FFF2-40B4-BE49-F238E27FC236}">
                <a16:creationId xmlns:a16="http://schemas.microsoft.com/office/drawing/2014/main" id="{1D62F6B0-83E5-2E75-CCCC-498499213DF4}"/>
              </a:ext>
            </a:extLst>
          </p:cNvPr>
          <p:cNvPicPr>
            <a:picLocks noChangeAspect="1"/>
          </p:cNvPicPr>
          <p:nvPr/>
        </p:nvPicPr>
        <p:blipFill>
          <a:blip r:embed="rId3"/>
          <a:stretch>
            <a:fillRect/>
          </a:stretch>
        </p:blipFill>
        <p:spPr>
          <a:xfrm>
            <a:off x="6292517" y="2045368"/>
            <a:ext cx="5899483" cy="3625851"/>
          </a:xfrm>
          <a:prstGeom prst="rect">
            <a:avLst/>
          </a:prstGeom>
        </p:spPr>
      </p:pic>
      <p:pic>
        <p:nvPicPr>
          <p:cNvPr id="9" name="Picture 8">
            <a:extLst>
              <a:ext uri="{FF2B5EF4-FFF2-40B4-BE49-F238E27FC236}">
                <a16:creationId xmlns:a16="http://schemas.microsoft.com/office/drawing/2014/main" id="{1D23DA6A-6003-1CFC-9F70-D32BBDD19F4F}"/>
              </a:ext>
            </a:extLst>
          </p:cNvPr>
          <p:cNvPicPr>
            <a:picLocks noChangeAspect="1"/>
          </p:cNvPicPr>
          <p:nvPr/>
        </p:nvPicPr>
        <p:blipFill>
          <a:blip r:embed="rId4"/>
          <a:stretch>
            <a:fillRect/>
          </a:stretch>
        </p:blipFill>
        <p:spPr>
          <a:xfrm>
            <a:off x="196517" y="2045368"/>
            <a:ext cx="5899483" cy="3625851"/>
          </a:xfrm>
          <a:prstGeom prst="rect">
            <a:avLst/>
          </a:prstGeom>
        </p:spPr>
      </p:pic>
      <p:sp>
        <p:nvSpPr>
          <p:cNvPr id="4" name="TextBox 3">
            <a:extLst>
              <a:ext uri="{FF2B5EF4-FFF2-40B4-BE49-F238E27FC236}">
                <a16:creationId xmlns:a16="http://schemas.microsoft.com/office/drawing/2014/main" id="{2844E952-AA91-69AC-AA3F-68039AB76596}"/>
              </a:ext>
            </a:extLst>
          </p:cNvPr>
          <p:cNvSpPr txBox="1"/>
          <p:nvPr/>
        </p:nvSpPr>
        <p:spPr>
          <a:xfrm>
            <a:off x="491142" y="246901"/>
            <a:ext cx="11504341" cy="1200329"/>
          </a:xfrm>
          <a:prstGeom prst="rect">
            <a:avLst/>
          </a:prstGeom>
          <a:noFill/>
        </p:spPr>
        <p:txBody>
          <a:bodyPr wrap="square">
            <a:spAutoFit/>
          </a:bodyPr>
          <a:lstStyle/>
          <a:p>
            <a:pPr algn="ctr"/>
            <a:r>
              <a:rPr lang="en-US" sz="3600" b="1" dirty="0" err="1">
                <a:solidFill>
                  <a:srgbClr val="0070C0"/>
                </a:solidFill>
              </a:rPr>
              <a:t>Liệu</a:t>
            </a:r>
            <a:r>
              <a:rPr lang="en-US" sz="3600" b="1" dirty="0">
                <a:solidFill>
                  <a:srgbClr val="0070C0"/>
                </a:solidFill>
              </a:rPr>
              <a:t> </a:t>
            </a:r>
            <a:r>
              <a:rPr lang="en-US" sz="3600" b="1" dirty="0" err="1">
                <a:solidFill>
                  <a:srgbClr val="0070C0"/>
                </a:solidFill>
              </a:rPr>
              <a:t>pháp</a:t>
            </a:r>
            <a:r>
              <a:rPr lang="en-US" sz="3600" b="1" dirty="0">
                <a:solidFill>
                  <a:srgbClr val="0070C0"/>
                </a:solidFill>
              </a:rPr>
              <a:t> </a:t>
            </a:r>
            <a:r>
              <a:rPr lang="en-US" sz="3600" b="1" dirty="0" err="1">
                <a:solidFill>
                  <a:srgbClr val="0070C0"/>
                </a:solidFill>
              </a:rPr>
              <a:t>điều</a:t>
            </a:r>
            <a:r>
              <a:rPr lang="en-US" sz="3600" b="1" dirty="0">
                <a:solidFill>
                  <a:srgbClr val="0070C0"/>
                </a:solidFill>
              </a:rPr>
              <a:t> </a:t>
            </a:r>
            <a:r>
              <a:rPr lang="en-US" sz="3600" b="1" dirty="0" err="1">
                <a:solidFill>
                  <a:srgbClr val="0070C0"/>
                </a:solidFill>
              </a:rPr>
              <a:t>trị</a:t>
            </a:r>
            <a:r>
              <a:rPr lang="en-US" sz="3600" b="1" dirty="0">
                <a:solidFill>
                  <a:srgbClr val="0070C0"/>
                </a:solidFill>
              </a:rPr>
              <a:t> </a:t>
            </a:r>
            <a:r>
              <a:rPr lang="en-US" sz="3600" b="1" dirty="0" err="1">
                <a:solidFill>
                  <a:srgbClr val="0070C0"/>
                </a:solidFill>
              </a:rPr>
              <a:t>nhằm</a:t>
            </a:r>
            <a:r>
              <a:rPr lang="en-US" sz="3600" b="1" dirty="0">
                <a:solidFill>
                  <a:srgbClr val="0070C0"/>
                </a:solidFill>
              </a:rPr>
              <a:t> </a:t>
            </a:r>
            <a:r>
              <a:rPr lang="en-US" sz="3600" b="1" dirty="0" err="1">
                <a:solidFill>
                  <a:srgbClr val="0070C0"/>
                </a:solidFill>
              </a:rPr>
              <a:t>giảm</a:t>
            </a:r>
            <a:r>
              <a:rPr lang="en-US" sz="3600" b="1" dirty="0">
                <a:solidFill>
                  <a:srgbClr val="0070C0"/>
                </a:solidFill>
              </a:rPr>
              <a:t> </a:t>
            </a:r>
            <a:r>
              <a:rPr lang="en-US" sz="3600" b="1" dirty="0" err="1">
                <a:solidFill>
                  <a:srgbClr val="0070C0"/>
                </a:solidFill>
              </a:rPr>
              <a:t>nguy</a:t>
            </a:r>
            <a:r>
              <a:rPr lang="en-US" sz="3600" b="1" dirty="0">
                <a:solidFill>
                  <a:srgbClr val="0070C0"/>
                </a:solidFill>
              </a:rPr>
              <a:t> </a:t>
            </a:r>
            <a:r>
              <a:rPr lang="en-US" sz="3600" b="1" dirty="0" err="1">
                <a:solidFill>
                  <a:srgbClr val="0070C0"/>
                </a:solidFill>
              </a:rPr>
              <a:t>cơ</a:t>
            </a:r>
            <a:r>
              <a:rPr lang="en-US" sz="3600" b="1" dirty="0">
                <a:solidFill>
                  <a:srgbClr val="0070C0"/>
                </a:solidFill>
              </a:rPr>
              <a:t> </a:t>
            </a:r>
            <a:r>
              <a:rPr lang="en-US" sz="3600" b="1" dirty="0" err="1">
                <a:solidFill>
                  <a:srgbClr val="0070C0"/>
                </a:solidFill>
              </a:rPr>
              <a:t>tim</a:t>
            </a:r>
            <a:r>
              <a:rPr lang="en-US" sz="3600" b="1" dirty="0">
                <a:solidFill>
                  <a:srgbClr val="0070C0"/>
                </a:solidFill>
              </a:rPr>
              <a:t> </a:t>
            </a:r>
            <a:r>
              <a:rPr lang="en-US" sz="3600" b="1" dirty="0" err="1">
                <a:solidFill>
                  <a:srgbClr val="0070C0"/>
                </a:solidFill>
              </a:rPr>
              <a:t>mạch</a:t>
            </a:r>
            <a:r>
              <a:rPr lang="en-US" sz="3600" b="1" dirty="0">
                <a:solidFill>
                  <a:srgbClr val="0070C0"/>
                </a:solidFill>
              </a:rPr>
              <a:t> và </a:t>
            </a:r>
            <a:r>
              <a:rPr lang="en-US" sz="3600" b="1" dirty="0" err="1">
                <a:solidFill>
                  <a:srgbClr val="0070C0"/>
                </a:solidFill>
              </a:rPr>
              <a:t>suy</a:t>
            </a:r>
            <a:r>
              <a:rPr lang="en-US" sz="3600" b="1" dirty="0">
                <a:solidFill>
                  <a:srgbClr val="0070C0"/>
                </a:solidFill>
              </a:rPr>
              <a:t> </a:t>
            </a:r>
            <a:r>
              <a:rPr lang="en-US" sz="3600" b="1" dirty="0" err="1">
                <a:solidFill>
                  <a:srgbClr val="0070C0"/>
                </a:solidFill>
              </a:rPr>
              <a:t>thận</a:t>
            </a:r>
            <a:r>
              <a:rPr lang="en-US" sz="3600" b="1" dirty="0">
                <a:solidFill>
                  <a:srgbClr val="0070C0"/>
                </a:solidFill>
              </a:rPr>
              <a:t> ở </a:t>
            </a:r>
            <a:r>
              <a:rPr lang="en-US" sz="3600" b="1" dirty="0" err="1">
                <a:solidFill>
                  <a:srgbClr val="0070C0"/>
                </a:solidFill>
              </a:rPr>
              <a:t>bệnh</a:t>
            </a:r>
            <a:r>
              <a:rPr lang="en-US" sz="3600" b="1" dirty="0">
                <a:solidFill>
                  <a:srgbClr val="0070C0"/>
                </a:solidFill>
              </a:rPr>
              <a:t> </a:t>
            </a:r>
            <a:r>
              <a:rPr lang="en-US" sz="3600" b="1" dirty="0" err="1">
                <a:solidFill>
                  <a:srgbClr val="0070C0"/>
                </a:solidFill>
              </a:rPr>
              <a:t>nhân</a:t>
            </a:r>
            <a:r>
              <a:rPr lang="en-US" sz="3600" b="1" dirty="0">
                <a:solidFill>
                  <a:srgbClr val="0070C0"/>
                </a:solidFill>
              </a:rPr>
              <a:t> </a:t>
            </a:r>
            <a:r>
              <a:rPr lang="en-US" sz="3600" b="1" dirty="0" err="1">
                <a:solidFill>
                  <a:srgbClr val="0070C0"/>
                </a:solidFill>
              </a:rPr>
              <a:t>ĐTĐ</a:t>
            </a:r>
            <a:r>
              <a:rPr lang="en-US" sz="3600" b="1" dirty="0">
                <a:solidFill>
                  <a:srgbClr val="0070C0"/>
                </a:solidFill>
              </a:rPr>
              <a:t> </a:t>
            </a:r>
            <a:r>
              <a:rPr lang="en-US" sz="3600" b="1" dirty="0" err="1">
                <a:solidFill>
                  <a:srgbClr val="0070C0"/>
                </a:solidFill>
              </a:rPr>
              <a:t>típ</a:t>
            </a:r>
            <a:r>
              <a:rPr lang="en-US" sz="3600" b="1" dirty="0">
                <a:solidFill>
                  <a:srgbClr val="0070C0"/>
                </a:solidFill>
              </a:rPr>
              <a:t> 2 </a:t>
            </a:r>
            <a:r>
              <a:rPr lang="en-US" sz="3600" b="1" dirty="0" err="1">
                <a:solidFill>
                  <a:srgbClr val="0070C0"/>
                </a:solidFill>
              </a:rPr>
              <a:t>có</a:t>
            </a:r>
            <a:r>
              <a:rPr lang="en-US" sz="3600" b="1" dirty="0">
                <a:solidFill>
                  <a:srgbClr val="0070C0"/>
                </a:solidFill>
              </a:rPr>
              <a:t> </a:t>
            </a:r>
            <a:r>
              <a:rPr lang="en-US" sz="3600" b="1" dirty="0" err="1">
                <a:solidFill>
                  <a:srgbClr val="0070C0"/>
                </a:solidFill>
              </a:rPr>
              <a:t>bệnh</a:t>
            </a:r>
            <a:r>
              <a:rPr lang="en-US" sz="3600" b="1" dirty="0">
                <a:solidFill>
                  <a:srgbClr val="0070C0"/>
                </a:solidFill>
              </a:rPr>
              <a:t> </a:t>
            </a:r>
            <a:r>
              <a:rPr lang="en-US" sz="3600" b="1" dirty="0" err="1">
                <a:solidFill>
                  <a:srgbClr val="0070C0"/>
                </a:solidFill>
              </a:rPr>
              <a:t>thận</a:t>
            </a:r>
            <a:r>
              <a:rPr lang="en-US" sz="3600" b="1" dirty="0">
                <a:solidFill>
                  <a:srgbClr val="0070C0"/>
                </a:solidFill>
              </a:rPr>
              <a:t> </a:t>
            </a:r>
            <a:r>
              <a:rPr lang="en-US" sz="3600" b="1" dirty="0" err="1">
                <a:solidFill>
                  <a:srgbClr val="0070C0"/>
                </a:solidFill>
              </a:rPr>
              <a:t>mạn</a:t>
            </a:r>
            <a:endParaRPr lang="en-US" sz="3600" b="1" dirty="0">
              <a:solidFill>
                <a:srgbClr val="0070C0"/>
              </a:solidFill>
            </a:endParaRPr>
          </a:p>
        </p:txBody>
      </p:sp>
      <p:sp>
        <p:nvSpPr>
          <p:cNvPr id="6" name="TextBox 5">
            <a:extLst>
              <a:ext uri="{FF2B5EF4-FFF2-40B4-BE49-F238E27FC236}">
                <a16:creationId xmlns:a16="http://schemas.microsoft.com/office/drawing/2014/main" id="{98B57AA3-2926-A819-9327-69696AA436DC}"/>
              </a:ext>
            </a:extLst>
          </p:cNvPr>
          <p:cNvSpPr txBox="1"/>
          <p:nvPr/>
        </p:nvSpPr>
        <p:spPr>
          <a:xfrm>
            <a:off x="97329" y="6550223"/>
            <a:ext cx="9144929" cy="307777"/>
          </a:xfrm>
          <a:prstGeom prst="rect">
            <a:avLst/>
          </a:prstGeom>
          <a:noFill/>
        </p:spPr>
        <p:txBody>
          <a:bodyPr wrap="square">
            <a:spAutoFit/>
          </a:bodyPr>
          <a:lstStyle/>
          <a:p>
            <a:r>
              <a:rPr lang="en-US" sz="700" b="0" i="0" dirty="0">
                <a:solidFill>
                  <a:srgbClr val="000000"/>
                </a:solidFill>
                <a:effectLst/>
                <a:latin typeface="Arial" panose="020B0604020202020204" pitchFamily="34" charset="0"/>
                <a:cs typeface="Arial" panose="020B0604020202020204" pitchFamily="34" charset="0"/>
              </a:rPr>
              <a:t>European Heart Journal (2023) </a:t>
            </a:r>
            <a:r>
              <a:rPr lang="en-US" sz="700" b="1" i="0" dirty="0">
                <a:solidFill>
                  <a:srgbClr val="000000"/>
                </a:solidFill>
                <a:effectLst/>
                <a:latin typeface="Arial" panose="020B0604020202020204" pitchFamily="34" charset="0"/>
                <a:cs typeface="Arial" panose="020B0604020202020204" pitchFamily="34" charset="0"/>
              </a:rPr>
              <a:t>00</a:t>
            </a:r>
            <a:r>
              <a:rPr lang="en-US" sz="700" b="0" i="0" dirty="0">
                <a:solidFill>
                  <a:srgbClr val="000000"/>
                </a:solidFill>
                <a:effectLst/>
                <a:latin typeface="Arial" panose="020B0604020202020204" pitchFamily="34" charset="0"/>
                <a:cs typeface="Arial" panose="020B0604020202020204" pitchFamily="34" charset="0"/>
              </a:rPr>
              <a:t>, 1–98 </a:t>
            </a:r>
            <a:r>
              <a:rPr lang="en-US" sz="700" b="0" i="0" dirty="0">
                <a:solidFill>
                  <a:srgbClr val="000000"/>
                </a:solidFill>
                <a:effectLst/>
                <a:latin typeface="Arial" panose="020B0604020202020204" pitchFamily="34" charset="0"/>
                <a:cs typeface="Arial" panose="020B0604020202020204" pitchFamily="34" charset="0"/>
                <a:hlinkClick r:id="rId5"/>
              </a:rPr>
              <a:t>https://</a:t>
            </a:r>
            <a:r>
              <a:rPr lang="en-US" sz="700" b="0" i="0" dirty="0" err="1">
                <a:solidFill>
                  <a:srgbClr val="000000"/>
                </a:solidFill>
                <a:effectLst/>
                <a:latin typeface="Arial" panose="020B0604020202020204" pitchFamily="34" charset="0"/>
                <a:cs typeface="Arial" panose="020B0604020202020204" pitchFamily="34" charset="0"/>
                <a:hlinkClick r:id="rId5"/>
              </a:rPr>
              <a:t>doi.org</a:t>
            </a:r>
            <a:r>
              <a:rPr lang="en-US" sz="700" b="0" i="0" dirty="0">
                <a:solidFill>
                  <a:srgbClr val="000000"/>
                </a:solidFill>
                <a:effectLst/>
                <a:latin typeface="Arial" panose="020B0604020202020204" pitchFamily="34" charset="0"/>
                <a:cs typeface="Arial" panose="020B0604020202020204" pitchFamily="34" charset="0"/>
                <a:hlinkClick r:id="rId5"/>
              </a:rPr>
              <a:t>/10.1093/</a:t>
            </a:r>
            <a:r>
              <a:rPr lang="en-US" sz="700" b="0" i="0" dirty="0" err="1">
                <a:solidFill>
                  <a:srgbClr val="000000"/>
                </a:solidFill>
                <a:effectLst/>
                <a:latin typeface="Arial" panose="020B0604020202020204" pitchFamily="34" charset="0"/>
                <a:cs typeface="Arial" panose="020B0604020202020204" pitchFamily="34" charset="0"/>
                <a:hlinkClick r:id="rId5"/>
              </a:rPr>
              <a:t>eurheartj</a:t>
            </a:r>
            <a:r>
              <a:rPr lang="en-US" sz="700" b="0" i="0">
                <a:solidFill>
                  <a:srgbClr val="000000"/>
                </a:solidFill>
                <a:effectLst/>
                <a:latin typeface="Arial" panose="020B0604020202020204" pitchFamily="34" charset="0"/>
                <a:cs typeface="Arial" panose="020B0604020202020204" pitchFamily="34" charset="0"/>
                <a:hlinkClick r:id="rId5"/>
              </a:rPr>
              <a:t>/ehad192</a:t>
            </a:r>
            <a:endParaRPr lang="en-US" sz="700" b="0" i="0">
              <a:solidFill>
                <a:srgbClr val="000000"/>
              </a:solidFill>
              <a:effectLst/>
              <a:latin typeface="Arial" panose="020B0604020202020204" pitchFamily="34" charset="0"/>
              <a:cs typeface="Arial" panose="020B0604020202020204" pitchFamily="34" charset="0"/>
            </a:endParaRPr>
          </a:p>
          <a:p>
            <a:r>
              <a:rPr lang="en-US" sz="700">
                <a:latin typeface="Arial" panose="020B0604020202020204" pitchFamily="34" charset="0"/>
                <a:cs typeface="Arial" panose="020B0604020202020204" pitchFamily="34" charset="0"/>
              </a:rPr>
              <a:t>Vui lòng tham khảo thông tin kê toa các thuốc tại Việt Nam  </a:t>
            </a:r>
            <a:endParaRPr lang="en-US" sz="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558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16057" y="6509901"/>
            <a:ext cx="2113280" cy="222219"/>
          </a:xfrm>
          <a:prstGeom prst="rect">
            <a:avLst/>
          </a:prstGeom>
        </p:spPr>
        <p:txBody>
          <a:bodyPr vert="horz" wrap="square" lIns="0" tIns="16933" rIns="0" bIns="0" rtlCol="0">
            <a:spAutoFit/>
          </a:bodyPr>
          <a:lstStyle/>
          <a:p>
            <a:pPr marL="16933" marR="0" lvl="0" indent="0" algn="l" defTabSz="1219170" rtl="0" eaLnBrk="1" fontAlgn="auto" latinLnBrk="0" hangingPunct="1">
              <a:lnSpc>
                <a:spcPct val="100000"/>
              </a:lnSpc>
              <a:spcBef>
                <a:spcPts val="133"/>
              </a:spcBef>
              <a:spcAft>
                <a:spcPts val="0"/>
              </a:spcAft>
              <a:buClrTx/>
              <a:buSzTx/>
              <a:buFontTx/>
              <a:buNone/>
              <a:tabLst/>
              <a:defRPr/>
            </a:pPr>
            <a:r>
              <a:rPr kumimoji="0" sz="1333" b="1" i="0" u="none" strike="noStrike" kern="1200" cap="none" spc="-87" normalizeH="0" baseline="0" noProof="0">
                <a:ln>
                  <a:noFill/>
                </a:ln>
                <a:solidFill>
                  <a:srgbClr val="C00000"/>
                </a:solidFill>
                <a:effectLst/>
                <a:uLnTx/>
                <a:uFillTx/>
                <a:latin typeface="Arial"/>
                <a:ea typeface="+mn-ea"/>
                <a:cs typeface="Arial"/>
                <a:hlinkClick r:id="rId2">
                  <a:extLst>
                    <a:ext uri="{A12FA001-AC4F-418D-AE19-62706E023703}">
                      <ahyp:hlinkClr xmlns:ahyp="http://schemas.microsoft.com/office/drawing/2018/hyperlinkcolor" val="tx"/>
                    </a:ext>
                  </a:extLst>
                </a:hlinkClick>
              </a:rPr>
              <a:t>www.escardio.org/guidelines</a:t>
            </a:r>
            <a:endParaRPr kumimoji="0" sz="1333" b="0" i="0" u="none" strike="noStrike" kern="1200" cap="none" spc="0" normalizeH="0" baseline="0" noProof="0">
              <a:ln>
                <a:noFill/>
              </a:ln>
              <a:solidFill>
                <a:srgbClr val="C00000"/>
              </a:solidFill>
              <a:effectLst/>
              <a:uLnTx/>
              <a:uFillTx/>
              <a:latin typeface="Arial"/>
              <a:ea typeface="+mn-ea"/>
              <a:cs typeface="Arial"/>
            </a:endParaRPr>
          </a:p>
        </p:txBody>
      </p:sp>
      <p:sp>
        <p:nvSpPr>
          <p:cNvPr id="4" name="object 4"/>
          <p:cNvSpPr txBox="1"/>
          <p:nvPr/>
        </p:nvSpPr>
        <p:spPr>
          <a:xfrm>
            <a:off x="6207065" y="6429932"/>
            <a:ext cx="5127413" cy="372025"/>
          </a:xfrm>
          <a:prstGeom prst="rect">
            <a:avLst/>
          </a:prstGeom>
        </p:spPr>
        <p:txBody>
          <a:bodyPr vert="horz" wrap="square" lIns="0" tIns="30480" rIns="0" bIns="0" rtlCol="0">
            <a:spAutoFit/>
          </a:bodyPr>
          <a:lstStyle/>
          <a:p>
            <a:pPr marL="0" marR="19472" lvl="0" indent="0" algn="r" defTabSz="1219170" rtl="0" eaLnBrk="1" fontAlgn="auto" latinLnBrk="0" hangingPunct="1">
              <a:lnSpc>
                <a:spcPct val="100000"/>
              </a:lnSpc>
              <a:spcBef>
                <a:spcPts val="240"/>
              </a:spcBef>
              <a:spcAft>
                <a:spcPts val="0"/>
              </a:spcAft>
              <a:buClrTx/>
              <a:buSzTx/>
              <a:buFontTx/>
              <a:buNone/>
              <a:tabLst/>
              <a:defRPr/>
            </a:pPr>
            <a:r>
              <a:rPr kumimoji="0" sz="1067" b="0" i="0" u="none" strike="noStrike" kern="1200" cap="none" spc="-53" normalizeH="0" baseline="0" noProof="0">
                <a:ln>
                  <a:noFill/>
                </a:ln>
                <a:solidFill>
                  <a:prstClr val="black"/>
                </a:solidFill>
                <a:effectLst/>
                <a:uLnTx/>
                <a:uFillTx/>
                <a:latin typeface="Arial"/>
                <a:ea typeface="+mn-ea"/>
                <a:cs typeface="Arial"/>
              </a:rPr>
              <a:t>2023 </a:t>
            </a:r>
            <a:r>
              <a:rPr kumimoji="0" sz="1067" b="0" i="0" u="none" strike="noStrike" kern="1200" cap="none" spc="-213" normalizeH="0" baseline="0" noProof="0">
                <a:ln>
                  <a:noFill/>
                </a:ln>
                <a:solidFill>
                  <a:prstClr val="black"/>
                </a:solidFill>
                <a:effectLst/>
                <a:uLnTx/>
                <a:uFillTx/>
                <a:latin typeface="Arial"/>
                <a:ea typeface="+mn-ea"/>
                <a:cs typeface="Arial"/>
              </a:rPr>
              <a:t>ESC  </a:t>
            </a:r>
            <a:r>
              <a:rPr kumimoji="0" sz="1067" b="0" i="0" u="none" strike="noStrike" kern="1200" cap="none" spc="-53" normalizeH="0" baseline="0" noProof="0">
                <a:ln>
                  <a:noFill/>
                </a:ln>
                <a:solidFill>
                  <a:prstClr val="black"/>
                </a:solidFill>
                <a:effectLst/>
                <a:uLnTx/>
                <a:uFillTx/>
                <a:latin typeface="Arial"/>
                <a:ea typeface="+mn-ea"/>
                <a:cs typeface="Arial"/>
              </a:rPr>
              <a:t>Guidelines </a:t>
            </a:r>
            <a:r>
              <a:rPr kumimoji="0" sz="1067" b="0" i="0" u="none" strike="noStrike" kern="1200" cap="none" spc="0" normalizeH="0" baseline="0" noProof="0">
                <a:ln>
                  <a:noFill/>
                </a:ln>
                <a:solidFill>
                  <a:prstClr val="black"/>
                </a:solidFill>
                <a:effectLst/>
                <a:uLnTx/>
                <a:uFillTx/>
                <a:latin typeface="Arial"/>
                <a:ea typeface="+mn-ea"/>
                <a:cs typeface="Arial"/>
              </a:rPr>
              <a:t>for </a:t>
            </a:r>
            <a:r>
              <a:rPr kumimoji="0" sz="1067" b="0" i="0" u="none" strike="noStrike" kern="1200" cap="none" spc="-13" normalizeH="0" baseline="0" noProof="0">
                <a:ln>
                  <a:noFill/>
                </a:ln>
                <a:solidFill>
                  <a:prstClr val="black"/>
                </a:solidFill>
                <a:effectLst/>
                <a:uLnTx/>
                <a:uFillTx/>
                <a:latin typeface="Arial"/>
                <a:ea typeface="+mn-ea"/>
                <a:cs typeface="Arial"/>
              </a:rPr>
              <a:t>the </a:t>
            </a:r>
            <a:r>
              <a:rPr kumimoji="0" sz="1067" b="0" i="0" u="none" strike="noStrike" kern="1200" cap="none" spc="-47" normalizeH="0" baseline="0" noProof="0">
                <a:ln>
                  <a:noFill/>
                </a:ln>
                <a:solidFill>
                  <a:prstClr val="black"/>
                </a:solidFill>
                <a:effectLst/>
                <a:uLnTx/>
                <a:uFillTx/>
                <a:latin typeface="Arial"/>
                <a:ea typeface="+mn-ea"/>
                <a:cs typeface="Arial"/>
              </a:rPr>
              <a:t>management </a:t>
            </a:r>
            <a:r>
              <a:rPr kumimoji="0" sz="1067" b="0" i="0" u="none" strike="noStrike" kern="1200" cap="none" spc="-7" normalizeH="0" baseline="0" noProof="0">
                <a:ln>
                  <a:noFill/>
                </a:ln>
                <a:solidFill>
                  <a:prstClr val="black"/>
                </a:solidFill>
                <a:effectLst/>
                <a:uLnTx/>
                <a:uFillTx/>
                <a:latin typeface="Arial"/>
                <a:ea typeface="+mn-ea"/>
                <a:cs typeface="Arial"/>
              </a:rPr>
              <a:t>of </a:t>
            </a:r>
            <a:r>
              <a:rPr kumimoji="0" sz="1067" b="0" i="0" u="none" strike="noStrike" kern="1200" cap="none" spc="-47" normalizeH="0" baseline="0" noProof="0">
                <a:ln>
                  <a:noFill/>
                </a:ln>
                <a:solidFill>
                  <a:prstClr val="black"/>
                </a:solidFill>
                <a:effectLst/>
                <a:uLnTx/>
                <a:uFillTx/>
                <a:latin typeface="Arial"/>
                <a:ea typeface="+mn-ea"/>
                <a:cs typeface="Arial"/>
              </a:rPr>
              <a:t>cardiovascular </a:t>
            </a:r>
            <a:r>
              <a:rPr kumimoji="0" sz="1067" b="0" i="0" u="none" strike="noStrike" kern="1200" cap="none" spc="-73" normalizeH="0" baseline="0" noProof="0">
                <a:ln>
                  <a:noFill/>
                </a:ln>
                <a:solidFill>
                  <a:prstClr val="black"/>
                </a:solidFill>
                <a:effectLst/>
                <a:uLnTx/>
                <a:uFillTx/>
                <a:latin typeface="Arial"/>
                <a:ea typeface="+mn-ea"/>
                <a:cs typeface="Arial"/>
              </a:rPr>
              <a:t>disease </a:t>
            </a:r>
            <a:r>
              <a:rPr kumimoji="0" sz="1067" b="0" i="0" u="none" strike="noStrike" kern="1200" cap="none" spc="-20" normalizeH="0" baseline="0" noProof="0">
                <a:ln>
                  <a:noFill/>
                </a:ln>
                <a:solidFill>
                  <a:prstClr val="black"/>
                </a:solidFill>
                <a:effectLst/>
                <a:uLnTx/>
                <a:uFillTx/>
                <a:latin typeface="Arial"/>
                <a:ea typeface="+mn-ea"/>
                <a:cs typeface="Arial"/>
              </a:rPr>
              <a:t>in </a:t>
            </a:r>
            <a:r>
              <a:rPr kumimoji="0" sz="1067" b="0" i="0" u="none" strike="noStrike" kern="1200" cap="none" spc="-33" normalizeH="0" baseline="0" noProof="0">
                <a:ln>
                  <a:noFill/>
                </a:ln>
                <a:solidFill>
                  <a:prstClr val="black"/>
                </a:solidFill>
                <a:effectLst/>
                <a:uLnTx/>
                <a:uFillTx/>
                <a:latin typeface="Arial"/>
                <a:ea typeface="+mn-ea"/>
                <a:cs typeface="Arial"/>
              </a:rPr>
              <a:t>patients </a:t>
            </a:r>
            <a:r>
              <a:rPr kumimoji="0" sz="1067" b="0" i="0" u="none" strike="noStrike" kern="1200" cap="none" spc="7" normalizeH="0" baseline="0" noProof="0">
                <a:ln>
                  <a:noFill/>
                </a:ln>
                <a:solidFill>
                  <a:prstClr val="black"/>
                </a:solidFill>
                <a:effectLst/>
                <a:uLnTx/>
                <a:uFillTx/>
                <a:latin typeface="Arial"/>
                <a:ea typeface="+mn-ea"/>
                <a:cs typeface="Arial"/>
              </a:rPr>
              <a:t>with</a:t>
            </a:r>
            <a:r>
              <a:rPr kumimoji="0" sz="1067" b="0" i="0" u="none" strike="noStrike" kern="1200" cap="none" spc="-213" normalizeH="0" baseline="0" noProof="0">
                <a:ln>
                  <a:noFill/>
                </a:ln>
                <a:solidFill>
                  <a:prstClr val="black"/>
                </a:solidFill>
                <a:effectLst/>
                <a:uLnTx/>
                <a:uFillTx/>
                <a:latin typeface="Arial"/>
                <a:ea typeface="+mn-ea"/>
                <a:cs typeface="Arial"/>
              </a:rPr>
              <a:t> </a:t>
            </a:r>
            <a:r>
              <a:rPr kumimoji="0" sz="1067" b="0" i="0" u="none" strike="noStrike" kern="1200" cap="none" spc="-47" normalizeH="0" baseline="0" noProof="0">
                <a:ln>
                  <a:noFill/>
                </a:ln>
                <a:solidFill>
                  <a:prstClr val="black"/>
                </a:solidFill>
                <a:effectLst/>
                <a:uLnTx/>
                <a:uFillTx/>
                <a:latin typeface="Arial"/>
                <a:ea typeface="+mn-ea"/>
                <a:cs typeface="Arial"/>
              </a:rPr>
              <a:t>diabetes</a:t>
            </a:r>
            <a:endParaRPr kumimoji="0" sz="1067" b="0" i="0" u="none" strike="noStrike" kern="1200" cap="none" spc="0" normalizeH="0" baseline="0" noProof="0">
              <a:ln>
                <a:noFill/>
              </a:ln>
              <a:solidFill>
                <a:prstClr val="black"/>
              </a:solidFill>
              <a:effectLst/>
              <a:uLnTx/>
              <a:uFillTx/>
              <a:latin typeface="Arial"/>
              <a:ea typeface="+mn-ea"/>
              <a:cs typeface="Arial"/>
            </a:endParaRPr>
          </a:p>
          <a:p>
            <a:pPr marL="0" marR="6773" lvl="0" indent="0" algn="r" defTabSz="1219170" rtl="0" eaLnBrk="1" fontAlgn="auto" latinLnBrk="0" hangingPunct="1">
              <a:lnSpc>
                <a:spcPct val="100000"/>
              </a:lnSpc>
              <a:spcBef>
                <a:spcPts val="100"/>
              </a:spcBef>
              <a:spcAft>
                <a:spcPts val="0"/>
              </a:spcAft>
              <a:buClrTx/>
              <a:buSzTx/>
              <a:buFontTx/>
              <a:buNone/>
              <a:tabLst/>
              <a:defRPr/>
            </a:pPr>
            <a:r>
              <a:rPr kumimoji="0" sz="1067" b="0" i="0" u="none" strike="noStrike" kern="1200" cap="none" spc="-60" normalizeH="0" baseline="0" noProof="0">
                <a:ln>
                  <a:noFill/>
                </a:ln>
                <a:solidFill>
                  <a:prstClr val="black"/>
                </a:solidFill>
                <a:effectLst/>
                <a:uLnTx/>
                <a:uFillTx/>
                <a:latin typeface="Arial"/>
                <a:ea typeface="+mn-ea"/>
                <a:cs typeface="Arial"/>
              </a:rPr>
              <a:t>(European </a:t>
            </a:r>
            <a:r>
              <a:rPr kumimoji="0" sz="1067" b="0" i="0" u="none" strike="noStrike" kern="1200" cap="none" spc="-40" normalizeH="0" baseline="0" noProof="0">
                <a:ln>
                  <a:noFill/>
                </a:ln>
                <a:solidFill>
                  <a:prstClr val="black"/>
                </a:solidFill>
                <a:effectLst/>
                <a:uLnTx/>
                <a:uFillTx/>
                <a:latin typeface="Arial"/>
                <a:ea typeface="+mn-ea"/>
                <a:cs typeface="Arial"/>
              </a:rPr>
              <a:t>Heart </a:t>
            </a:r>
            <a:r>
              <a:rPr kumimoji="0" sz="1067" b="0" i="0" u="none" strike="noStrike" kern="1200" cap="none" spc="-47" normalizeH="0" baseline="0" noProof="0">
                <a:ln>
                  <a:noFill/>
                </a:ln>
                <a:solidFill>
                  <a:prstClr val="black"/>
                </a:solidFill>
                <a:effectLst/>
                <a:uLnTx/>
                <a:uFillTx/>
                <a:latin typeface="Arial"/>
                <a:ea typeface="+mn-ea"/>
                <a:cs typeface="Arial"/>
              </a:rPr>
              <a:t>Journal; </a:t>
            </a:r>
            <a:r>
              <a:rPr kumimoji="0" sz="1067" b="0" i="0" u="none" strike="noStrike" kern="1200" cap="none" spc="-53" normalizeH="0" baseline="0" noProof="0">
                <a:ln>
                  <a:noFill/>
                </a:ln>
                <a:solidFill>
                  <a:prstClr val="black"/>
                </a:solidFill>
                <a:effectLst/>
                <a:uLnTx/>
                <a:uFillTx/>
                <a:latin typeface="Arial"/>
                <a:ea typeface="+mn-ea"/>
                <a:cs typeface="Arial"/>
              </a:rPr>
              <a:t>2023 </a:t>
            </a:r>
            <a:r>
              <a:rPr kumimoji="0" sz="1067" b="0" i="0" u="none" strike="noStrike" kern="1200" cap="none" spc="-67" normalizeH="0" baseline="0" noProof="0">
                <a:ln>
                  <a:noFill/>
                </a:ln>
                <a:solidFill>
                  <a:prstClr val="black"/>
                </a:solidFill>
                <a:effectLst/>
                <a:uLnTx/>
                <a:uFillTx/>
                <a:latin typeface="Arial"/>
                <a:ea typeface="+mn-ea"/>
                <a:cs typeface="Arial"/>
              </a:rPr>
              <a:t>–</a:t>
            </a:r>
            <a:r>
              <a:rPr kumimoji="0" sz="1067" b="0" i="0" u="none" strike="noStrike" kern="1200" cap="none" spc="-147" normalizeH="0" baseline="0" noProof="0">
                <a:ln>
                  <a:noFill/>
                </a:ln>
                <a:solidFill>
                  <a:prstClr val="black"/>
                </a:solidFill>
                <a:effectLst/>
                <a:uLnTx/>
                <a:uFillTx/>
                <a:latin typeface="Arial"/>
                <a:ea typeface="+mn-ea"/>
                <a:cs typeface="Arial"/>
              </a:rPr>
              <a:t> </a:t>
            </a:r>
            <a:r>
              <a:rPr kumimoji="0" sz="1067" b="0" i="0" u="none" strike="noStrike" kern="1200" cap="none" spc="-33" normalizeH="0" baseline="0" noProof="0">
                <a:ln>
                  <a:noFill/>
                </a:ln>
                <a:solidFill>
                  <a:prstClr val="black"/>
                </a:solidFill>
                <a:effectLst/>
                <a:uLnTx/>
                <a:uFillTx/>
                <a:latin typeface="Arial"/>
                <a:ea typeface="+mn-ea"/>
                <a:cs typeface="Arial"/>
              </a:rPr>
              <a:t>doi:10.1093/eurheartj/ehad192)</a:t>
            </a:r>
            <a:endParaRPr kumimoji="0" sz="1067" b="0" i="0" u="none" strike="noStrike" kern="1200" cap="none" spc="0" normalizeH="0" baseline="0" noProof="0">
              <a:ln>
                <a:noFill/>
              </a:ln>
              <a:solidFill>
                <a:prstClr val="black"/>
              </a:solidFill>
              <a:effectLst/>
              <a:uLnTx/>
              <a:uFillTx/>
              <a:latin typeface="Arial"/>
              <a:ea typeface="+mn-ea"/>
              <a:cs typeface="Arial"/>
            </a:endParaRPr>
          </a:p>
        </p:txBody>
      </p:sp>
      <p:graphicFrame>
        <p:nvGraphicFramePr>
          <p:cNvPr id="13" name="object 2">
            <a:extLst>
              <a:ext uri="{FF2B5EF4-FFF2-40B4-BE49-F238E27FC236}">
                <a16:creationId xmlns:a16="http://schemas.microsoft.com/office/drawing/2014/main" id="{ADEFA8B1-0DA5-17D3-A3CE-D61DA4758318}"/>
              </a:ext>
            </a:extLst>
          </p:cNvPr>
          <p:cNvGraphicFramePr>
            <a:graphicFrameLocks noGrp="1"/>
          </p:cNvGraphicFramePr>
          <p:nvPr/>
        </p:nvGraphicFramePr>
        <p:xfrm>
          <a:off x="327816" y="1000764"/>
          <a:ext cx="11536368" cy="2305931"/>
        </p:xfrm>
        <a:graphic>
          <a:graphicData uri="http://schemas.openxmlformats.org/drawingml/2006/table">
            <a:tbl>
              <a:tblPr firstRow="1" bandRow="1">
                <a:tableStyleId>{2D5ABB26-0587-4C30-8999-92F81FD0307C}</a:tableStyleId>
              </a:tblPr>
              <a:tblGrid>
                <a:gridCol w="10005024">
                  <a:extLst>
                    <a:ext uri="{9D8B030D-6E8A-4147-A177-3AD203B41FA5}">
                      <a16:colId xmlns:a16="http://schemas.microsoft.com/office/drawing/2014/main" val="20000"/>
                    </a:ext>
                  </a:extLst>
                </a:gridCol>
                <a:gridCol w="694062">
                  <a:extLst>
                    <a:ext uri="{9D8B030D-6E8A-4147-A177-3AD203B41FA5}">
                      <a16:colId xmlns:a16="http://schemas.microsoft.com/office/drawing/2014/main" val="20001"/>
                    </a:ext>
                  </a:extLst>
                </a:gridCol>
                <a:gridCol w="837282">
                  <a:extLst>
                    <a:ext uri="{9D8B030D-6E8A-4147-A177-3AD203B41FA5}">
                      <a16:colId xmlns:a16="http://schemas.microsoft.com/office/drawing/2014/main" val="20002"/>
                    </a:ext>
                  </a:extLst>
                </a:gridCol>
              </a:tblGrid>
              <a:tr h="262517">
                <a:tc>
                  <a:txBody>
                    <a:bodyPr/>
                    <a:lstStyle/>
                    <a:p>
                      <a:pPr marL="35560">
                        <a:lnSpc>
                          <a:spcPts val="1820"/>
                        </a:lnSpc>
                      </a:pPr>
                      <a:r>
                        <a:rPr lang="en-US" sz="1600" b="1" spc="-5" err="1">
                          <a:latin typeface="Arial" panose="020B0604020202020204" pitchFamily="34" charset="0"/>
                          <a:cs typeface="Arial" panose="020B0604020202020204" pitchFamily="34" charset="0"/>
                        </a:rPr>
                        <a:t>Khuyến</a:t>
                      </a:r>
                      <a:r>
                        <a:rPr lang="en-US" sz="1600" b="1" spc="-5">
                          <a:latin typeface="Arial" panose="020B0604020202020204" pitchFamily="34" charset="0"/>
                          <a:cs typeface="Arial" panose="020B0604020202020204" pitchFamily="34" charset="0"/>
                        </a:rPr>
                        <a:t> </a:t>
                      </a:r>
                      <a:r>
                        <a:rPr lang="en-US" sz="1600" b="1" spc="-5" err="1">
                          <a:latin typeface="Arial" panose="020B0604020202020204" pitchFamily="34" charset="0"/>
                          <a:cs typeface="Arial" panose="020B0604020202020204" pitchFamily="34" charset="0"/>
                        </a:rPr>
                        <a:t>cáo</a:t>
                      </a:r>
                      <a:endParaRPr sz="1600">
                        <a:latin typeface="Arial" panose="020B0604020202020204" pitchFamily="34" charset="0"/>
                        <a:cs typeface="Arial" panose="020B0604020202020204" pitchFamily="34" charset="0"/>
                      </a:endParaRPr>
                    </a:p>
                  </a:txBody>
                  <a:tcPr marL="0" marR="0" marT="0" marB="0" anchor="ctr">
                    <a:lnL w="28575">
                      <a:solidFill>
                        <a:srgbClr val="FFFFFF"/>
                      </a:solidFill>
                      <a:prstDash val="solid"/>
                    </a:lnL>
                    <a:lnR w="28575" cap="flat" cmpd="sng" algn="ctr">
                      <a:solidFill>
                        <a:srgbClr val="FFFFFF"/>
                      </a:solidFill>
                      <a:prstDash val="solid"/>
                      <a:round/>
                      <a:headEnd type="none" w="med" len="med"/>
                      <a:tailEnd type="none" w="med" len="med"/>
                    </a:lnR>
                    <a:lnT w="28575">
                      <a:solidFill>
                        <a:srgbClr val="FFFFFF"/>
                      </a:solidFill>
                      <a:prstDash val="solid"/>
                    </a:lnT>
                    <a:lnB w="28575">
                      <a:solidFill>
                        <a:srgbClr val="FFFFFF"/>
                      </a:solidFill>
                      <a:prstDash val="solid"/>
                    </a:lnB>
                    <a:solidFill>
                      <a:srgbClr val="C7C8CA"/>
                    </a:solidFill>
                  </a:tcPr>
                </a:tc>
                <a:tc>
                  <a:txBody>
                    <a:bodyPr/>
                    <a:lstStyle/>
                    <a:p>
                      <a:pPr algn="ctr">
                        <a:lnSpc>
                          <a:spcPts val="1820"/>
                        </a:lnSpc>
                      </a:pPr>
                      <a:r>
                        <a:rPr sz="1600" b="1" spc="-5">
                          <a:latin typeface="Arial" panose="020B0604020202020204" pitchFamily="34" charset="0"/>
                          <a:cs typeface="Arial" panose="020B0604020202020204" pitchFamily="34" charset="0"/>
                        </a:rPr>
                        <a:t>Class</a:t>
                      </a:r>
                      <a:endParaRPr sz="1600">
                        <a:latin typeface="Arial" panose="020B0604020202020204" pitchFamily="34" charset="0"/>
                        <a:cs typeface="Arial" panose="020B0604020202020204" pitchFamily="34" charset="0"/>
                      </a:endParaRPr>
                    </a:p>
                  </a:txBody>
                  <a:tcPr marL="0" marR="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a:solidFill>
                        <a:srgbClr val="FFFFFF"/>
                      </a:solidFill>
                      <a:prstDash val="solid"/>
                    </a:lnT>
                    <a:lnB w="28575">
                      <a:solidFill>
                        <a:srgbClr val="FFFFFF"/>
                      </a:solidFill>
                      <a:prstDash val="solid"/>
                    </a:lnB>
                    <a:solidFill>
                      <a:srgbClr val="C7C8CA"/>
                    </a:solidFill>
                  </a:tcPr>
                </a:tc>
                <a:tc>
                  <a:txBody>
                    <a:bodyPr/>
                    <a:lstStyle/>
                    <a:p>
                      <a:pPr marL="1270" algn="ctr">
                        <a:lnSpc>
                          <a:spcPts val="1820"/>
                        </a:lnSpc>
                      </a:pPr>
                      <a:r>
                        <a:rPr sz="1600" b="1" spc="-10">
                          <a:latin typeface="Arial" panose="020B0604020202020204" pitchFamily="34" charset="0"/>
                          <a:cs typeface="Arial" panose="020B0604020202020204" pitchFamily="34" charset="0"/>
                        </a:rPr>
                        <a:t>Level</a:t>
                      </a:r>
                      <a:endParaRPr sz="1600">
                        <a:latin typeface="Arial" panose="020B0604020202020204" pitchFamily="34" charset="0"/>
                        <a:cs typeface="Arial" panose="020B0604020202020204" pitchFamily="34" charset="0"/>
                      </a:endParaRPr>
                    </a:p>
                  </a:txBody>
                  <a:tcPr marL="0" marR="0" marT="0" marB="0" anchor="ctr">
                    <a:lnL w="28575" cap="flat" cmpd="sng" algn="ctr">
                      <a:solidFill>
                        <a:srgbClr val="FFFFFF"/>
                      </a:solidFill>
                      <a:prstDash val="solid"/>
                      <a:round/>
                      <a:headEnd type="none" w="med" len="med"/>
                      <a:tailEnd type="none" w="med" len="med"/>
                    </a:lnL>
                    <a:lnR w="28575">
                      <a:solidFill>
                        <a:srgbClr val="FFFFFF"/>
                      </a:solidFill>
                      <a:prstDash val="solid"/>
                    </a:lnR>
                    <a:lnT w="28575">
                      <a:solidFill>
                        <a:srgbClr val="FFFFFF"/>
                      </a:solidFill>
                      <a:prstDash val="solid"/>
                    </a:lnT>
                    <a:lnB w="28575">
                      <a:solidFill>
                        <a:srgbClr val="FFFFFF"/>
                      </a:solidFill>
                      <a:prstDash val="solid"/>
                    </a:lnB>
                    <a:solidFill>
                      <a:srgbClr val="C7C8CA"/>
                    </a:solidFill>
                  </a:tcPr>
                </a:tc>
                <a:extLst>
                  <a:ext uri="{0D108BD9-81ED-4DB2-BD59-A6C34878D82A}">
                    <a16:rowId xmlns:a16="http://schemas.microsoft.com/office/drawing/2014/main" val="10001"/>
                  </a:ext>
                </a:extLst>
              </a:tr>
              <a:tr h="575426">
                <a:tc>
                  <a:txBody>
                    <a:bodyPr/>
                    <a:lstStyle/>
                    <a:p>
                      <a:pPr marL="27305" marR="59055">
                        <a:lnSpc>
                          <a:spcPct val="105900"/>
                        </a:lnSpc>
                        <a:spcBef>
                          <a:spcPts val="20"/>
                        </a:spcBef>
                      </a:pPr>
                      <a:r>
                        <a:rPr sz="1600" spc="-240">
                          <a:latin typeface="Arial" panose="020B0604020202020204" pitchFamily="34" charset="0"/>
                          <a:cs typeface="Arial" panose="020B0604020202020204" pitchFamily="34" charset="0"/>
                        </a:rPr>
                        <a:t>SGLT2 </a:t>
                      </a:r>
                      <a:r>
                        <a:rPr sz="1600" spc="-35" err="1">
                          <a:latin typeface="Arial" panose="020B0604020202020204" pitchFamily="34" charset="0"/>
                          <a:cs typeface="Arial" panose="020B0604020202020204" pitchFamily="34" charset="0"/>
                        </a:rPr>
                        <a:t>i</a:t>
                      </a:r>
                      <a:r>
                        <a:rPr sz="1600" spc="-35">
                          <a:latin typeface="Arial" panose="020B0604020202020204" pitchFamily="34" charset="0"/>
                          <a:cs typeface="Arial" panose="020B0604020202020204" pitchFamily="34" charset="0"/>
                        </a:rPr>
                        <a:t> </a:t>
                      </a:r>
                      <a:r>
                        <a:rPr sz="1600" spc="-60">
                          <a:latin typeface="Arial" panose="020B0604020202020204" pitchFamily="34" charset="0"/>
                          <a:cs typeface="Arial" panose="020B0604020202020204" pitchFamily="34" charset="0"/>
                        </a:rPr>
                        <a:t>(</a:t>
                      </a:r>
                      <a:r>
                        <a:rPr sz="1600" b="1" spc="-60">
                          <a:solidFill>
                            <a:srgbClr val="C00000"/>
                          </a:solidFill>
                          <a:latin typeface="Arial" panose="020B0604020202020204" pitchFamily="34" charset="0"/>
                          <a:cs typeface="Arial" panose="020B0604020202020204" pitchFamily="34" charset="0"/>
                        </a:rPr>
                        <a:t>dapagliflozin, </a:t>
                      </a:r>
                      <a:r>
                        <a:rPr sz="1600" b="1" spc="-55">
                          <a:solidFill>
                            <a:srgbClr val="C00000"/>
                          </a:solidFill>
                          <a:latin typeface="Arial" panose="020B0604020202020204" pitchFamily="34" charset="0"/>
                          <a:cs typeface="Arial" panose="020B0604020202020204" pitchFamily="34" charset="0"/>
                        </a:rPr>
                        <a:t>empagliflozin, </a:t>
                      </a:r>
                      <a:r>
                        <a:rPr sz="1600" b="1" spc="-15">
                          <a:solidFill>
                            <a:srgbClr val="C00000"/>
                          </a:solidFill>
                          <a:latin typeface="Arial" panose="020B0604020202020204" pitchFamily="34" charset="0"/>
                          <a:cs typeface="Arial" panose="020B0604020202020204" pitchFamily="34" charset="0"/>
                        </a:rPr>
                        <a:t>or </a:t>
                      </a:r>
                      <a:r>
                        <a:rPr sz="1600" b="1" spc="-50" err="1">
                          <a:solidFill>
                            <a:srgbClr val="C00000"/>
                          </a:solidFill>
                          <a:latin typeface="Arial" panose="020B0604020202020204" pitchFamily="34" charset="0"/>
                          <a:cs typeface="Arial" panose="020B0604020202020204" pitchFamily="34" charset="0"/>
                        </a:rPr>
                        <a:t>sotagliflozin</a:t>
                      </a:r>
                      <a:r>
                        <a:rPr sz="1600" spc="-50">
                          <a:latin typeface="Arial" panose="020B0604020202020204" pitchFamily="34" charset="0"/>
                          <a:cs typeface="Arial" panose="020B0604020202020204" pitchFamily="34" charset="0"/>
                        </a:rPr>
                        <a:t>)</a:t>
                      </a:r>
                      <a:r>
                        <a:rPr lang="en-US" sz="1600" spc="-50">
                          <a:latin typeface="Arial" panose="020B0604020202020204" pitchFamily="34" charset="0"/>
                          <a:cs typeface="Arial" panose="020B0604020202020204" pitchFamily="34" charset="0"/>
                        </a:rPr>
                        <a:t> </a:t>
                      </a:r>
                      <a:r>
                        <a:rPr lang="en-US" sz="1600" spc="-50" err="1">
                          <a:latin typeface="Arial" panose="020B0604020202020204" pitchFamily="34" charset="0"/>
                          <a:cs typeface="Arial" panose="020B0604020202020204" pitchFamily="34" charset="0"/>
                        </a:rPr>
                        <a:t>khuyến</a:t>
                      </a:r>
                      <a:r>
                        <a:rPr lang="en-US" sz="1600" spc="-50">
                          <a:latin typeface="Arial" panose="020B0604020202020204" pitchFamily="34" charset="0"/>
                          <a:cs typeface="Arial" panose="020B0604020202020204" pitchFamily="34" charset="0"/>
                        </a:rPr>
                        <a:t> </a:t>
                      </a:r>
                      <a:r>
                        <a:rPr lang="en-US" sz="1600" spc="-50" err="1">
                          <a:latin typeface="Arial" panose="020B0604020202020204" pitchFamily="34" charset="0"/>
                          <a:cs typeface="Arial" panose="020B0604020202020204" pitchFamily="34" charset="0"/>
                        </a:rPr>
                        <a:t>cáo</a:t>
                      </a:r>
                      <a:r>
                        <a:rPr lang="en-US" sz="1600" spc="-50">
                          <a:latin typeface="Arial" panose="020B0604020202020204" pitchFamily="34" charset="0"/>
                          <a:cs typeface="Arial" panose="020B0604020202020204" pitchFamily="34" charset="0"/>
                        </a:rPr>
                        <a:t> </a:t>
                      </a:r>
                      <a:r>
                        <a:rPr lang="en-US" sz="1600" spc="-50" err="1">
                          <a:latin typeface="Arial" panose="020B0604020202020204" pitchFamily="34" charset="0"/>
                          <a:cs typeface="Arial" panose="020B0604020202020204" pitchFamily="34" charset="0"/>
                        </a:rPr>
                        <a:t>sử</a:t>
                      </a:r>
                      <a:r>
                        <a:rPr lang="en-US" sz="1600" spc="-50">
                          <a:latin typeface="Arial" panose="020B0604020202020204" pitchFamily="34" charset="0"/>
                          <a:cs typeface="Arial" panose="020B0604020202020204" pitchFamily="34" charset="0"/>
                        </a:rPr>
                        <a:t> </a:t>
                      </a:r>
                      <a:r>
                        <a:rPr lang="en-US" sz="1600" spc="-50" err="1">
                          <a:solidFill>
                            <a:schemeClr val="tx1"/>
                          </a:solidFill>
                          <a:latin typeface="Arial" panose="020B0604020202020204" pitchFamily="34" charset="0"/>
                          <a:ea typeface="+mn-ea"/>
                          <a:cs typeface="Arial" panose="020B0604020202020204" pitchFamily="34" charset="0"/>
                        </a:rPr>
                        <a:t>dụng</a:t>
                      </a:r>
                      <a:r>
                        <a:rPr lang="en-US" sz="1600" spc="-50">
                          <a:solidFill>
                            <a:schemeClr val="tx1"/>
                          </a:solidFill>
                          <a:latin typeface="Arial" panose="020B0604020202020204" pitchFamily="34" charset="0"/>
                          <a:ea typeface="+mn-ea"/>
                          <a:cs typeface="Arial" panose="020B0604020202020204" pitchFamily="34" charset="0"/>
                        </a:rPr>
                        <a:t> trên bệnh </a:t>
                      </a:r>
                      <a:r>
                        <a:rPr lang="en-US" sz="1600" spc="-50" err="1">
                          <a:solidFill>
                            <a:schemeClr val="tx1"/>
                          </a:solidFill>
                          <a:latin typeface="Arial" panose="020B0604020202020204" pitchFamily="34" charset="0"/>
                          <a:ea typeface="+mn-ea"/>
                          <a:cs typeface="Arial" panose="020B0604020202020204" pitchFamily="34" charset="0"/>
                        </a:rPr>
                        <a:t>nhân</a:t>
                      </a:r>
                      <a:r>
                        <a:rPr lang="en-US" sz="1600" spc="-50">
                          <a:solidFill>
                            <a:schemeClr val="tx1"/>
                          </a:solidFill>
                          <a:latin typeface="Arial" panose="020B0604020202020204" pitchFamily="34" charset="0"/>
                          <a:ea typeface="+mn-ea"/>
                          <a:cs typeface="Arial" panose="020B0604020202020204" pitchFamily="34" charset="0"/>
                        </a:rPr>
                        <a:t> </a:t>
                      </a:r>
                      <a:r>
                        <a:rPr lang="en-US" sz="1600" spc="-50" err="1">
                          <a:solidFill>
                            <a:schemeClr val="tx1"/>
                          </a:solidFill>
                          <a:latin typeface="Arial" panose="020B0604020202020204" pitchFamily="34" charset="0"/>
                          <a:ea typeface="+mn-ea"/>
                          <a:cs typeface="Arial" panose="020B0604020202020204" pitchFamily="34" charset="0"/>
                        </a:rPr>
                        <a:t>HFrEF</a:t>
                      </a:r>
                      <a:r>
                        <a:rPr lang="en-US" sz="1600" spc="-50">
                          <a:solidFill>
                            <a:schemeClr val="tx1"/>
                          </a:solidFill>
                          <a:latin typeface="Arial" panose="020B0604020202020204" pitchFamily="34" charset="0"/>
                          <a:ea typeface="+mn-ea"/>
                          <a:cs typeface="Arial" panose="020B0604020202020204" pitchFamily="34" charset="0"/>
                        </a:rPr>
                        <a:t> và ĐTĐ </a:t>
                      </a:r>
                      <a:r>
                        <a:rPr lang="en-US" sz="1600" spc="-50" err="1">
                          <a:solidFill>
                            <a:schemeClr val="tx1"/>
                          </a:solidFill>
                          <a:latin typeface="Arial" panose="020B0604020202020204" pitchFamily="34" charset="0"/>
                          <a:ea typeface="+mn-ea"/>
                          <a:cs typeface="Arial" panose="020B0604020202020204" pitchFamily="34" charset="0"/>
                        </a:rPr>
                        <a:t>típ</a:t>
                      </a:r>
                      <a:r>
                        <a:rPr lang="en-US" sz="1600" spc="-50">
                          <a:solidFill>
                            <a:schemeClr val="tx1"/>
                          </a:solidFill>
                          <a:latin typeface="Arial" panose="020B0604020202020204" pitchFamily="34" charset="0"/>
                          <a:ea typeface="+mn-ea"/>
                          <a:cs typeface="Arial" panose="020B0604020202020204" pitchFamily="34" charset="0"/>
                        </a:rPr>
                        <a:t> 2 để giảm nguy cơ </a:t>
                      </a:r>
                      <a:r>
                        <a:rPr lang="en-US" sz="1600" spc="-50" err="1">
                          <a:solidFill>
                            <a:schemeClr val="tx1"/>
                          </a:solidFill>
                          <a:latin typeface="Arial" panose="020B0604020202020204" pitchFamily="34" charset="0"/>
                          <a:ea typeface="+mn-ea"/>
                          <a:cs typeface="Arial" panose="020B0604020202020204" pitchFamily="34" charset="0"/>
                        </a:rPr>
                        <a:t>nhập</a:t>
                      </a:r>
                      <a:r>
                        <a:rPr lang="en-US" sz="1600" spc="-50">
                          <a:solidFill>
                            <a:schemeClr val="tx1"/>
                          </a:solidFill>
                          <a:latin typeface="Arial" panose="020B0604020202020204" pitchFamily="34" charset="0"/>
                          <a:ea typeface="+mn-ea"/>
                          <a:cs typeface="Arial" panose="020B0604020202020204" pitchFamily="34" charset="0"/>
                        </a:rPr>
                        <a:t> </a:t>
                      </a:r>
                      <a:r>
                        <a:rPr lang="en-US" sz="1600" spc="-50" err="1">
                          <a:solidFill>
                            <a:schemeClr val="tx1"/>
                          </a:solidFill>
                          <a:latin typeface="Arial" panose="020B0604020202020204" pitchFamily="34" charset="0"/>
                          <a:ea typeface="+mn-ea"/>
                          <a:cs typeface="Arial" panose="020B0604020202020204" pitchFamily="34" charset="0"/>
                        </a:rPr>
                        <a:t>viện</a:t>
                      </a:r>
                      <a:r>
                        <a:rPr lang="en-US" sz="1600" spc="-50">
                          <a:solidFill>
                            <a:schemeClr val="tx1"/>
                          </a:solidFill>
                          <a:latin typeface="Arial" panose="020B0604020202020204" pitchFamily="34" charset="0"/>
                          <a:ea typeface="+mn-ea"/>
                          <a:cs typeface="Arial" panose="020B0604020202020204" pitchFamily="34" charset="0"/>
                        </a:rPr>
                        <a:t> vì suy </a:t>
                      </a:r>
                      <a:r>
                        <a:rPr lang="en-US" sz="1600" spc="-50" err="1">
                          <a:solidFill>
                            <a:schemeClr val="tx1"/>
                          </a:solidFill>
                          <a:latin typeface="Arial" panose="020B0604020202020204" pitchFamily="34" charset="0"/>
                          <a:ea typeface="+mn-ea"/>
                          <a:cs typeface="Arial" panose="020B0604020202020204" pitchFamily="34" charset="0"/>
                        </a:rPr>
                        <a:t>tim</a:t>
                      </a:r>
                      <a:r>
                        <a:rPr lang="en-US" sz="1600" spc="-50">
                          <a:solidFill>
                            <a:schemeClr val="tx1"/>
                          </a:solidFill>
                          <a:latin typeface="Arial" panose="020B0604020202020204" pitchFamily="34" charset="0"/>
                          <a:ea typeface="+mn-ea"/>
                          <a:cs typeface="Arial" panose="020B0604020202020204" pitchFamily="34" charset="0"/>
                        </a:rPr>
                        <a:t> và </a:t>
                      </a:r>
                      <a:r>
                        <a:rPr lang="en-US" sz="1600" spc="-50" err="1">
                          <a:solidFill>
                            <a:schemeClr val="tx1"/>
                          </a:solidFill>
                          <a:latin typeface="Arial" panose="020B0604020202020204" pitchFamily="34" charset="0"/>
                          <a:ea typeface="+mn-ea"/>
                          <a:cs typeface="Arial" panose="020B0604020202020204" pitchFamily="34" charset="0"/>
                        </a:rPr>
                        <a:t>tử</a:t>
                      </a:r>
                      <a:r>
                        <a:rPr lang="en-US" sz="1600" spc="-50">
                          <a:solidFill>
                            <a:schemeClr val="tx1"/>
                          </a:solidFill>
                          <a:latin typeface="Arial" panose="020B0604020202020204" pitchFamily="34" charset="0"/>
                          <a:ea typeface="+mn-ea"/>
                          <a:cs typeface="Arial" panose="020B0604020202020204" pitchFamily="34" charset="0"/>
                        </a:rPr>
                        <a:t> </a:t>
                      </a:r>
                      <a:r>
                        <a:rPr lang="en-US" sz="1600" spc="-50" err="1">
                          <a:solidFill>
                            <a:schemeClr val="tx1"/>
                          </a:solidFill>
                          <a:latin typeface="Arial" panose="020B0604020202020204" pitchFamily="34" charset="0"/>
                          <a:ea typeface="+mn-ea"/>
                          <a:cs typeface="Arial" panose="020B0604020202020204" pitchFamily="34" charset="0"/>
                        </a:rPr>
                        <a:t>vong</a:t>
                      </a:r>
                      <a:r>
                        <a:rPr lang="en-US" sz="1600" spc="-50">
                          <a:solidFill>
                            <a:schemeClr val="tx1"/>
                          </a:solidFill>
                          <a:latin typeface="Arial" panose="020B0604020202020204" pitchFamily="34" charset="0"/>
                          <a:ea typeface="+mn-ea"/>
                          <a:cs typeface="Arial" panose="020B0604020202020204" pitchFamily="34" charset="0"/>
                        </a:rPr>
                        <a:t> </a:t>
                      </a:r>
                      <a:r>
                        <a:rPr lang="en-US" sz="1600" spc="-50" err="1">
                          <a:solidFill>
                            <a:schemeClr val="tx1"/>
                          </a:solidFill>
                          <a:latin typeface="Arial" panose="020B0604020202020204" pitchFamily="34" charset="0"/>
                          <a:ea typeface="+mn-ea"/>
                          <a:cs typeface="Arial" panose="020B0604020202020204" pitchFamily="34" charset="0"/>
                        </a:rPr>
                        <a:t>tim</a:t>
                      </a:r>
                      <a:r>
                        <a:rPr lang="en-US" sz="1600" spc="-50">
                          <a:solidFill>
                            <a:schemeClr val="tx1"/>
                          </a:solidFill>
                          <a:latin typeface="Arial" panose="020B0604020202020204" pitchFamily="34" charset="0"/>
                          <a:ea typeface="+mn-ea"/>
                          <a:cs typeface="Arial" panose="020B0604020202020204" pitchFamily="34" charset="0"/>
                        </a:rPr>
                        <a:t> mạch</a:t>
                      </a:r>
                      <a:endParaRPr sz="1600" spc="-50">
                        <a:solidFill>
                          <a:schemeClr val="tx1"/>
                        </a:solidFill>
                        <a:latin typeface="Arial" panose="020B0604020202020204" pitchFamily="34" charset="0"/>
                        <a:ea typeface="+mn-ea"/>
                        <a:cs typeface="Arial" panose="020B0604020202020204" pitchFamily="34" charset="0"/>
                      </a:endParaRPr>
                    </a:p>
                  </a:txBody>
                  <a:tcPr marL="0" marR="0" marT="2540" marB="0" anchor="ctr">
                    <a:lnL w="28575">
                      <a:solidFill>
                        <a:srgbClr val="FFFFFF"/>
                      </a:solidFill>
                      <a:prstDash val="soli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a:solidFill>
                        <a:srgbClr val="FFFFFF"/>
                      </a:solidFill>
                      <a:prstDash val="solid"/>
                    </a:lnB>
                    <a:solidFill>
                      <a:srgbClr val="DCDDDE"/>
                    </a:solidFill>
                  </a:tcPr>
                </a:tc>
                <a:tc>
                  <a:txBody>
                    <a:bodyPr/>
                    <a:lstStyle/>
                    <a:p>
                      <a:pPr marR="635" algn="ctr">
                        <a:lnSpc>
                          <a:spcPct val="100000"/>
                        </a:lnSpc>
                        <a:spcBef>
                          <a:spcPts val="1140"/>
                        </a:spcBef>
                      </a:pPr>
                      <a:r>
                        <a:rPr sz="1600" b="1">
                          <a:latin typeface="Arial" panose="020B0604020202020204" pitchFamily="34" charset="0"/>
                          <a:cs typeface="Arial" panose="020B0604020202020204" pitchFamily="34" charset="0"/>
                        </a:rPr>
                        <a:t>I</a:t>
                      </a:r>
                      <a:endParaRPr sz="1600">
                        <a:latin typeface="Arial" panose="020B0604020202020204" pitchFamily="34" charset="0"/>
                        <a:cs typeface="Arial" panose="020B0604020202020204" pitchFamily="34" charset="0"/>
                      </a:endParaRPr>
                    </a:p>
                  </a:txBody>
                  <a:tcPr marL="0" marR="0" marT="14478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a:solidFill>
                        <a:srgbClr val="FFFFFF"/>
                      </a:solidFill>
                      <a:prstDash val="solid"/>
                    </a:lnB>
                    <a:solidFill>
                      <a:srgbClr val="60B987"/>
                    </a:solidFill>
                  </a:tcPr>
                </a:tc>
                <a:tc>
                  <a:txBody>
                    <a:bodyPr/>
                    <a:lstStyle/>
                    <a:p>
                      <a:pPr algn="ctr">
                        <a:lnSpc>
                          <a:spcPct val="100000"/>
                        </a:lnSpc>
                        <a:spcBef>
                          <a:spcPts val="1140"/>
                        </a:spcBef>
                      </a:pPr>
                      <a:r>
                        <a:rPr sz="1600" b="1">
                          <a:latin typeface="Arial" panose="020B0604020202020204" pitchFamily="34" charset="0"/>
                          <a:cs typeface="Arial" panose="020B0604020202020204" pitchFamily="34" charset="0"/>
                        </a:rPr>
                        <a:t>A</a:t>
                      </a:r>
                      <a:endParaRPr sz="1600">
                        <a:latin typeface="Arial" panose="020B0604020202020204" pitchFamily="34" charset="0"/>
                        <a:cs typeface="Arial" panose="020B0604020202020204" pitchFamily="34" charset="0"/>
                      </a:endParaRPr>
                    </a:p>
                  </a:txBody>
                  <a:tcPr marL="0" marR="0" marT="144780" marB="0" anchor="ctr">
                    <a:lnL w="28575" cap="flat" cmpd="sng" algn="ctr">
                      <a:solidFill>
                        <a:srgbClr val="FFFFFF"/>
                      </a:solidFill>
                      <a:prstDash val="solid"/>
                      <a:round/>
                      <a:headEnd type="none" w="med" len="med"/>
                      <a:tailEnd type="none" w="med" len="med"/>
                    </a:lnL>
                    <a:lnR w="28575">
                      <a:solidFill>
                        <a:srgbClr val="FFFFFF"/>
                      </a:solidFill>
                      <a:prstDash val="solid"/>
                    </a:lnR>
                    <a:lnT w="28575" cap="flat" cmpd="sng" algn="ctr">
                      <a:solidFill>
                        <a:srgbClr val="FFFFFF"/>
                      </a:solidFill>
                      <a:prstDash val="solid"/>
                      <a:round/>
                      <a:headEnd type="none" w="med" len="med"/>
                      <a:tailEnd type="none" w="med" len="med"/>
                    </a:lnT>
                    <a:lnB w="28575">
                      <a:solidFill>
                        <a:srgbClr val="FFFFFF"/>
                      </a:solidFill>
                      <a:prstDash val="solid"/>
                    </a:lnB>
                    <a:solidFill>
                      <a:srgbClr val="008CA4"/>
                    </a:solidFill>
                  </a:tcPr>
                </a:tc>
                <a:extLst>
                  <a:ext uri="{0D108BD9-81ED-4DB2-BD59-A6C34878D82A}">
                    <a16:rowId xmlns:a16="http://schemas.microsoft.com/office/drawing/2014/main" val="10003"/>
                  </a:ext>
                </a:extLst>
              </a:tr>
              <a:tr h="575426">
                <a:tc>
                  <a:txBody>
                    <a:bodyPr/>
                    <a:lstStyle/>
                    <a:p>
                      <a:pPr marL="27305" marR="672465">
                        <a:lnSpc>
                          <a:spcPct val="105900"/>
                        </a:lnSpc>
                        <a:spcBef>
                          <a:spcPts val="20"/>
                        </a:spcBef>
                      </a:pPr>
                      <a:r>
                        <a:rPr sz="1600" spc="-50">
                          <a:solidFill>
                            <a:schemeClr val="tx1"/>
                          </a:solidFill>
                          <a:latin typeface="Arial" panose="020B0604020202020204" pitchFamily="34" charset="0"/>
                          <a:ea typeface="+mn-ea"/>
                          <a:cs typeface="Arial" panose="020B0604020202020204" pitchFamily="34" charset="0"/>
                        </a:rPr>
                        <a:t>Sacubitril/valsartan </a:t>
                      </a:r>
                      <a:r>
                        <a:rPr lang="en-US" sz="1600" spc="-50" err="1">
                          <a:solidFill>
                            <a:schemeClr val="tx1"/>
                          </a:solidFill>
                          <a:latin typeface="Arial" panose="020B0604020202020204" pitchFamily="34" charset="0"/>
                          <a:ea typeface="+mn-ea"/>
                          <a:cs typeface="Arial" panose="020B0604020202020204" pitchFamily="34" charset="0"/>
                        </a:rPr>
                        <a:t>hoặc</a:t>
                      </a:r>
                      <a:r>
                        <a:rPr sz="1600" spc="-50">
                          <a:solidFill>
                            <a:schemeClr val="tx1"/>
                          </a:solidFill>
                          <a:latin typeface="Arial" panose="020B0604020202020204" pitchFamily="34" charset="0"/>
                          <a:ea typeface="+mn-ea"/>
                          <a:cs typeface="Arial" panose="020B0604020202020204" pitchFamily="34" charset="0"/>
                        </a:rPr>
                        <a:t> ACE-I </a:t>
                      </a:r>
                      <a:r>
                        <a:rPr lang="en-US" sz="1600" spc="-50">
                          <a:solidFill>
                            <a:schemeClr val="tx1"/>
                          </a:solidFill>
                          <a:latin typeface="Arial" panose="020B0604020202020204" pitchFamily="34" charset="0"/>
                          <a:ea typeface="+mn-ea"/>
                          <a:cs typeface="Arial" panose="020B0604020202020204" pitchFamily="34" charset="0"/>
                        </a:rPr>
                        <a:t> </a:t>
                      </a:r>
                      <a:r>
                        <a:rPr lang="en-US" sz="1600" spc="-50" err="1">
                          <a:solidFill>
                            <a:schemeClr val="tx1"/>
                          </a:solidFill>
                          <a:latin typeface="Arial" panose="020B0604020202020204" pitchFamily="34" charset="0"/>
                          <a:ea typeface="+mn-ea"/>
                          <a:cs typeface="Arial" panose="020B0604020202020204" pitchFamily="34" charset="0"/>
                        </a:rPr>
                        <a:t>khuyến</a:t>
                      </a:r>
                      <a:r>
                        <a:rPr lang="en-US" sz="1600" spc="-50">
                          <a:solidFill>
                            <a:schemeClr val="tx1"/>
                          </a:solidFill>
                          <a:latin typeface="Arial" panose="020B0604020202020204" pitchFamily="34" charset="0"/>
                          <a:ea typeface="+mn-ea"/>
                          <a:cs typeface="Arial" panose="020B0604020202020204" pitchFamily="34" charset="0"/>
                        </a:rPr>
                        <a:t> </a:t>
                      </a:r>
                      <a:r>
                        <a:rPr lang="en-US" sz="1600" spc="-50" err="1">
                          <a:solidFill>
                            <a:schemeClr val="tx1"/>
                          </a:solidFill>
                          <a:latin typeface="Arial" panose="020B0604020202020204" pitchFamily="34" charset="0"/>
                          <a:ea typeface="+mn-ea"/>
                          <a:cs typeface="Arial" panose="020B0604020202020204" pitchFamily="34" charset="0"/>
                        </a:rPr>
                        <a:t>cáo</a:t>
                      </a:r>
                      <a:r>
                        <a:rPr lang="en-US" sz="1600" spc="-50">
                          <a:solidFill>
                            <a:schemeClr val="tx1"/>
                          </a:solidFill>
                          <a:latin typeface="Arial" panose="020B0604020202020204" pitchFamily="34" charset="0"/>
                          <a:ea typeface="+mn-ea"/>
                          <a:cs typeface="Arial" panose="020B0604020202020204" pitchFamily="34" charset="0"/>
                        </a:rPr>
                        <a:t> </a:t>
                      </a:r>
                      <a:r>
                        <a:rPr lang="en-US" sz="1600" spc="-50" err="1">
                          <a:solidFill>
                            <a:schemeClr val="tx1"/>
                          </a:solidFill>
                          <a:latin typeface="Arial" panose="020B0604020202020204" pitchFamily="34" charset="0"/>
                          <a:ea typeface="+mn-ea"/>
                          <a:cs typeface="Arial" panose="020B0604020202020204" pitchFamily="34" charset="0"/>
                        </a:rPr>
                        <a:t>sử</a:t>
                      </a:r>
                      <a:r>
                        <a:rPr lang="en-US" sz="1600" spc="-50">
                          <a:solidFill>
                            <a:schemeClr val="tx1"/>
                          </a:solidFill>
                          <a:latin typeface="Arial" panose="020B0604020202020204" pitchFamily="34" charset="0"/>
                          <a:ea typeface="+mn-ea"/>
                          <a:cs typeface="Arial" panose="020B0604020202020204" pitchFamily="34" charset="0"/>
                        </a:rPr>
                        <a:t> </a:t>
                      </a:r>
                      <a:r>
                        <a:rPr lang="en-US" sz="1600" spc="-50" err="1">
                          <a:solidFill>
                            <a:schemeClr val="tx1"/>
                          </a:solidFill>
                          <a:latin typeface="Arial" panose="020B0604020202020204" pitchFamily="34" charset="0"/>
                          <a:ea typeface="+mn-ea"/>
                          <a:cs typeface="Arial" panose="020B0604020202020204" pitchFamily="34" charset="0"/>
                        </a:rPr>
                        <a:t>dụng</a:t>
                      </a:r>
                      <a:r>
                        <a:rPr lang="en-US" sz="1600" spc="-50">
                          <a:solidFill>
                            <a:schemeClr val="tx1"/>
                          </a:solidFill>
                          <a:latin typeface="Arial" panose="020B0604020202020204" pitchFamily="34" charset="0"/>
                          <a:ea typeface="+mn-ea"/>
                          <a:cs typeface="Arial" panose="020B0604020202020204" pitchFamily="34" charset="0"/>
                        </a:rPr>
                        <a:t> </a:t>
                      </a:r>
                      <a:r>
                        <a:rPr lang="en-US" sz="1600" spc="-50" err="1">
                          <a:solidFill>
                            <a:schemeClr val="tx1"/>
                          </a:solidFill>
                          <a:latin typeface="Arial" panose="020B0604020202020204" pitchFamily="34" charset="0"/>
                          <a:ea typeface="+mn-ea"/>
                          <a:cs typeface="Arial" panose="020B0604020202020204" pitchFamily="34" charset="0"/>
                        </a:rPr>
                        <a:t>trên</a:t>
                      </a:r>
                      <a:r>
                        <a:rPr lang="en-US" sz="1600" spc="-50">
                          <a:solidFill>
                            <a:schemeClr val="tx1"/>
                          </a:solidFill>
                          <a:latin typeface="Arial" panose="020B0604020202020204" pitchFamily="34" charset="0"/>
                          <a:ea typeface="+mn-ea"/>
                          <a:cs typeface="Arial" panose="020B0604020202020204" pitchFamily="34" charset="0"/>
                        </a:rPr>
                        <a:t> </a:t>
                      </a:r>
                      <a:r>
                        <a:rPr lang="en-US" sz="1600" spc="-50" err="1">
                          <a:solidFill>
                            <a:schemeClr val="tx1"/>
                          </a:solidFill>
                          <a:latin typeface="Arial" panose="020B0604020202020204" pitchFamily="34" charset="0"/>
                          <a:ea typeface="+mn-ea"/>
                          <a:cs typeface="Arial" panose="020B0604020202020204" pitchFamily="34" charset="0"/>
                        </a:rPr>
                        <a:t>bệnh</a:t>
                      </a:r>
                      <a:r>
                        <a:rPr lang="en-US" sz="1600" spc="-50">
                          <a:solidFill>
                            <a:schemeClr val="tx1"/>
                          </a:solidFill>
                          <a:latin typeface="Arial" panose="020B0604020202020204" pitchFamily="34" charset="0"/>
                          <a:ea typeface="+mn-ea"/>
                          <a:cs typeface="Arial" panose="020B0604020202020204" pitchFamily="34" charset="0"/>
                        </a:rPr>
                        <a:t> </a:t>
                      </a:r>
                      <a:r>
                        <a:rPr lang="en-US" sz="1600" spc="-50" err="1">
                          <a:solidFill>
                            <a:schemeClr val="tx1"/>
                          </a:solidFill>
                          <a:latin typeface="Arial" panose="020B0604020202020204" pitchFamily="34" charset="0"/>
                          <a:ea typeface="+mn-ea"/>
                          <a:cs typeface="Arial" panose="020B0604020202020204" pitchFamily="34" charset="0"/>
                        </a:rPr>
                        <a:t>nhân</a:t>
                      </a:r>
                      <a:r>
                        <a:rPr lang="en-US" sz="1600" spc="-50">
                          <a:solidFill>
                            <a:schemeClr val="tx1"/>
                          </a:solidFill>
                          <a:latin typeface="Arial" panose="020B0604020202020204" pitchFamily="34" charset="0"/>
                          <a:ea typeface="+mn-ea"/>
                          <a:cs typeface="Arial" panose="020B0604020202020204" pitchFamily="34" charset="0"/>
                        </a:rPr>
                        <a:t> </a:t>
                      </a:r>
                      <a:r>
                        <a:rPr sz="1600" spc="-50" err="1">
                          <a:solidFill>
                            <a:schemeClr val="tx1"/>
                          </a:solidFill>
                          <a:latin typeface="Arial" panose="020B0604020202020204" pitchFamily="34" charset="0"/>
                          <a:ea typeface="+mn-ea"/>
                          <a:cs typeface="Arial" panose="020B0604020202020204" pitchFamily="34" charset="0"/>
                        </a:rPr>
                        <a:t>HFrEF</a:t>
                      </a:r>
                      <a:r>
                        <a:rPr sz="1600" spc="-50">
                          <a:solidFill>
                            <a:schemeClr val="tx1"/>
                          </a:solidFill>
                          <a:latin typeface="Arial" panose="020B0604020202020204" pitchFamily="34" charset="0"/>
                          <a:ea typeface="+mn-ea"/>
                          <a:cs typeface="Arial" panose="020B0604020202020204" pitchFamily="34" charset="0"/>
                        </a:rPr>
                        <a:t> </a:t>
                      </a:r>
                      <a:r>
                        <a:rPr lang="en-US" sz="1600" spc="-50" err="1">
                          <a:solidFill>
                            <a:schemeClr val="tx1"/>
                          </a:solidFill>
                          <a:latin typeface="Arial" panose="020B0604020202020204" pitchFamily="34" charset="0"/>
                          <a:ea typeface="+mn-ea"/>
                          <a:cs typeface="Arial" panose="020B0604020202020204" pitchFamily="34" charset="0"/>
                        </a:rPr>
                        <a:t>và</a:t>
                      </a:r>
                      <a:r>
                        <a:rPr lang="en-US" sz="1600" spc="-50">
                          <a:solidFill>
                            <a:schemeClr val="tx1"/>
                          </a:solidFill>
                          <a:latin typeface="Arial" panose="020B0604020202020204" pitchFamily="34" charset="0"/>
                          <a:ea typeface="+mn-ea"/>
                          <a:cs typeface="Arial" panose="020B0604020202020204" pitchFamily="34" charset="0"/>
                        </a:rPr>
                        <a:t> ĐTĐ </a:t>
                      </a:r>
                      <a:r>
                        <a:rPr lang="en-US" sz="1600" spc="-50" err="1">
                          <a:solidFill>
                            <a:schemeClr val="tx1"/>
                          </a:solidFill>
                          <a:latin typeface="Arial" panose="020B0604020202020204" pitchFamily="34" charset="0"/>
                          <a:ea typeface="+mn-ea"/>
                          <a:cs typeface="Arial" panose="020B0604020202020204" pitchFamily="34" charset="0"/>
                        </a:rPr>
                        <a:t>típ</a:t>
                      </a:r>
                      <a:r>
                        <a:rPr lang="en-US" sz="1600" spc="-50">
                          <a:solidFill>
                            <a:schemeClr val="tx1"/>
                          </a:solidFill>
                          <a:latin typeface="Arial" panose="020B0604020202020204" pitchFamily="34" charset="0"/>
                          <a:ea typeface="+mn-ea"/>
                          <a:cs typeface="Arial" panose="020B0604020202020204" pitchFamily="34" charset="0"/>
                        </a:rPr>
                        <a:t> 2 </a:t>
                      </a:r>
                      <a:r>
                        <a:rPr lang="en-US" sz="1600" spc="-50" err="1">
                          <a:solidFill>
                            <a:schemeClr val="tx1"/>
                          </a:solidFill>
                          <a:latin typeface="Arial" panose="020B0604020202020204" pitchFamily="34" charset="0"/>
                          <a:ea typeface="+mn-ea"/>
                          <a:cs typeface="Arial" panose="020B0604020202020204" pitchFamily="34" charset="0"/>
                        </a:rPr>
                        <a:t>để</a:t>
                      </a:r>
                      <a:r>
                        <a:rPr lang="en-US" sz="1600" spc="-50">
                          <a:solidFill>
                            <a:schemeClr val="tx1"/>
                          </a:solidFill>
                          <a:latin typeface="Arial" panose="020B0604020202020204" pitchFamily="34" charset="0"/>
                          <a:ea typeface="+mn-ea"/>
                          <a:cs typeface="Arial" panose="020B0604020202020204" pitchFamily="34" charset="0"/>
                        </a:rPr>
                        <a:t> </a:t>
                      </a:r>
                      <a:r>
                        <a:rPr lang="en-US" sz="1600" spc="-50" err="1">
                          <a:solidFill>
                            <a:schemeClr val="tx1"/>
                          </a:solidFill>
                          <a:latin typeface="Arial" panose="020B0604020202020204" pitchFamily="34" charset="0"/>
                          <a:ea typeface="+mn-ea"/>
                          <a:cs typeface="Arial" panose="020B0604020202020204" pitchFamily="34" charset="0"/>
                        </a:rPr>
                        <a:t>giảm</a:t>
                      </a:r>
                      <a:r>
                        <a:rPr lang="en-US" sz="1600" spc="-50">
                          <a:solidFill>
                            <a:schemeClr val="tx1"/>
                          </a:solidFill>
                          <a:latin typeface="Arial" panose="020B0604020202020204" pitchFamily="34" charset="0"/>
                          <a:ea typeface="+mn-ea"/>
                          <a:cs typeface="Arial" panose="020B0604020202020204" pitchFamily="34" charset="0"/>
                        </a:rPr>
                        <a:t> </a:t>
                      </a:r>
                      <a:r>
                        <a:rPr lang="en-US" sz="1600" spc="-50" err="1">
                          <a:solidFill>
                            <a:schemeClr val="tx1"/>
                          </a:solidFill>
                          <a:latin typeface="Arial" panose="020B0604020202020204" pitchFamily="34" charset="0"/>
                          <a:ea typeface="+mn-ea"/>
                          <a:cs typeface="Arial" panose="020B0604020202020204" pitchFamily="34" charset="0"/>
                        </a:rPr>
                        <a:t>nguy</a:t>
                      </a:r>
                      <a:r>
                        <a:rPr lang="en-US" sz="1600" spc="-50">
                          <a:solidFill>
                            <a:schemeClr val="tx1"/>
                          </a:solidFill>
                          <a:latin typeface="Arial" panose="020B0604020202020204" pitchFamily="34" charset="0"/>
                          <a:ea typeface="+mn-ea"/>
                          <a:cs typeface="Arial" panose="020B0604020202020204" pitchFamily="34" charset="0"/>
                        </a:rPr>
                        <a:t> </a:t>
                      </a:r>
                      <a:r>
                        <a:rPr lang="en-US" sz="1600" spc="-50" err="1">
                          <a:solidFill>
                            <a:schemeClr val="tx1"/>
                          </a:solidFill>
                          <a:latin typeface="Arial" panose="020B0604020202020204" pitchFamily="34" charset="0"/>
                          <a:ea typeface="+mn-ea"/>
                          <a:cs typeface="Arial" panose="020B0604020202020204" pitchFamily="34" charset="0"/>
                        </a:rPr>
                        <a:t>cơ</a:t>
                      </a:r>
                      <a:r>
                        <a:rPr lang="en-US" sz="1600" spc="-50">
                          <a:solidFill>
                            <a:schemeClr val="tx1"/>
                          </a:solidFill>
                          <a:latin typeface="Arial" panose="020B0604020202020204" pitchFamily="34" charset="0"/>
                          <a:ea typeface="+mn-ea"/>
                          <a:cs typeface="Arial" panose="020B0604020202020204" pitchFamily="34" charset="0"/>
                        </a:rPr>
                        <a:t> </a:t>
                      </a:r>
                      <a:r>
                        <a:rPr lang="en-US" sz="1600" spc="-50" err="1">
                          <a:solidFill>
                            <a:schemeClr val="tx1"/>
                          </a:solidFill>
                          <a:latin typeface="Arial" panose="020B0604020202020204" pitchFamily="34" charset="0"/>
                          <a:ea typeface="+mn-ea"/>
                          <a:cs typeface="Arial" panose="020B0604020202020204" pitchFamily="34" charset="0"/>
                        </a:rPr>
                        <a:t>nhập</a:t>
                      </a:r>
                      <a:r>
                        <a:rPr lang="en-US" sz="1600" spc="-50">
                          <a:solidFill>
                            <a:schemeClr val="tx1"/>
                          </a:solidFill>
                          <a:latin typeface="Arial" panose="020B0604020202020204" pitchFamily="34" charset="0"/>
                          <a:ea typeface="+mn-ea"/>
                          <a:cs typeface="Arial" panose="020B0604020202020204" pitchFamily="34" charset="0"/>
                        </a:rPr>
                        <a:t> </a:t>
                      </a:r>
                      <a:r>
                        <a:rPr lang="en-US" sz="1600" spc="-50" err="1">
                          <a:solidFill>
                            <a:schemeClr val="tx1"/>
                          </a:solidFill>
                          <a:latin typeface="Arial" panose="020B0604020202020204" pitchFamily="34" charset="0"/>
                          <a:ea typeface="+mn-ea"/>
                          <a:cs typeface="Arial" panose="020B0604020202020204" pitchFamily="34" charset="0"/>
                        </a:rPr>
                        <a:t>viện</a:t>
                      </a:r>
                      <a:r>
                        <a:rPr lang="en-US" sz="1600" spc="-50">
                          <a:solidFill>
                            <a:schemeClr val="tx1"/>
                          </a:solidFill>
                          <a:latin typeface="Arial" panose="020B0604020202020204" pitchFamily="34" charset="0"/>
                          <a:ea typeface="+mn-ea"/>
                          <a:cs typeface="Arial" panose="020B0604020202020204" pitchFamily="34" charset="0"/>
                        </a:rPr>
                        <a:t> </a:t>
                      </a:r>
                      <a:r>
                        <a:rPr lang="en-US" sz="1600" spc="-50" err="1">
                          <a:solidFill>
                            <a:schemeClr val="tx1"/>
                          </a:solidFill>
                          <a:latin typeface="Arial" panose="020B0604020202020204" pitchFamily="34" charset="0"/>
                          <a:ea typeface="+mn-ea"/>
                          <a:cs typeface="Arial" panose="020B0604020202020204" pitchFamily="34" charset="0"/>
                        </a:rPr>
                        <a:t>vì</a:t>
                      </a:r>
                      <a:r>
                        <a:rPr lang="en-US" sz="1600" spc="-50">
                          <a:solidFill>
                            <a:schemeClr val="tx1"/>
                          </a:solidFill>
                          <a:latin typeface="Arial" panose="020B0604020202020204" pitchFamily="34" charset="0"/>
                          <a:ea typeface="+mn-ea"/>
                          <a:cs typeface="Arial" panose="020B0604020202020204" pitchFamily="34" charset="0"/>
                        </a:rPr>
                        <a:t> </a:t>
                      </a:r>
                      <a:r>
                        <a:rPr lang="en-US" sz="1600" spc="-50" err="1">
                          <a:solidFill>
                            <a:schemeClr val="tx1"/>
                          </a:solidFill>
                          <a:latin typeface="Arial" panose="020B0604020202020204" pitchFamily="34" charset="0"/>
                          <a:ea typeface="+mn-ea"/>
                          <a:cs typeface="Arial" panose="020B0604020202020204" pitchFamily="34" charset="0"/>
                        </a:rPr>
                        <a:t>suy</a:t>
                      </a:r>
                      <a:r>
                        <a:rPr lang="en-US" sz="1600" spc="-50">
                          <a:solidFill>
                            <a:schemeClr val="tx1"/>
                          </a:solidFill>
                          <a:latin typeface="Arial" panose="020B0604020202020204" pitchFamily="34" charset="0"/>
                          <a:ea typeface="+mn-ea"/>
                          <a:cs typeface="Arial" panose="020B0604020202020204" pitchFamily="34" charset="0"/>
                        </a:rPr>
                        <a:t> tim </a:t>
                      </a:r>
                      <a:r>
                        <a:rPr lang="en-US" sz="1600" spc="-50" err="1">
                          <a:solidFill>
                            <a:schemeClr val="tx1"/>
                          </a:solidFill>
                          <a:latin typeface="Arial" panose="020B0604020202020204" pitchFamily="34" charset="0"/>
                          <a:ea typeface="+mn-ea"/>
                          <a:cs typeface="Arial" panose="020B0604020202020204" pitchFamily="34" charset="0"/>
                        </a:rPr>
                        <a:t>và</a:t>
                      </a:r>
                      <a:r>
                        <a:rPr lang="en-US" sz="1600" spc="-50">
                          <a:solidFill>
                            <a:schemeClr val="tx1"/>
                          </a:solidFill>
                          <a:latin typeface="Arial" panose="020B0604020202020204" pitchFamily="34" charset="0"/>
                          <a:ea typeface="+mn-ea"/>
                          <a:cs typeface="Arial" panose="020B0604020202020204" pitchFamily="34" charset="0"/>
                        </a:rPr>
                        <a:t> </a:t>
                      </a:r>
                      <a:r>
                        <a:rPr lang="en-US" sz="1600" spc="-50" err="1">
                          <a:solidFill>
                            <a:schemeClr val="tx1"/>
                          </a:solidFill>
                          <a:latin typeface="Arial" panose="020B0604020202020204" pitchFamily="34" charset="0"/>
                          <a:ea typeface="+mn-ea"/>
                          <a:cs typeface="Arial" panose="020B0604020202020204" pitchFamily="34" charset="0"/>
                        </a:rPr>
                        <a:t>tử</a:t>
                      </a:r>
                      <a:r>
                        <a:rPr lang="en-US" sz="1600" spc="-50">
                          <a:solidFill>
                            <a:schemeClr val="tx1"/>
                          </a:solidFill>
                          <a:latin typeface="Arial" panose="020B0604020202020204" pitchFamily="34" charset="0"/>
                          <a:ea typeface="+mn-ea"/>
                          <a:cs typeface="Arial" panose="020B0604020202020204" pitchFamily="34" charset="0"/>
                        </a:rPr>
                        <a:t> </a:t>
                      </a:r>
                      <a:r>
                        <a:rPr lang="en-US" sz="1600" spc="-50" err="1">
                          <a:solidFill>
                            <a:schemeClr val="tx1"/>
                          </a:solidFill>
                          <a:latin typeface="Arial" panose="020B0604020202020204" pitchFamily="34" charset="0"/>
                          <a:ea typeface="+mn-ea"/>
                          <a:cs typeface="Arial" panose="020B0604020202020204" pitchFamily="34" charset="0"/>
                        </a:rPr>
                        <a:t>vong</a:t>
                      </a:r>
                      <a:endParaRPr sz="1600" spc="-50">
                        <a:solidFill>
                          <a:schemeClr val="tx1"/>
                        </a:solidFill>
                        <a:latin typeface="Arial" panose="020B0604020202020204" pitchFamily="34" charset="0"/>
                        <a:ea typeface="+mn-ea"/>
                        <a:cs typeface="Arial" panose="020B0604020202020204" pitchFamily="34" charset="0"/>
                      </a:endParaRPr>
                    </a:p>
                  </a:txBody>
                  <a:tcPr marL="0" marR="0" marT="2540" marB="0" anchor="ctr">
                    <a:lnL w="28575">
                      <a:solidFill>
                        <a:srgbClr val="FFFFFF"/>
                      </a:solidFill>
                      <a:prstDash val="solid"/>
                    </a:lnL>
                    <a:lnR w="28575">
                      <a:solidFill>
                        <a:srgbClr val="FFFFFF"/>
                      </a:solidFill>
                      <a:prstDash val="solid"/>
                    </a:lnR>
                    <a:lnT w="28575">
                      <a:solidFill>
                        <a:srgbClr val="FFFFFF"/>
                      </a:solidFill>
                      <a:prstDash val="solid"/>
                    </a:lnT>
                    <a:lnB w="28575">
                      <a:solidFill>
                        <a:srgbClr val="FFFFFF"/>
                      </a:solidFill>
                      <a:prstDash val="solid"/>
                    </a:lnB>
                    <a:solidFill>
                      <a:srgbClr val="DCDDDE"/>
                    </a:solidFill>
                  </a:tcPr>
                </a:tc>
                <a:tc>
                  <a:txBody>
                    <a:bodyPr/>
                    <a:lstStyle/>
                    <a:p>
                      <a:pPr marR="635" algn="ctr">
                        <a:lnSpc>
                          <a:spcPct val="100000"/>
                        </a:lnSpc>
                        <a:spcBef>
                          <a:spcPts val="1140"/>
                        </a:spcBef>
                      </a:pPr>
                      <a:r>
                        <a:rPr sz="1600" b="1">
                          <a:latin typeface="Arial" panose="020B0604020202020204" pitchFamily="34" charset="0"/>
                          <a:cs typeface="Arial" panose="020B0604020202020204" pitchFamily="34" charset="0"/>
                        </a:rPr>
                        <a:t>I</a:t>
                      </a:r>
                      <a:endParaRPr sz="1600">
                        <a:latin typeface="Arial" panose="020B0604020202020204" pitchFamily="34" charset="0"/>
                        <a:cs typeface="Arial" panose="020B0604020202020204" pitchFamily="34" charset="0"/>
                      </a:endParaRPr>
                    </a:p>
                  </a:txBody>
                  <a:tcPr marL="0" marR="0" marT="144780" marB="0" anchor="ctr">
                    <a:lnL w="28575">
                      <a:solidFill>
                        <a:srgbClr val="FFFFFF"/>
                      </a:solidFill>
                      <a:prstDash val="solid"/>
                    </a:lnL>
                    <a:lnR w="28575">
                      <a:solidFill>
                        <a:srgbClr val="FFFFFF"/>
                      </a:solidFill>
                      <a:prstDash val="solid"/>
                    </a:lnR>
                    <a:lnT w="28575">
                      <a:solidFill>
                        <a:srgbClr val="FFFFFF"/>
                      </a:solidFill>
                      <a:prstDash val="solid"/>
                    </a:lnT>
                    <a:lnB w="28575">
                      <a:solidFill>
                        <a:srgbClr val="FFFFFF"/>
                      </a:solidFill>
                      <a:prstDash val="solid"/>
                    </a:lnB>
                    <a:solidFill>
                      <a:srgbClr val="60B987"/>
                    </a:solidFill>
                  </a:tcPr>
                </a:tc>
                <a:tc>
                  <a:txBody>
                    <a:bodyPr/>
                    <a:lstStyle/>
                    <a:p>
                      <a:pPr algn="ctr">
                        <a:lnSpc>
                          <a:spcPct val="100000"/>
                        </a:lnSpc>
                        <a:spcBef>
                          <a:spcPts val="1140"/>
                        </a:spcBef>
                      </a:pPr>
                      <a:r>
                        <a:rPr sz="1600" b="1">
                          <a:latin typeface="Arial" panose="020B0604020202020204" pitchFamily="34" charset="0"/>
                          <a:cs typeface="Arial" panose="020B0604020202020204" pitchFamily="34" charset="0"/>
                        </a:rPr>
                        <a:t>A</a:t>
                      </a:r>
                      <a:endParaRPr sz="1600">
                        <a:latin typeface="Arial" panose="020B0604020202020204" pitchFamily="34" charset="0"/>
                        <a:cs typeface="Arial" panose="020B0604020202020204" pitchFamily="34" charset="0"/>
                      </a:endParaRPr>
                    </a:p>
                  </a:txBody>
                  <a:tcPr marL="0" marR="0" marT="144780" marB="0" anchor="ctr">
                    <a:lnL w="28575">
                      <a:solidFill>
                        <a:srgbClr val="FFFFFF"/>
                      </a:solidFill>
                      <a:prstDash val="solid"/>
                    </a:lnL>
                    <a:lnR w="28575">
                      <a:solidFill>
                        <a:srgbClr val="FFFFFF"/>
                      </a:solidFill>
                      <a:prstDash val="solid"/>
                    </a:lnR>
                    <a:lnT w="28575">
                      <a:solidFill>
                        <a:srgbClr val="FFFFFF"/>
                      </a:solidFill>
                      <a:prstDash val="solid"/>
                    </a:lnT>
                    <a:lnB w="28575">
                      <a:solidFill>
                        <a:srgbClr val="FFFFFF"/>
                      </a:solidFill>
                      <a:prstDash val="solid"/>
                    </a:lnB>
                    <a:solidFill>
                      <a:srgbClr val="008CA4"/>
                    </a:solidFill>
                  </a:tcPr>
                </a:tc>
                <a:extLst>
                  <a:ext uri="{0D108BD9-81ED-4DB2-BD59-A6C34878D82A}">
                    <a16:rowId xmlns:a16="http://schemas.microsoft.com/office/drawing/2014/main" val="10004"/>
                  </a:ext>
                </a:extLst>
              </a:tr>
              <a:tr h="446281">
                <a:tc>
                  <a:txBody>
                    <a:bodyPr/>
                    <a:lstStyle/>
                    <a:p>
                      <a:pPr marL="27305" marR="294005">
                        <a:lnSpc>
                          <a:spcPct val="105900"/>
                        </a:lnSpc>
                        <a:spcBef>
                          <a:spcPts val="20"/>
                        </a:spcBef>
                      </a:pPr>
                      <a:r>
                        <a:rPr lang="en-US" sz="1600" spc="-50" err="1">
                          <a:solidFill>
                            <a:schemeClr val="tx1"/>
                          </a:solidFill>
                          <a:latin typeface="Arial" panose="020B0604020202020204" pitchFamily="34" charset="0"/>
                          <a:ea typeface="+mn-ea"/>
                          <a:cs typeface="Arial" panose="020B0604020202020204" pitchFamily="34" charset="0"/>
                        </a:rPr>
                        <a:t>Chẹn</a:t>
                      </a:r>
                      <a:r>
                        <a:rPr lang="en-US" sz="1600" spc="-50">
                          <a:solidFill>
                            <a:schemeClr val="tx1"/>
                          </a:solidFill>
                          <a:latin typeface="Arial" panose="020B0604020202020204" pitchFamily="34" charset="0"/>
                          <a:ea typeface="+mn-ea"/>
                          <a:cs typeface="Arial" panose="020B0604020202020204" pitchFamily="34" charset="0"/>
                        </a:rPr>
                        <a:t> b</a:t>
                      </a:r>
                      <a:r>
                        <a:rPr sz="1600" spc="-50">
                          <a:solidFill>
                            <a:schemeClr val="tx1"/>
                          </a:solidFill>
                          <a:latin typeface="Arial" panose="020B0604020202020204" pitchFamily="34" charset="0"/>
                          <a:ea typeface="+mn-ea"/>
                          <a:cs typeface="Arial" panose="020B0604020202020204" pitchFamily="34" charset="0"/>
                        </a:rPr>
                        <a:t>eta </a:t>
                      </a:r>
                      <a:r>
                        <a:rPr lang="en-US" sz="1600" spc="-50" err="1">
                          <a:solidFill>
                            <a:schemeClr val="tx1"/>
                          </a:solidFill>
                          <a:latin typeface="Arial" panose="020B0604020202020204" pitchFamily="34" charset="0"/>
                          <a:ea typeface="+mn-ea"/>
                          <a:cs typeface="Arial" panose="020B0604020202020204" pitchFamily="34" charset="0"/>
                        </a:rPr>
                        <a:t>khuyến</a:t>
                      </a:r>
                      <a:r>
                        <a:rPr lang="en-US" sz="1600" spc="-50">
                          <a:solidFill>
                            <a:schemeClr val="tx1"/>
                          </a:solidFill>
                          <a:latin typeface="Arial" panose="020B0604020202020204" pitchFamily="34" charset="0"/>
                          <a:ea typeface="+mn-ea"/>
                          <a:cs typeface="Arial" panose="020B0604020202020204" pitchFamily="34" charset="0"/>
                        </a:rPr>
                        <a:t> </a:t>
                      </a:r>
                      <a:r>
                        <a:rPr lang="en-US" sz="1600" spc="-50" err="1">
                          <a:solidFill>
                            <a:schemeClr val="tx1"/>
                          </a:solidFill>
                          <a:latin typeface="Arial" panose="020B0604020202020204" pitchFamily="34" charset="0"/>
                          <a:ea typeface="+mn-ea"/>
                          <a:cs typeface="Arial" panose="020B0604020202020204" pitchFamily="34" charset="0"/>
                        </a:rPr>
                        <a:t>cáo</a:t>
                      </a:r>
                      <a:r>
                        <a:rPr lang="en-US" sz="1600" spc="-50">
                          <a:solidFill>
                            <a:schemeClr val="tx1"/>
                          </a:solidFill>
                          <a:latin typeface="Arial" panose="020B0604020202020204" pitchFamily="34" charset="0"/>
                          <a:ea typeface="+mn-ea"/>
                          <a:cs typeface="Arial" panose="020B0604020202020204" pitchFamily="34" charset="0"/>
                        </a:rPr>
                        <a:t> </a:t>
                      </a:r>
                      <a:r>
                        <a:rPr lang="en-US" sz="1600" spc="-50" err="1">
                          <a:solidFill>
                            <a:schemeClr val="tx1"/>
                          </a:solidFill>
                          <a:latin typeface="Arial" panose="020B0604020202020204" pitchFamily="34" charset="0"/>
                          <a:ea typeface="+mn-ea"/>
                          <a:cs typeface="Arial" panose="020B0604020202020204" pitchFamily="34" charset="0"/>
                        </a:rPr>
                        <a:t>sử</a:t>
                      </a:r>
                      <a:r>
                        <a:rPr lang="en-US" sz="1600" spc="-50">
                          <a:solidFill>
                            <a:schemeClr val="tx1"/>
                          </a:solidFill>
                          <a:latin typeface="Arial" panose="020B0604020202020204" pitchFamily="34" charset="0"/>
                          <a:ea typeface="+mn-ea"/>
                          <a:cs typeface="Arial" panose="020B0604020202020204" pitchFamily="34" charset="0"/>
                        </a:rPr>
                        <a:t> </a:t>
                      </a:r>
                      <a:r>
                        <a:rPr lang="en-US" sz="1600" spc="-50" err="1">
                          <a:solidFill>
                            <a:schemeClr val="tx1"/>
                          </a:solidFill>
                          <a:latin typeface="Arial" panose="020B0604020202020204" pitchFamily="34" charset="0"/>
                          <a:ea typeface="+mn-ea"/>
                          <a:cs typeface="Arial" panose="020B0604020202020204" pitchFamily="34" charset="0"/>
                        </a:rPr>
                        <a:t>dụng</a:t>
                      </a:r>
                      <a:r>
                        <a:rPr lang="en-US" sz="1600" spc="-50">
                          <a:solidFill>
                            <a:schemeClr val="tx1"/>
                          </a:solidFill>
                          <a:latin typeface="Arial" panose="020B0604020202020204" pitchFamily="34" charset="0"/>
                          <a:ea typeface="+mn-ea"/>
                          <a:cs typeface="Arial" panose="020B0604020202020204" pitchFamily="34" charset="0"/>
                        </a:rPr>
                        <a:t> trên bệnh </a:t>
                      </a:r>
                      <a:r>
                        <a:rPr lang="en-US" sz="1600" spc="-50" err="1">
                          <a:solidFill>
                            <a:schemeClr val="tx1"/>
                          </a:solidFill>
                          <a:latin typeface="Arial" panose="020B0604020202020204" pitchFamily="34" charset="0"/>
                          <a:ea typeface="+mn-ea"/>
                          <a:cs typeface="Arial" panose="020B0604020202020204" pitchFamily="34" charset="0"/>
                        </a:rPr>
                        <a:t>nhân</a:t>
                      </a:r>
                      <a:r>
                        <a:rPr lang="en-US" sz="1600" spc="-50">
                          <a:solidFill>
                            <a:schemeClr val="tx1"/>
                          </a:solidFill>
                          <a:latin typeface="Arial" panose="020B0604020202020204" pitchFamily="34" charset="0"/>
                          <a:ea typeface="+mn-ea"/>
                          <a:cs typeface="Arial" panose="020B0604020202020204" pitchFamily="34" charset="0"/>
                        </a:rPr>
                        <a:t> </a:t>
                      </a:r>
                      <a:r>
                        <a:rPr sz="1600" spc="-50" err="1">
                          <a:solidFill>
                            <a:schemeClr val="tx1"/>
                          </a:solidFill>
                          <a:latin typeface="Arial" panose="020B0604020202020204" pitchFamily="34" charset="0"/>
                          <a:ea typeface="+mn-ea"/>
                          <a:cs typeface="Arial" panose="020B0604020202020204" pitchFamily="34" charset="0"/>
                        </a:rPr>
                        <a:t>HFrEF</a:t>
                      </a:r>
                      <a:r>
                        <a:rPr sz="1600" spc="-50">
                          <a:solidFill>
                            <a:schemeClr val="tx1"/>
                          </a:solidFill>
                          <a:latin typeface="Arial" panose="020B0604020202020204" pitchFamily="34" charset="0"/>
                          <a:ea typeface="+mn-ea"/>
                          <a:cs typeface="Arial" panose="020B0604020202020204" pitchFamily="34" charset="0"/>
                        </a:rPr>
                        <a:t> </a:t>
                      </a:r>
                      <a:r>
                        <a:rPr lang="en-US" sz="1600" spc="-50">
                          <a:solidFill>
                            <a:schemeClr val="tx1"/>
                          </a:solidFill>
                          <a:latin typeface="Arial" panose="020B0604020202020204" pitchFamily="34" charset="0"/>
                          <a:ea typeface="+mn-ea"/>
                          <a:cs typeface="Arial" panose="020B0604020202020204" pitchFamily="34" charset="0"/>
                        </a:rPr>
                        <a:t>và ĐTĐ  để giảm nguy cơ </a:t>
                      </a:r>
                      <a:r>
                        <a:rPr lang="en-US" sz="1600" spc="-50" err="1">
                          <a:solidFill>
                            <a:schemeClr val="tx1"/>
                          </a:solidFill>
                          <a:latin typeface="Arial" panose="020B0604020202020204" pitchFamily="34" charset="0"/>
                          <a:ea typeface="+mn-ea"/>
                          <a:cs typeface="Arial" panose="020B0604020202020204" pitchFamily="34" charset="0"/>
                        </a:rPr>
                        <a:t>nhập</a:t>
                      </a:r>
                      <a:r>
                        <a:rPr lang="en-US" sz="1600" spc="-50">
                          <a:solidFill>
                            <a:schemeClr val="tx1"/>
                          </a:solidFill>
                          <a:latin typeface="Arial" panose="020B0604020202020204" pitchFamily="34" charset="0"/>
                          <a:ea typeface="+mn-ea"/>
                          <a:cs typeface="Arial" panose="020B0604020202020204" pitchFamily="34" charset="0"/>
                        </a:rPr>
                        <a:t> </a:t>
                      </a:r>
                      <a:r>
                        <a:rPr lang="en-US" sz="1600" spc="-50" err="1">
                          <a:solidFill>
                            <a:schemeClr val="tx1"/>
                          </a:solidFill>
                          <a:latin typeface="Arial" panose="020B0604020202020204" pitchFamily="34" charset="0"/>
                          <a:ea typeface="+mn-ea"/>
                          <a:cs typeface="Arial" panose="020B0604020202020204" pitchFamily="34" charset="0"/>
                        </a:rPr>
                        <a:t>viện</a:t>
                      </a:r>
                      <a:r>
                        <a:rPr lang="en-US" sz="1600" spc="-50">
                          <a:solidFill>
                            <a:schemeClr val="tx1"/>
                          </a:solidFill>
                          <a:latin typeface="Arial" panose="020B0604020202020204" pitchFamily="34" charset="0"/>
                          <a:ea typeface="+mn-ea"/>
                          <a:cs typeface="Arial" panose="020B0604020202020204" pitchFamily="34" charset="0"/>
                        </a:rPr>
                        <a:t> vì suy </a:t>
                      </a:r>
                      <a:r>
                        <a:rPr lang="en-US" sz="1600" spc="-50" err="1">
                          <a:solidFill>
                            <a:schemeClr val="tx1"/>
                          </a:solidFill>
                          <a:latin typeface="Arial" panose="020B0604020202020204" pitchFamily="34" charset="0"/>
                          <a:ea typeface="+mn-ea"/>
                          <a:cs typeface="Arial" panose="020B0604020202020204" pitchFamily="34" charset="0"/>
                        </a:rPr>
                        <a:t>tim</a:t>
                      </a:r>
                      <a:r>
                        <a:rPr lang="en-US" sz="1600" spc="-50">
                          <a:solidFill>
                            <a:schemeClr val="tx1"/>
                          </a:solidFill>
                          <a:latin typeface="Arial" panose="020B0604020202020204" pitchFamily="34" charset="0"/>
                          <a:ea typeface="+mn-ea"/>
                          <a:cs typeface="Arial" panose="020B0604020202020204" pitchFamily="34" charset="0"/>
                        </a:rPr>
                        <a:t> và </a:t>
                      </a:r>
                      <a:r>
                        <a:rPr lang="en-US" sz="1600" spc="-50" err="1">
                          <a:solidFill>
                            <a:schemeClr val="tx1"/>
                          </a:solidFill>
                          <a:latin typeface="Arial" panose="020B0604020202020204" pitchFamily="34" charset="0"/>
                          <a:ea typeface="+mn-ea"/>
                          <a:cs typeface="Arial" panose="020B0604020202020204" pitchFamily="34" charset="0"/>
                        </a:rPr>
                        <a:t>tử</a:t>
                      </a:r>
                      <a:r>
                        <a:rPr lang="en-US" sz="1600" spc="-50">
                          <a:solidFill>
                            <a:schemeClr val="tx1"/>
                          </a:solidFill>
                          <a:latin typeface="Arial" panose="020B0604020202020204" pitchFamily="34" charset="0"/>
                          <a:ea typeface="+mn-ea"/>
                          <a:cs typeface="Arial" panose="020B0604020202020204" pitchFamily="34" charset="0"/>
                        </a:rPr>
                        <a:t> </a:t>
                      </a:r>
                      <a:r>
                        <a:rPr lang="en-US" sz="1600" spc="-50" err="1">
                          <a:solidFill>
                            <a:schemeClr val="tx1"/>
                          </a:solidFill>
                          <a:latin typeface="Arial" panose="020B0604020202020204" pitchFamily="34" charset="0"/>
                          <a:ea typeface="+mn-ea"/>
                          <a:cs typeface="Arial" panose="020B0604020202020204" pitchFamily="34" charset="0"/>
                        </a:rPr>
                        <a:t>vong</a:t>
                      </a:r>
                      <a:endParaRPr sz="1600" spc="-50">
                        <a:solidFill>
                          <a:schemeClr val="tx1"/>
                        </a:solidFill>
                        <a:latin typeface="Arial" panose="020B0604020202020204" pitchFamily="34" charset="0"/>
                        <a:ea typeface="+mn-ea"/>
                        <a:cs typeface="Arial" panose="020B0604020202020204" pitchFamily="34" charset="0"/>
                      </a:endParaRPr>
                    </a:p>
                  </a:txBody>
                  <a:tcPr marL="0" marR="0" marT="2540" marB="0" anchor="ctr">
                    <a:lnL w="28575">
                      <a:solidFill>
                        <a:srgbClr val="FFFFFF"/>
                      </a:solidFill>
                      <a:prstDash val="solid"/>
                    </a:lnL>
                    <a:lnR w="28575">
                      <a:solidFill>
                        <a:srgbClr val="FFFFFF"/>
                      </a:solidFill>
                      <a:prstDash val="solid"/>
                    </a:lnR>
                    <a:lnT w="28575">
                      <a:solidFill>
                        <a:srgbClr val="FFFFFF"/>
                      </a:solidFill>
                      <a:prstDash val="solid"/>
                    </a:lnT>
                    <a:lnB w="28575">
                      <a:solidFill>
                        <a:srgbClr val="FFFFFF"/>
                      </a:solidFill>
                      <a:prstDash val="solid"/>
                    </a:lnB>
                    <a:solidFill>
                      <a:srgbClr val="DCDDDE"/>
                    </a:solidFill>
                  </a:tcPr>
                </a:tc>
                <a:tc>
                  <a:txBody>
                    <a:bodyPr/>
                    <a:lstStyle/>
                    <a:p>
                      <a:pPr marR="635" algn="ctr">
                        <a:lnSpc>
                          <a:spcPct val="100000"/>
                        </a:lnSpc>
                        <a:spcBef>
                          <a:spcPts val="1140"/>
                        </a:spcBef>
                      </a:pPr>
                      <a:r>
                        <a:rPr sz="1600" b="1">
                          <a:latin typeface="Arial" panose="020B0604020202020204" pitchFamily="34" charset="0"/>
                          <a:cs typeface="Arial" panose="020B0604020202020204" pitchFamily="34" charset="0"/>
                        </a:rPr>
                        <a:t>I</a:t>
                      </a:r>
                      <a:endParaRPr sz="1600">
                        <a:latin typeface="Arial" panose="020B0604020202020204" pitchFamily="34" charset="0"/>
                        <a:cs typeface="Arial" panose="020B0604020202020204" pitchFamily="34" charset="0"/>
                      </a:endParaRPr>
                    </a:p>
                  </a:txBody>
                  <a:tcPr marL="0" marR="0" marT="144780" marB="0" anchor="ctr">
                    <a:lnL w="28575">
                      <a:solidFill>
                        <a:srgbClr val="FFFFFF"/>
                      </a:solidFill>
                      <a:prstDash val="solid"/>
                    </a:lnL>
                    <a:lnR w="28575">
                      <a:solidFill>
                        <a:srgbClr val="FFFFFF"/>
                      </a:solidFill>
                      <a:prstDash val="solid"/>
                    </a:lnR>
                    <a:lnT w="28575">
                      <a:solidFill>
                        <a:srgbClr val="FFFFFF"/>
                      </a:solidFill>
                      <a:prstDash val="solid"/>
                    </a:lnT>
                    <a:lnB w="28575">
                      <a:solidFill>
                        <a:srgbClr val="FFFFFF"/>
                      </a:solidFill>
                      <a:prstDash val="solid"/>
                    </a:lnB>
                    <a:solidFill>
                      <a:srgbClr val="60B987"/>
                    </a:solidFill>
                  </a:tcPr>
                </a:tc>
                <a:tc>
                  <a:txBody>
                    <a:bodyPr/>
                    <a:lstStyle/>
                    <a:p>
                      <a:pPr algn="ctr">
                        <a:lnSpc>
                          <a:spcPct val="100000"/>
                        </a:lnSpc>
                        <a:spcBef>
                          <a:spcPts val="1140"/>
                        </a:spcBef>
                      </a:pPr>
                      <a:r>
                        <a:rPr sz="1600" b="1">
                          <a:latin typeface="Arial" panose="020B0604020202020204" pitchFamily="34" charset="0"/>
                          <a:cs typeface="Arial" panose="020B0604020202020204" pitchFamily="34" charset="0"/>
                        </a:rPr>
                        <a:t>A</a:t>
                      </a:r>
                      <a:endParaRPr sz="1600">
                        <a:latin typeface="Arial" panose="020B0604020202020204" pitchFamily="34" charset="0"/>
                        <a:cs typeface="Arial" panose="020B0604020202020204" pitchFamily="34" charset="0"/>
                      </a:endParaRPr>
                    </a:p>
                  </a:txBody>
                  <a:tcPr marL="0" marR="0" marT="144780" marB="0" anchor="ctr">
                    <a:lnL w="28575">
                      <a:solidFill>
                        <a:srgbClr val="FFFFFF"/>
                      </a:solidFill>
                      <a:prstDash val="solid"/>
                    </a:lnL>
                    <a:lnR w="28575">
                      <a:solidFill>
                        <a:srgbClr val="FFFFFF"/>
                      </a:solidFill>
                      <a:prstDash val="solid"/>
                    </a:lnR>
                    <a:lnT w="28575">
                      <a:solidFill>
                        <a:srgbClr val="FFFFFF"/>
                      </a:solidFill>
                      <a:prstDash val="solid"/>
                    </a:lnT>
                    <a:lnB w="28575">
                      <a:solidFill>
                        <a:srgbClr val="FFFFFF"/>
                      </a:solidFill>
                      <a:prstDash val="solid"/>
                    </a:lnB>
                    <a:solidFill>
                      <a:srgbClr val="008CA4"/>
                    </a:solidFill>
                  </a:tcPr>
                </a:tc>
                <a:extLst>
                  <a:ext uri="{0D108BD9-81ED-4DB2-BD59-A6C34878D82A}">
                    <a16:rowId xmlns:a16="http://schemas.microsoft.com/office/drawing/2014/main" val="10005"/>
                  </a:ext>
                </a:extLst>
              </a:tr>
              <a:tr h="446281">
                <a:tc>
                  <a:txBody>
                    <a:bodyPr/>
                    <a:lstStyle/>
                    <a:p>
                      <a:pPr marL="27305" marR="294005">
                        <a:lnSpc>
                          <a:spcPct val="105900"/>
                        </a:lnSpc>
                        <a:spcBef>
                          <a:spcPts val="20"/>
                        </a:spcBef>
                      </a:pPr>
                      <a:r>
                        <a:rPr lang="en-US" sz="1600" spc="-50">
                          <a:solidFill>
                            <a:schemeClr val="tx1"/>
                          </a:solidFill>
                          <a:latin typeface="Arial" panose="020B0604020202020204" pitchFamily="34" charset="0"/>
                          <a:ea typeface="+mn-ea"/>
                          <a:cs typeface="Arial" panose="020B0604020202020204" pitchFamily="34" charset="0"/>
                        </a:rPr>
                        <a:t>MRA </a:t>
                      </a:r>
                      <a:r>
                        <a:rPr lang="en-US" sz="1600" spc="-50" err="1">
                          <a:solidFill>
                            <a:schemeClr val="tx1"/>
                          </a:solidFill>
                          <a:latin typeface="Arial" panose="020B0604020202020204" pitchFamily="34" charset="0"/>
                          <a:ea typeface="+mn-ea"/>
                          <a:cs typeface="Arial" panose="020B0604020202020204" pitchFamily="34" charset="0"/>
                        </a:rPr>
                        <a:t>được</a:t>
                      </a:r>
                      <a:r>
                        <a:rPr lang="en-US" sz="1600" spc="-50">
                          <a:solidFill>
                            <a:schemeClr val="tx1"/>
                          </a:solidFill>
                          <a:latin typeface="Arial" panose="020B0604020202020204" pitchFamily="34" charset="0"/>
                          <a:ea typeface="+mn-ea"/>
                          <a:cs typeface="Arial" panose="020B0604020202020204" pitchFamily="34" charset="0"/>
                        </a:rPr>
                        <a:t> </a:t>
                      </a:r>
                      <a:r>
                        <a:rPr lang="en-US" sz="1600" spc="-50" err="1">
                          <a:solidFill>
                            <a:schemeClr val="tx1"/>
                          </a:solidFill>
                          <a:latin typeface="Arial" panose="020B0604020202020204" pitchFamily="34" charset="0"/>
                          <a:ea typeface="+mn-ea"/>
                          <a:cs typeface="Arial" panose="020B0604020202020204" pitchFamily="34" charset="0"/>
                        </a:rPr>
                        <a:t>khuyến</a:t>
                      </a:r>
                      <a:r>
                        <a:rPr lang="en-US" sz="1600" spc="-50">
                          <a:solidFill>
                            <a:schemeClr val="tx1"/>
                          </a:solidFill>
                          <a:latin typeface="Arial" panose="020B0604020202020204" pitchFamily="34" charset="0"/>
                          <a:ea typeface="+mn-ea"/>
                          <a:cs typeface="Arial" panose="020B0604020202020204" pitchFamily="34" charset="0"/>
                        </a:rPr>
                        <a:t> </a:t>
                      </a:r>
                      <a:r>
                        <a:rPr lang="en-US" sz="1600" spc="-50" err="1">
                          <a:solidFill>
                            <a:schemeClr val="tx1"/>
                          </a:solidFill>
                          <a:latin typeface="Arial" panose="020B0604020202020204" pitchFamily="34" charset="0"/>
                          <a:ea typeface="+mn-ea"/>
                          <a:cs typeface="Arial" panose="020B0604020202020204" pitchFamily="34" charset="0"/>
                        </a:rPr>
                        <a:t>cáo</a:t>
                      </a:r>
                      <a:r>
                        <a:rPr lang="en-US" sz="1600" spc="-50">
                          <a:solidFill>
                            <a:schemeClr val="tx1"/>
                          </a:solidFill>
                          <a:latin typeface="Arial" panose="020B0604020202020204" pitchFamily="34" charset="0"/>
                          <a:ea typeface="+mn-ea"/>
                          <a:cs typeface="Arial" panose="020B0604020202020204" pitchFamily="34" charset="0"/>
                        </a:rPr>
                        <a:t> </a:t>
                      </a:r>
                      <a:r>
                        <a:rPr lang="vi-VN" sz="1600" spc="-50" noProof="0">
                          <a:solidFill>
                            <a:schemeClr val="tx1"/>
                          </a:solidFill>
                          <a:latin typeface="Arial" panose="020B0604020202020204" pitchFamily="34" charset="0"/>
                          <a:ea typeface="+mn-ea"/>
                          <a:cs typeface="Arial" panose="020B0604020202020204" pitchFamily="34" charset="0"/>
                        </a:rPr>
                        <a:t>sử dụng trên bệnh nhân HFrEF và ĐTĐ  để giảm nguy cơ nhập viện vì suy tim và tử vong</a:t>
                      </a:r>
                      <a:endParaRPr sz="1600" spc="-50">
                        <a:solidFill>
                          <a:schemeClr val="tx1"/>
                        </a:solidFill>
                        <a:latin typeface="Arial" panose="020B0604020202020204" pitchFamily="34" charset="0"/>
                        <a:ea typeface="+mn-ea"/>
                        <a:cs typeface="Arial" panose="020B0604020202020204" pitchFamily="34" charset="0"/>
                      </a:endParaRPr>
                    </a:p>
                  </a:txBody>
                  <a:tcPr marL="0" marR="0" marT="2540" marB="0" anchor="ctr">
                    <a:lnL w="28575">
                      <a:solidFill>
                        <a:srgbClr val="FFFFFF"/>
                      </a:solidFill>
                      <a:prstDash val="soli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a:solidFill>
                        <a:srgbClr val="FFFFFF"/>
                      </a:solidFill>
                      <a:prstDash val="solid"/>
                    </a:lnB>
                    <a:solidFill>
                      <a:srgbClr val="DCDDDE"/>
                    </a:solidFill>
                  </a:tcPr>
                </a:tc>
                <a:tc>
                  <a:txBody>
                    <a:bodyPr/>
                    <a:lstStyle/>
                    <a:p>
                      <a:pPr marR="635" algn="ctr">
                        <a:lnSpc>
                          <a:spcPct val="100000"/>
                        </a:lnSpc>
                        <a:spcBef>
                          <a:spcPts val="1140"/>
                        </a:spcBef>
                      </a:pPr>
                      <a:r>
                        <a:rPr lang="en-US" sz="1600">
                          <a:latin typeface="Arial" panose="020B0604020202020204" pitchFamily="34" charset="0"/>
                          <a:cs typeface="Arial" panose="020B0604020202020204" pitchFamily="34" charset="0"/>
                        </a:rPr>
                        <a:t>I</a:t>
                      </a:r>
                      <a:endParaRPr sz="1600">
                        <a:latin typeface="Arial" panose="020B0604020202020204" pitchFamily="34" charset="0"/>
                        <a:cs typeface="Arial" panose="020B0604020202020204" pitchFamily="34" charset="0"/>
                      </a:endParaRPr>
                    </a:p>
                  </a:txBody>
                  <a:tcPr marL="0" marR="0" marT="14478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a:solidFill>
                        <a:srgbClr val="FFFFFF"/>
                      </a:solidFill>
                      <a:prstDash val="solid"/>
                    </a:lnB>
                    <a:solidFill>
                      <a:srgbClr val="60B987"/>
                    </a:solidFill>
                  </a:tcPr>
                </a:tc>
                <a:tc>
                  <a:txBody>
                    <a:bodyPr/>
                    <a:lstStyle/>
                    <a:p>
                      <a:pPr algn="ctr">
                        <a:lnSpc>
                          <a:spcPct val="100000"/>
                        </a:lnSpc>
                        <a:spcBef>
                          <a:spcPts val="1140"/>
                        </a:spcBef>
                      </a:pPr>
                      <a:r>
                        <a:rPr lang="en-US" sz="1600">
                          <a:latin typeface="Arial" panose="020B0604020202020204" pitchFamily="34" charset="0"/>
                          <a:cs typeface="Arial" panose="020B0604020202020204" pitchFamily="34" charset="0"/>
                        </a:rPr>
                        <a:t>A</a:t>
                      </a:r>
                      <a:endParaRPr sz="1600">
                        <a:latin typeface="Arial" panose="020B0604020202020204" pitchFamily="34" charset="0"/>
                        <a:cs typeface="Arial" panose="020B0604020202020204" pitchFamily="34" charset="0"/>
                      </a:endParaRPr>
                    </a:p>
                  </a:txBody>
                  <a:tcPr marL="0" marR="0" marT="144780" marB="0" anchor="ctr">
                    <a:lnL w="28575" cap="flat" cmpd="sng" algn="ctr">
                      <a:solidFill>
                        <a:srgbClr val="FFFFFF"/>
                      </a:solidFill>
                      <a:prstDash val="solid"/>
                      <a:round/>
                      <a:headEnd type="none" w="med" len="med"/>
                      <a:tailEnd type="none" w="med" len="med"/>
                    </a:lnL>
                    <a:lnR w="28575">
                      <a:solidFill>
                        <a:srgbClr val="FFFFFF"/>
                      </a:solidFill>
                      <a:prstDash val="solid"/>
                    </a:lnR>
                    <a:lnT w="28575" cap="flat" cmpd="sng" algn="ctr">
                      <a:solidFill>
                        <a:srgbClr val="FFFFFF"/>
                      </a:solidFill>
                      <a:prstDash val="solid"/>
                      <a:round/>
                      <a:headEnd type="none" w="med" len="med"/>
                      <a:tailEnd type="none" w="med" len="med"/>
                    </a:lnT>
                    <a:lnB w="28575">
                      <a:solidFill>
                        <a:srgbClr val="FFFFFF"/>
                      </a:solidFill>
                      <a:prstDash val="solid"/>
                    </a:lnB>
                    <a:solidFill>
                      <a:srgbClr val="008CA4"/>
                    </a:solidFill>
                  </a:tcPr>
                </a:tc>
                <a:extLst>
                  <a:ext uri="{0D108BD9-81ED-4DB2-BD59-A6C34878D82A}">
                    <a16:rowId xmlns:a16="http://schemas.microsoft.com/office/drawing/2014/main" val="2664411710"/>
                  </a:ext>
                </a:extLst>
              </a:tr>
            </a:tbl>
          </a:graphicData>
        </a:graphic>
      </p:graphicFrame>
      <p:sp>
        <p:nvSpPr>
          <p:cNvPr id="17" name="object 5">
            <a:extLst>
              <a:ext uri="{FF2B5EF4-FFF2-40B4-BE49-F238E27FC236}">
                <a16:creationId xmlns:a16="http://schemas.microsoft.com/office/drawing/2014/main" id="{D2D84875-4637-687B-50F3-957825CFF78B}"/>
              </a:ext>
            </a:extLst>
          </p:cNvPr>
          <p:cNvSpPr/>
          <p:nvPr/>
        </p:nvSpPr>
        <p:spPr>
          <a:xfrm>
            <a:off x="1461817" y="3429000"/>
            <a:ext cx="8483724" cy="2958596"/>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42C4E9F2-4AAE-8224-400B-1C1A468FDC0E}"/>
              </a:ext>
            </a:extLst>
          </p:cNvPr>
          <p:cNvSpPr/>
          <p:nvPr/>
        </p:nvSpPr>
        <p:spPr>
          <a:xfrm>
            <a:off x="0" y="0"/>
            <a:ext cx="12192000" cy="800219"/>
          </a:xfrm>
          <a:prstGeom prst="rect">
            <a:avLst/>
          </a:prstGeom>
          <a:solidFill>
            <a:srgbClr val="4472C4">
              <a:lumMod val="20000"/>
              <a:lumOff val="8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30000"/>
              </a:lnSpc>
              <a:spcBef>
                <a:spcPct val="0"/>
              </a:spcBef>
              <a:spcAft>
                <a:spcPts val="0"/>
              </a:spcAft>
              <a:buClrTx/>
              <a:buSzTx/>
              <a:buFontTx/>
              <a:buNone/>
              <a:tabLst/>
              <a:defRPr/>
            </a:pPr>
            <a:r>
              <a:rPr lang="en-US" sz="2800" b="1">
                <a:solidFill>
                  <a:srgbClr val="0070C0"/>
                </a:solidFill>
                <a:latin typeface="+mn-lt"/>
                <a:ea typeface="+mn-ea"/>
                <a:cs typeface="+mn-cs"/>
              </a:rPr>
              <a:t>Phòng ngừa và điều trị suy tim cho bệnh nhân ĐTĐ típ 2</a:t>
            </a:r>
          </a:p>
        </p:txBody>
      </p:sp>
      <p:sp>
        <p:nvSpPr>
          <p:cNvPr id="5" name="TextBox 4">
            <a:extLst>
              <a:ext uri="{FF2B5EF4-FFF2-40B4-BE49-F238E27FC236}">
                <a16:creationId xmlns:a16="http://schemas.microsoft.com/office/drawing/2014/main" id="{C9963201-A6CE-83A4-AE04-6632385BA7A9}"/>
              </a:ext>
            </a:extLst>
          </p:cNvPr>
          <p:cNvSpPr txBox="1"/>
          <p:nvPr/>
        </p:nvSpPr>
        <p:spPr>
          <a:xfrm>
            <a:off x="557579" y="6131765"/>
            <a:ext cx="4968359" cy="276999"/>
          </a:xfrm>
          <a:prstGeom prst="rect">
            <a:avLst/>
          </a:prstGeom>
          <a:noFill/>
        </p:spPr>
        <p:txBody>
          <a:bodyPr wrap="square">
            <a:spAutoFit/>
          </a:bodyPr>
          <a:lstStyle/>
          <a:p>
            <a:r>
              <a:rPr lang="en-US" sz="1200" dirty="0">
                <a:latin typeface="Calibri" panose="020F0502020204030204" pitchFamily="34" charset="0"/>
                <a:ea typeface="Times New Roman" panose="02020603050405020304" pitchFamily="18" charset="0"/>
              </a:rPr>
              <a:t>*</a:t>
            </a:r>
            <a:r>
              <a:rPr lang="en-US" sz="1200" dirty="0" err="1">
                <a:latin typeface="Calibri" panose="020F0502020204030204" pitchFamily="34" charset="0"/>
                <a:ea typeface="Times New Roman" panose="02020603050405020304" pitchFamily="18" charset="0"/>
              </a:rPr>
              <a:t>D</a:t>
            </a:r>
            <a:r>
              <a:rPr lang="en-US" sz="1200" dirty="0" err="1">
                <a:effectLst/>
                <a:latin typeface="Calibri" panose="020F0502020204030204" pitchFamily="34" charset="0"/>
                <a:ea typeface="Times New Roman" panose="02020603050405020304" pitchFamily="18" charset="0"/>
              </a:rPr>
              <a:t>ữ</a:t>
            </a:r>
            <a:r>
              <a:rPr lang="en-US" sz="1200" dirty="0">
                <a:effectLst/>
                <a:latin typeface="Calibri" panose="020F0502020204030204" pitchFamily="34" charset="0"/>
                <a:ea typeface="Times New Roman" panose="02020603050405020304" pitchFamily="18" charset="0"/>
              </a:rPr>
              <a:t> </a:t>
            </a:r>
            <a:r>
              <a:rPr lang="en-US" sz="1200" dirty="0" err="1">
                <a:effectLst/>
                <a:latin typeface="Calibri" panose="020F0502020204030204" pitchFamily="34" charset="0"/>
                <a:ea typeface="Times New Roman" panose="02020603050405020304" pitchFamily="18" charset="0"/>
              </a:rPr>
              <a:t>liệu</a:t>
            </a:r>
            <a:r>
              <a:rPr lang="en-US" sz="1200" dirty="0">
                <a:effectLst/>
                <a:latin typeface="Calibri" panose="020F0502020204030204" pitchFamily="34" charset="0"/>
                <a:ea typeface="Times New Roman" panose="02020603050405020304" pitchFamily="18" charset="0"/>
              </a:rPr>
              <a:t> </a:t>
            </a:r>
            <a:r>
              <a:rPr lang="en-US" sz="1200" dirty="0" err="1">
                <a:effectLst/>
                <a:latin typeface="Calibri" panose="020F0502020204030204" pitchFamily="34" charset="0"/>
                <a:ea typeface="Times New Roman" panose="02020603050405020304" pitchFamily="18" charset="0"/>
              </a:rPr>
              <a:t>từ</a:t>
            </a:r>
            <a:r>
              <a:rPr lang="en-US" sz="1200" dirty="0">
                <a:effectLst/>
                <a:latin typeface="Calibri" panose="020F0502020204030204" pitchFamily="34" charset="0"/>
                <a:ea typeface="Times New Roman" panose="02020603050405020304" pitchFamily="18" charset="0"/>
              </a:rPr>
              <a:t> </a:t>
            </a:r>
            <a:r>
              <a:rPr lang="en-US" sz="1200" dirty="0" err="1">
                <a:effectLst/>
                <a:latin typeface="Calibri" panose="020F0502020204030204" pitchFamily="34" charset="0"/>
                <a:ea typeface="Times New Roman" panose="02020603050405020304" pitchFamily="18" charset="0"/>
              </a:rPr>
              <a:t>các</a:t>
            </a:r>
            <a:r>
              <a:rPr lang="en-US" sz="1200" dirty="0">
                <a:effectLst/>
                <a:latin typeface="Calibri" panose="020F0502020204030204" pitchFamily="34" charset="0"/>
                <a:ea typeface="Times New Roman" panose="02020603050405020304" pitchFamily="18" charset="0"/>
              </a:rPr>
              <a:t> </a:t>
            </a:r>
            <a:r>
              <a:rPr lang="en-US" sz="1200" dirty="0" err="1">
                <a:effectLst/>
                <a:latin typeface="Calibri" panose="020F0502020204030204" pitchFamily="34" charset="0"/>
                <a:ea typeface="Times New Roman" panose="02020603050405020304" pitchFamily="18" charset="0"/>
              </a:rPr>
              <a:t>nghiên</a:t>
            </a:r>
            <a:r>
              <a:rPr lang="en-US" sz="1200" dirty="0">
                <a:effectLst/>
                <a:latin typeface="Calibri" panose="020F0502020204030204" pitchFamily="34" charset="0"/>
                <a:ea typeface="Times New Roman" panose="02020603050405020304" pitchFamily="18" charset="0"/>
              </a:rPr>
              <a:t> </a:t>
            </a:r>
            <a:r>
              <a:rPr lang="en-US" sz="1200" dirty="0" err="1">
                <a:effectLst/>
                <a:latin typeface="Calibri" panose="020F0502020204030204" pitchFamily="34" charset="0"/>
                <a:ea typeface="Times New Roman" panose="02020603050405020304" pitchFamily="18" charset="0"/>
              </a:rPr>
              <a:t>cứu</a:t>
            </a:r>
            <a:r>
              <a:rPr lang="en-US" sz="1200" dirty="0">
                <a:effectLst/>
                <a:latin typeface="Calibri" panose="020F0502020204030204" pitchFamily="34" charset="0"/>
                <a:ea typeface="Times New Roman" panose="02020603050405020304" pitchFamily="18" charset="0"/>
              </a:rPr>
              <a:t> </a:t>
            </a:r>
            <a:r>
              <a:rPr lang="en-US" sz="1200" dirty="0" err="1">
                <a:effectLst/>
                <a:latin typeface="Calibri" panose="020F0502020204030204" pitchFamily="34" charset="0"/>
                <a:ea typeface="Times New Roman" panose="02020603050405020304" pitchFamily="18" charset="0"/>
              </a:rPr>
              <a:t>khác</a:t>
            </a:r>
            <a:r>
              <a:rPr lang="en-US" sz="1200" dirty="0">
                <a:effectLst/>
                <a:latin typeface="Calibri" panose="020F0502020204030204" pitchFamily="34" charset="0"/>
                <a:ea typeface="Times New Roman" panose="02020603050405020304" pitchFamily="18" charset="0"/>
              </a:rPr>
              <a:t> </a:t>
            </a:r>
            <a:r>
              <a:rPr lang="en-US" sz="1200" dirty="0" err="1">
                <a:effectLst/>
                <a:latin typeface="Calibri" panose="020F0502020204030204" pitchFamily="34" charset="0"/>
                <a:ea typeface="Times New Roman" panose="02020603050405020304" pitchFamily="18" charset="0"/>
              </a:rPr>
              <a:t>biệt</a:t>
            </a:r>
            <a:r>
              <a:rPr lang="en-US" sz="1200" dirty="0">
                <a:effectLst/>
                <a:latin typeface="Calibri" panose="020F0502020204030204" pitchFamily="34" charset="0"/>
                <a:ea typeface="Times New Roman" panose="02020603050405020304" pitchFamily="18" charset="0"/>
              </a:rPr>
              <a:t>, </a:t>
            </a:r>
            <a:r>
              <a:rPr lang="en-US" sz="1200" dirty="0" err="1">
                <a:effectLst/>
                <a:latin typeface="Calibri" panose="020F0502020204030204" pitchFamily="34" charset="0"/>
                <a:ea typeface="Times New Roman" panose="02020603050405020304" pitchFamily="18" charset="0"/>
              </a:rPr>
              <a:t>không</a:t>
            </a:r>
            <a:r>
              <a:rPr lang="en-US" sz="1200" dirty="0">
                <a:effectLst/>
                <a:latin typeface="Calibri" panose="020F0502020204030204" pitchFamily="34" charset="0"/>
                <a:ea typeface="Times New Roman" panose="02020603050405020304" pitchFamily="18" charset="0"/>
              </a:rPr>
              <a:t> </a:t>
            </a:r>
            <a:r>
              <a:rPr lang="en-US" sz="1200" dirty="0" err="1">
                <a:effectLst/>
                <a:latin typeface="Calibri" panose="020F0502020204030204" pitchFamily="34" charset="0"/>
                <a:ea typeface="Times New Roman" panose="02020603050405020304" pitchFamily="18" charset="0"/>
              </a:rPr>
              <a:t>nhằm</a:t>
            </a:r>
            <a:r>
              <a:rPr lang="en-US" sz="1200" dirty="0">
                <a:effectLst/>
                <a:latin typeface="Calibri" panose="020F0502020204030204" pitchFamily="34" charset="0"/>
                <a:ea typeface="Times New Roman" panose="02020603050405020304" pitchFamily="18" charset="0"/>
              </a:rPr>
              <a:t> </a:t>
            </a:r>
            <a:r>
              <a:rPr lang="en-US" sz="1200" dirty="0" err="1">
                <a:effectLst/>
                <a:latin typeface="Calibri" panose="020F0502020204030204" pitchFamily="34" charset="0"/>
                <a:ea typeface="Times New Roman" panose="02020603050405020304" pitchFamily="18" charset="0"/>
              </a:rPr>
              <a:t>mục</a:t>
            </a:r>
            <a:r>
              <a:rPr lang="en-US" sz="1200" dirty="0">
                <a:effectLst/>
                <a:latin typeface="Calibri" panose="020F0502020204030204" pitchFamily="34" charset="0"/>
                <a:ea typeface="Times New Roman" panose="02020603050405020304" pitchFamily="18" charset="0"/>
              </a:rPr>
              <a:t> </a:t>
            </a:r>
            <a:r>
              <a:rPr lang="en-US" sz="1200" dirty="0" err="1">
                <a:effectLst/>
                <a:latin typeface="Calibri" panose="020F0502020204030204" pitchFamily="34" charset="0"/>
                <a:ea typeface="Times New Roman" panose="02020603050405020304" pitchFamily="18" charset="0"/>
              </a:rPr>
              <a:t>đích</a:t>
            </a:r>
            <a:r>
              <a:rPr lang="en-US" sz="1200" dirty="0">
                <a:effectLst/>
                <a:latin typeface="Calibri" panose="020F0502020204030204" pitchFamily="34" charset="0"/>
                <a:ea typeface="Times New Roman" panose="02020603050405020304" pitchFamily="18" charset="0"/>
              </a:rPr>
              <a:t> so </a:t>
            </a:r>
            <a:r>
              <a:rPr lang="en-US" sz="1200" dirty="0" err="1">
                <a:effectLst/>
                <a:latin typeface="Calibri" panose="020F0502020204030204" pitchFamily="34" charset="0"/>
                <a:ea typeface="Times New Roman" panose="02020603050405020304" pitchFamily="18" charset="0"/>
              </a:rPr>
              <a:t>sánh</a:t>
            </a:r>
            <a:r>
              <a:rPr lang="en-US" sz="1200" dirty="0">
                <a:effectLst/>
                <a:latin typeface="Calibri" panose="020F0502020204030204" pitchFamily="34" charset="0"/>
                <a:ea typeface="Times New Roman" panose="02020603050405020304" pitchFamily="18" charset="0"/>
              </a:rPr>
              <a:t> </a:t>
            </a:r>
            <a:r>
              <a:rPr lang="en-US" sz="1200" dirty="0" err="1">
                <a:effectLst/>
                <a:latin typeface="Calibri" panose="020F0502020204030204" pitchFamily="34" charset="0"/>
                <a:ea typeface="Times New Roman" panose="02020603050405020304" pitchFamily="18" charset="0"/>
              </a:rPr>
              <a:t>trực</a:t>
            </a:r>
            <a:r>
              <a:rPr lang="en-US" sz="1200" dirty="0">
                <a:effectLst/>
                <a:latin typeface="Calibri" panose="020F0502020204030204" pitchFamily="34" charset="0"/>
                <a:ea typeface="Times New Roman" panose="02020603050405020304" pitchFamily="18" charset="0"/>
              </a:rPr>
              <a:t> </a:t>
            </a:r>
            <a:r>
              <a:rPr lang="en-US" sz="1200" dirty="0" err="1">
                <a:effectLst/>
                <a:latin typeface="Calibri" panose="020F0502020204030204" pitchFamily="34" charset="0"/>
                <a:ea typeface="Times New Roman" panose="02020603050405020304" pitchFamily="18" charset="0"/>
              </a:rPr>
              <a:t>tiếp</a:t>
            </a:r>
            <a:endParaRPr lang="en-US" sz="1200" dirty="0"/>
          </a:p>
        </p:txBody>
      </p:sp>
      <p:sp>
        <p:nvSpPr>
          <p:cNvPr id="6" name="TextBox 5">
            <a:extLst>
              <a:ext uri="{FF2B5EF4-FFF2-40B4-BE49-F238E27FC236}">
                <a16:creationId xmlns:a16="http://schemas.microsoft.com/office/drawing/2014/main" id="{0C896033-3FCF-5D54-07AE-909ECEC841BE}"/>
              </a:ext>
            </a:extLst>
          </p:cNvPr>
          <p:cNvSpPr txBox="1"/>
          <p:nvPr/>
        </p:nvSpPr>
        <p:spPr>
          <a:xfrm>
            <a:off x="6207065" y="6125534"/>
            <a:ext cx="5709707" cy="369332"/>
          </a:xfrm>
          <a:prstGeom prst="rect">
            <a:avLst/>
          </a:prstGeom>
          <a:noFill/>
        </p:spPr>
        <p:txBody>
          <a:bodyPr wrap="square">
            <a:spAutoFit/>
          </a:bodyPr>
          <a:lstStyle/>
          <a:p>
            <a:pPr marL="0" indent="0">
              <a:buNone/>
            </a:pPr>
            <a:r>
              <a:rPr lang="vi-VN" sz="900" dirty="0">
                <a:effectLst/>
              </a:rPr>
              <a:t>Dapagliflozin được chỉ định với liều 10mg để điều trị ĐTĐ típ 2, Suy tim và Bệnh thận mạn, khuyến cáo khởi trị với eGFR ≥ 25 ml/phút/1.73m2 da. Vui lòng tham khảo thêm thông tin kê toa của thuốc tại Việt Nam </a:t>
            </a:r>
            <a:endParaRPr lang="en-US" sz="900" dirty="0"/>
          </a:p>
        </p:txBody>
      </p:sp>
    </p:spTree>
    <p:extLst>
      <p:ext uri="{BB962C8B-B14F-4D97-AF65-F5344CB8AC3E}">
        <p14:creationId xmlns:p14="http://schemas.microsoft.com/office/powerpoint/2010/main" val="3246192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64024" y="6321190"/>
            <a:ext cx="2113280" cy="222219"/>
          </a:xfrm>
          <a:prstGeom prst="rect">
            <a:avLst/>
          </a:prstGeom>
        </p:spPr>
        <p:txBody>
          <a:bodyPr vert="horz" wrap="square" lIns="0" tIns="16933" rIns="0" bIns="0" rtlCol="0">
            <a:spAutoFit/>
          </a:bodyPr>
          <a:lstStyle/>
          <a:p>
            <a:pPr marL="16933" marR="0" lvl="0" indent="0" algn="l" defTabSz="1219170" rtl="0" eaLnBrk="1" fontAlgn="auto" latinLnBrk="0" hangingPunct="1">
              <a:lnSpc>
                <a:spcPct val="100000"/>
              </a:lnSpc>
              <a:spcBef>
                <a:spcPts val="133"/>
              </a:spcBef>
              <a:spcAft>
                <a:spcPts val="0"/>
              </a:spcAft>
              <a:buClrTx/>
              <a:buSzTx/>
              <a:buFontTx/>
              <a:buNone/>
              <a:tabLst/>
              <a:defRPr/>
            </a:pPr>
            <a:r>
              <a:rPr kumimoji="0" sz="1333" b="1" i="0" u="none" strike="noStrike" kern="1200" cap="none" spc="-87" normalizeH="0" baseline="0" noProof="0">
                <a:ln>
                  <a:noFill/>
                </a:ln>
                <a:solidFill>
                  <a:srgbClr val="C00000"/>
                </a:solidFill>
                <a:effectLst/>
                <a:uLnTx/>
                <a:uFillTx/>
                <a:latin typeface="Arial"/>
                <a:ea typeface="+mn-ea"/>
                <a:cs typeface="Arial"/>
                <a:hlinkClick r:id="rId2">
                  <a:extLst>
                    <a:ext uri="{A12FA001-AC4F-418D-AE19-62706E023703}">
                      <ahyp:hlinkClr xmlns:ahyp="http://schemas.microsoft.com/office/drawing/2018/hyperlinkcolor" val="tx"/>
                    </a:ext>
                  </a:extLst>
                </a:hlinkClick>
              </a:rPr>
              <a:t>www.escardio.org/guidelines</a:t>
            </a:r>
            <a:endParaRPr kumimoji="0" sz="1333" b="0" i="0" u="none" strike="noStrike" kern="1200" cap="none" spc="0" normalizeH="0" baseline="0" noProof="0">
              <a:ln>
                <a:noFill/>
              </a:ln>
              <a:solidFill>
                <a:srgbClr val="C00000"/>
              </a:solidFill>
              <a:effectLst/>
              <a:uLnTx/>
              <a:uFillTx/>
              <a:latin typeface="Arial"/>
              <a:ea typeface="+mn-ea"/>
              <a:cs typeface="Arial"/>
            </a:endParaRPr>
          </a:p>
        </p:txBody>
      </p:sp>
      <p:sp>
        <p:nvSpPr>
          <p:cNvPr id="4" name="object 4"/>
          <p:cNvSpPr txBox="1"/>
          <p:nvPr/>
        </p:nvSpPr>
        <p:spPr>
          <a:xfrm>
            <a:off x="6560543" y="2211767"/>
            <a:ext cx="5127413" cy="351378"/>
          </a:xfrm>
          <a:prstGeom prst="rect">
            <a:avLst/>
          </a:prstGeom>
        </p:spPr>
        <p:txBody>
          <a:bodyPr vert="horz" wrap="square" lIns="0" tIns="30480" rIns="0" bIns="0" rtlCol="0">
            <a:spAutoFit/>
          </a:bodyPr>
          <a:lstStyle/>
          <a:p>
            <a:pPr marL="0" marR="19472" lvl="0" indent="0" algn="r" defTabSz="1219170" rtl="0" eaLnBrk="1" fontAlgn="auto" latinLnBrk="0" hangingPunct="1">
              <a:lnSpc>
                <a:spcPct val="100000"/>
              </a:lnSpc>
              <a:spcBef>
                <a:spcPts val="240"/>
              </a:spcBef>
              <a:spcAft>
                <a:spcPts val="0"/>
              </a:spcAft>
              <a:buClrTx/>
              <a:buSzTx/>
              <a:buFontTx/>
              <a:buNone/>
              <a:tabLst/>
              <a:defRPr/>
            </a:pPr>
            <a:r>
              <a:rPr kumimoji="0" sz="1000" b="0" i="0" u="none" strike="noStrike" kern="1200" cap="none" spc="-53"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2023 </a:t>
            </a:r>
            <a:r>
              <a:rPr kumimoji="0" sz="1000" b="0" i="0" u="none" strike="noStrike" kern="1200" cap="none" spc="-213"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ESC  </a:t>
            </a:r>
            <a:r>
              <a:rPr kumimoji="0" sz="1000" b="0" i="0" u="none" strike="noStrike" kern="1200" cap="none" spc="-53"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Guidelines </a:t>
            </a:r>
            <a:r>
              <a:rPr kumimoji="0"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a:t>
            </a:r>
            <a:r>
              <a:rPr kumimoji="0" sz="1000" b="0" i="0" u="none" strike="noStrike" kern="1200" cap="none" spc="-13"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sz="1000" b="0" i="0" u="none" strike="noStrike" kern="1200" cap="none" spc="-47"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management </a:t>
            </a:r>
            <a:r>
              <a:rPr kumimoji="0" sz="1000" b="0" i="0" u="none" strike="noStrike" kern="1200" cap="none" spc="-7"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kumimoji="0" sz="1000" b="0" i="0" u="none" strike="noStrike" kern="1200" cap="none" spc="-47"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cardiovascular </a:t>
            </a:r>
            <a:r>
              <a:rPr kumimoji="0" sz="1000" b="0" i="0" u="none" strike="noStrike" kern="1200" cap="none" spc="-73"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disease </a:t>
            </a:r>
            <a:r>
              <a:rPr kumimoji="0" sz="1000" b="0" i="0" u="none" strike="noStrike" kern="1200" cap="none" spc="-2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a:t>
            </a:r>
            <a:r>
              <a:rPr kumimoji="0" sz="1000" b="0" i="0" u="none" strike="noStrike" kern="1200" cap="none" spc="-33"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patients </a:t>
            </a:r>
            <a:r>
              <a:rPr kumimoji="0" sz="1000" b="0" i="0" u="none" strike="noStrike" kern="1200" cap="none" spc="7"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with</a:t>
            </a:r>
            <a:r>
              <a:rPr kumimoji="0" sz="1000" b="0" i="0" u="none" strike="noStrike" kern="1200" cap="none" spc="-213"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000" b="0" i="0" u="none" strike="noStrike" kern="1200" cap="none" spc="-47"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diabetes</a:t>
            </a:r>
            <a:endParaRPr kumimoji="0"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6773" lvl="0" indent="0" algn="r" defTabSz="1219170" rtl="0" eaLnBrk="1" fontAlgn="auto" latinLnBrk="0" hangingPunct="1">
              <a:lnSpc>
                <a:spcPct val="100000"/>
              </a:lnSpc>
              <a:spcBef>
                <a:spcPts val="100"/>
              </a:spcBef>
              <a:spcAft>
                <a:spcPts val="0"/>
              </a:spcAft>
              <a:buClrTx/>
              <a:buSzTx/>
              <a:buFontTx/>
              <a:buNone/>
              <a:tabLst/>
              <a:defRPr/>
            </a:pPr>
            <a:r>
              <a:rPr kumimoji="0" sz="1000" b="0" i="0" u="none" strike="noStrike" kern="1200" cap="none" spc="-6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(European </a:t>
            </a:r>
            <a:r>
              <a:rPr kumimoji="0" sz="1000" b="0" i="0" u="none" strike="noStrike" kern="1200" cap="none" spc="-4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Heart </a:t>
            </a:r>
            <a:r>
              <a:rPr kumimoji="0" sz="1000" b="0" i="0" u="none" strike="noStrike" kern="1200" cap="none" spc="-47"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Journal; </a:t>
            </a:r>
            <a:r>
              <a:rPr kumimoji="0" sz="1000" b="0" i="0" u="none" strike="noStrike" kern="1200" cap="none" spc="-53"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2023 </a:t>
            </a:r>
            <a:r>
              <a:rPr kumimoji="0" sz="1000" b="0" i="0" u="none" strike="noStrike" kern="1200" cap="none" spc="-67"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sz="1000" b="0" i="0" u="none" strike="noStrike" kern="1200" cap="none" spc="-147"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000" b="0" i="0" u="none" strike="noStrike" kern="1200" cap="none" spc="-33"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doi:10.1093/</a:t>
            </a:r>
            <a:r>
              <a:rPr kumimoji="0" sz="1000" b="0" i="0" u="none" strike="noStrike" kern="1200" cap="none" spc="-33"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eurheartj</a:t>
            </a:r>
            <a:r>
              <a:rPr kumimoji="0" sz="1000" b="0" i="0" u="none" strike="noStrike" kern="1200" cap="none" spc="-33"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/ehad192)</a:t>
            </a:r>
            <a:endParaRPr kumimoji="0"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object 6"/>
          <p:cNvSpPr txBox="1"/>
          <p:nvPr/>
        </p:nvSpPr>
        <p:spPr>
          <a:xfrm>
            <a:off x="3667965" y="6213967"/>
            <a:ext cx="1978660" cy="481456"/>
          </a:xfrm>
          <a:prstGeom prst="rect">
            <a:avLst/>
          </a:prstGeom>
        </p:spPr>
        <p:txBody>
          <a:bodyPr vert="horz" wrap="square" lIns="0" tIns="52493" rIns="0" bIns="0" rtlCol="0">
            <a:spAutoFit/>
          </a:bodyPr>
          <a:lstStyle/>
          <a:p>
            <a:pPr marL="16933" marR="0" lvl="0" indent="0" algn="l" defTabSz="1219170" rtl="0" eaLnBrk="1" fontAlgn="auto" latinLnBrk="0" hangingPunct="1">
              <a:lnSpc>
                <a:spcPct val="100000"/>
              </a:lnSpc>
              <a:spcBef>
                <a:spcPts val="413"/>
              </a:spcBef>
              <a:spcAft>
                <a:spcPts val="0"/>
              </a:spcAft>
              <a:buClrTx/>
              <a:buSzTx/>
              <a:buFontTx/>
              <a:buNone/>
              <a:tabLst>
                <a:tab pos="329345" algn="l"/>
              </a:tabLst>
              <a:defRPr/>
            </a:pPr>
            <a:r>
              <a:rPr kumimoji="0" sz="1267" b="0" i="0" u="none" strike="noStrike" kern="1200" cap="none" spc="-53" normalizeH="0" baseline="0" noProof="0">
                <a:ln>
                  <a:noFill/>
                </a:ln>
                <a:solidFill>
                  <a:prstClr val="black"/>
                </a:solidFill>
                <a:effectLst/>
                <a:uLnTx/>
                <a:uFillTx/>
                <a:latin typeface="Arial"/>
                <a:ea typeface="+mn-ea"/>
                <a:cs typeface="Arial"/>
              </a:rPr>
              <a:t>1.	</a:t>
            </a:r>
            <a:r>
              <a:rPr kumimoji="0" sz="1200" b="0" i="0" u="none" strike="noStrike" kern="1200" cap="none" spc="-127" normalizeH="0" baseline="0" noProof="0">
                <a:ln>
                  <a:noFill/>
                </a:ln>
                <a:solidFill>
                  <a:prstClr val="black"/>
                </a:solidFill>
                <a:effectLst/>
                <a:uLnTx/>
                <a:uFillTx/>
                <a:latin typeface="Arial"/>
                <a:ea typeface="+mn-ea"/>
                <a:cs typeface="Arial"/>
              </a:rPr>
              <a:t>NEJM </a:t>
            </a:r>
            <a:r>
              <a:rPr kumimoji="0" sz="1200" b="0" i="0" u="none" strike="noStrike" kern="1200" cap="none" spc="-53" normalizeH="0" baseline="0" noProof="0">
                <a:ln>
                  <a:noFill/>
                </a:ln>
                <a:solidFill>
                  <a:prstClr val="black"/>
                </a:solidFill>
                <a:effectLst/>
                <a:uLnTx/>
                <a:uFillTx/>
                <a:latin typeface="Arial"/>
                <a:ea typeface="+mn-ea"/>
                <a:cs typeface="Arial"/>
              </a:rPr>
              <a:t>2019;</a:t>
            </a:r>
            <a:r>
              <a:rPr kumimoji="0" sz="1200" b="0" i="0" u="none" strike="noStrike" kern="1200" cap="none" spc="-87" normalizeH="0" baseline="0" noProof="0">
                <a:ln>
                  <a:noFill/>
                </a:ln>
                <a:solidFill>
                  <a:prstClr val="black"/>
                </a:solidFill>
                <a:effectLst/>
                <a:uLnTx/>
                <a:uFillTx/>
                <a:latin typeface="Arial"/>
                <a:ea typeface="+mn-ea"/>
                <a:cs typeface="Arial"/>
              </a:rPr>
              <a:t> </a:t>
            </a:r>
            <a:r>
              <a:rPr kumimoji="0" sz="1200" b="0" i="0" u="none" strike="noStrike" kern="1200" cap="none" spc="-53" normalizeH="0" baseline="0" noProof="0">
                <a:ln>
                  <a:noFill/>
                </a:ln>
                <a:solidFill>
                  <a:prstClr val="black"/>
                </a:solidFill>
                <a:effectLst/>
                <a:uLnTx/>
                <a:uFillTx/>
                <a:latin typeface="Arial"/>
                <a:ea typeface="+mn-ea"/>
                <a:cs typeface="Arial"/>
              </a:rPr>
              <a:t>380:2295-306</a:t>
            </a:r>
            <a:endParaRPr kumimoji="0" sz="1200" b="0" i="0" u="none" strike="noStrike" kern="1200" cap="none" spc="0" normalizeH="0" baseline="0" noProof="0">
              <a:ln>
                <a:noFill/>
              </a:ln>
              <a:solidFill>
                <a:prstClr val="black"/>
              </a:solidFill>
              <a:effectLst/>
              <a:uLnTx/>
              <a:uFillTx/>
              <a:latin typeface="Arial"/>
              <a:ea typeface="+mn-ea"/>
              <a:cs typeface="Arial"/>
            </a:endParaRPr>
          </a:p>
          <a:p>
            <a:pPr marL="16933" marR="0" lvl="0" indent="0" algn="l" defTabSz="1219170" rtl="0" eaLnBrk="1" fontAlgn="auto" latinLnBrk="0" hangingPunct="1">
              <a:lnSpc>
                <a:spcPct val="100000"/>
              </a:lnSpc>
              <a:spcBef>
                <a:spcPts val="280"/>
              </a:spcBef>
              <a:spcAft>
                <a:spcPts val="0"/>
              </a:spcAft>
              <a:buClrTx/>
              <a:buSzTx/>
              <a:buFontTx/>
              <a:buNone/>
              <a:tabLst>
                <a:tab pos="329345" algn="l"/>
              </a:tabLst>
              <a:defRPr/>
            </a:pPr>
            <a:r>
              <a:rPr kumimoji="0" sz="1267" b="0" i="0" u="none" strike="noStrike" kern="1200" cap="none" spc="-53" normalizeH="0" baseline="0" noProof="0">
                <a:ln>
                  <a:noFill/>
                </a:ln>
                <a:solidFill>
                  <a:prstClr val="black"/>
                </a:solidFill>
                <a:effectLst/>
                <a:uLnTx/>
                <a:uFillTx/>
                <a:latin typeface="Arial"/>
                <a:ea typeface="+mn-ea"/>
                <a:cs typeface="Arial"/>
              </a:rPr>
              <a:t>2.	</a:t>
            </a:r>
            <a:r>
              <a:rPr kumimoji="0" sz="1200" b="0" i="0" u="none" strike="noStrike" kern="1200" cap="none" spc="-127" normalizeH="0" baseline="0" noProof="0">
                <a:ln>
                  <a:noFill/>
                </a:ln>
                <a:solidFill>
                  <a:prstClr val="black"/>
                </a:solidFill>
                <a:effectLst/>
                <a:uLnTx/>
                <a:uFillTx/>
                <a:latin typeface="Arial"/>
                <a:ea typeface="+mn-ea"/>
                <a:cs typeface="Arial"/>
              </a:rPr>
              <a:t>NEJM </a:t>
            </a:r>
            <a:r>
              <a:rPr kumimoji="0" sz="1200" b="0" i="0" u="none" strike="noStrike" kern="1200" cap="none" spc="-53" normalizeH="0" baseline="0" noProof="0">
                <a:ln>
                  <a:noFill/>
                </a:ln>
                <a:solidFill>
                  <a:prstClr val="black"/>
                </a:solidFill>
                <a:effectLst/>
                <a:uLnTx/>
                <a:uFillTx/>
                <a:latin typeface="Arial"/>
                <a:ea typeface="+mn-ea"/>
                <a:cs typeface="Arial"/>
              </a:rPr>
              <a:t>2020;</a:t>
            </a:r>
            <a:r>
              <a:rPr kumimoji="0" sz="1200" b="0" i="0" u="none" strike="noStrike" kern="1200" cap="none" spc="-47" normalizeH="0" baseline="0" noProof="0">
                <a:ln>
                  <a:noFill/>
                </a:ln>
                <a:solidFill>
                  <a:prstClr val="black"/>
                </a:solidFill>
                <a:effectLst/>
                <a:uLnTx/>
                <a:uFillTx/>
                <a:latin typeface="Arial"/>
                <a:ea typeface="+mn-ea"/>
                <a:cs typeface="Arial"/>
              </a:rPr>
              <a:t> </a:t>
            </a:r>
            <a:r>
              <a:rPr kumimoji="0" sz="1200" b="0" i="0" u="none" strike="noStrike" kern="1200" cap="none" spc="-53" normalizeH="0" baseline="0" noProof="0">
                <a:ln>
                  <a:noFill/>
                </a:ln>
                <a:solidFill>
                  <a:prstClr val="black"/>
                </a:solidFill>
                <a:effectLst/>
                <a:uLnTx/>
                <a:uFillTx/>
                <a:latin typeface="Arial"/>
                <a:ea typeface="+mn-ea"/>
                <a:cs typeface="Arial"/>
              </a:rPr>
              <a:t>383:1436-46</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7" name="object 7"/>
          <p:cNvSpPr/>
          <p:nvPr/>
        </p:nvSpPr>
        <p:spPr>
          <a:xfrm>
            <a:off x="724232" y="3430445"/>
            <a:ext cx="3499320" cy="2735643"/>
          </a:xfrm>
          <a:prstGeom prst="rect">
            <a:avLst/>
          </a:prstGeom>
          <a:blipFill>
            <a:blip r:embed="rId3" cstate="print"/>
            <a:stretch>
              <a:fillRect/>
            </a:stretch>
          </a:blipFill>
        </p:spPr>
        <p:txBody>
          <a:bodyPr wrap="square" lIns="0" tIns="0" rIns="0" bIns="0" rtlCol="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4518540" y="3427036"/>
            <a:ext cx="3154920" cy="2739052"/>
          </a:xfrm>
          <a:prstGeom prst="rect">
            <a:avLst/>
          </a:prstGeom>
          <a:blipFill>
            <a:blip r:embed="rId4" cstate="print"/>
            <a:stretch>
              <a:fillRect/>
            </a:stretch>
          </a:blipFill>
        </p:spPr>
        <p:txBody>
          <a:bodyPr wrap="square" lIns="0" tIns="0" rIns="0" bIns="0" rtlCol="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7939074" y="3431686"/>
            <a:ext cx="3313229" cy="2730728"/>
          </a:xfrm>
          <a:prstGeom prst="rect">
            <a:avLst/>
          </a:prstGeom>
          <a:blipFill>
            <a:blip r:embed="rId5" cstate="print"/>
            <a:stretch>
              <a:fillRect/>
            </a:stretch>
          </a:blipFill>
        </p:spPr>
        <p:txBody>
          <a:bodyPr wrap="square" lIns="0" tIns="0" rIns="0" bIns="0" rtlCol="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10" name="object 10"/>
          <p:cNvGraphicFramePr>
            <a:graphicFrameLocks noGrp="1"/>
          </p:cNvGraphicFramePr>
          <p:nvPr/>
        </p:nvGraphicFramePr>
        <p:xfrm>
          <a:off x="624140" y="1001737"/>
          <a:ext cx="11063816" cy="1855670"/>
        </p:xfrm>
        <a:graphic>
          <a:graphicData uri="http://schemas.openxmlformats.org/drawingml/2006/table">
            <a:tbl>
              <a:tblPr firstRow="1" bandRow="1">
                <a:tableStyleId>{2D5ABB26-0587-4C30-8999-92F81FD0307C}</a:tableStyleId>
              </a:tblPr>
              <a:tblGrid>
                <a:gridCol w="8596978">
                  <a:extLst>
                    <a:ext uri="{9D8B030D-6E8A-4147-A177-3AD203B41FA5}">
                      <a16:colId xmlns:a16="http://schemas.microsoft.com/office/drawing/2014/main" val="20000"/>
                    </a:ext>
                  </a:extLst>
                </a:gridCol>
                <a:gridCol w="1145754">
                  <a:extLst>
                    <a:ext uri="{9D8B030D-6E8A-4147-A177-3AD203B41FA5}">
                      <a16:colId xmlns:a16="http://schemas.microsoft.com/office/drawing/2014/main" val="20001"/>
                    </a:ext>
                  </a:extLst>
                </a:gridCol>
                <a:gridCol w="1321084">
                  <a:extLst>
                    <a:ext uri="{9D8B030D-6E8A-4147-A177-3AD203B41FA5}">
                      <a16:colId xmlns:a16="http://schemas.microsoft.com/office/drawing/2014/main" val="20002"/>
                    </a:ext>
                  </a:extLst>
                </a:gridCol>
              </a:tblGrid>
              <a:tr h="70163">
                <a:tc gridSpan="3">
                  <a:txBody>
                    <a:bodyPr/>
                    <a:lstStyle/>
                    <a:p>
                      <a:pPr>
                        <a:lnSpc>
                          <a:spcPct val="100000"/>
                        </a:lnSpc>
                      </a:pPr>
                      <a:endParaRPr sz="800">
                        <a:latin typeface="Times New Roman"/>
                        <a:cs typeface="Times New Roman"/>
                      </a:endParaRPr>
                    </a:p>
                  </a:txBody>
                  <a:tcPr marL="0" marR="0" marT="0" marB="0">
                    <a:lnR w="12700">
                      <a:solidFill>
                        <a:srgbClr val="D3D3D3"/>
                      </a:solidFill>
                      <a:prstDash val="solid"/>
                    </a:lnR>
                    <a:lnB w="28575">
                      <a:solidFill>
                        <a:srgbClr val="FFFFFF"/>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63111">
                <a:tc>
                  <a:txBody>
                    <a:bodyPr/>
                    <a:lstStyle/>
                    <a:p>
                      <a:pPr marL="35560">
                        <a:lnSpc>
                          <a:spcPts val="1820"/>
                        </a:lnSpc>
                      </a:pPr>
                      <a:r>
                        <a:rPr lang="en-US" sz="1800" b="1" spc="-120">
                          <a:latin typeface="Arial" panose="020B0604020202020204" pitchFamily="34" charset="0"/>
                          <a:cs typeface="Arial" panose="020B0604020202020204" pitchFamily="34" charset="0"/>
                        </a:rPr>
                        <a:t>Khuyến cáo</a:t>
                      </a:r>
                      <a:endParaRPr lang="en-US" sz="1800">
                        <a:latin typeface="Arial" panose="020B0604020202020204" pitchFamily="34" charset="0"/>
                        <a:cs typeface="Arial" panose="020B0604020202020204" pitchFamily="34" charset="0"/>
                      </a:endParaRPr>
                    </a:p>
                  </a:txBody>
                  <a:tcPr marL="0" marR="0" marT="0" marB="0" anchor="ctr">
                    <a:lnL w="28575">
                      <a:solidFill>
                        <a:srgbClr val="FFFFFF"/>
                      </a:solidFill>
                      <a:prstDash val="solid"/>
                    </a:lnL>
                    <a:lnR w="28575">
                      <a:solidFill>
                        <a:srgbClr val="FFFFFF"/>
                      </a:solidFill>
                      <a:prstDash val="solid"/>
                    </a:lnR>
                    <a:lnT w="28575">
                      <a:solidFill>
                        <a:srgbClr val="FFFFFF"/>
                      </a:solidFill>
                      <a:prstDash val="solid"/>
                    </a:lnT>
                    <a:lnB w="28575">
                      <a:solidFill>
                        <a:srgbClr val="FFFFFF"/>
                      </a:solidFill>
                      <a:prstDash val="solid"/>
                    </a:lnB>
                    <a:solidFill>
                      <a:srgbClr val="C7C8CA"/>
                    </a:solidFill>
                  </a:tcPr>
                </a:tc>
                <a:tc>
                  <a:txBody>
                    <a:bodyPr/>
                    <a:lstStyle/>
                    <a:p>
                      <a:pPr algn="ctr">
                        <a:lnSpc>
                          <a:spcPts val="1820"/>
                        </a:lnSpc>
                      </a:pPr>
                      <a:r>
                        <a:rPr lang="en-US" sz="1800" b="1" spc="-200">
                          <a:latin typeface="Arial" panose="020B0604020202020204" pitchFamily="34" charset="0"/>
                          <a:cs typeface="Arial" panose="020B0604020202020204" pitchFamily="34" charset="0"/>
                        </a:rPr>
                        <a:t>Class</a:t>
                      </a:r>
                      <a:endParaRPr sz="1800">
                        <a:latin typeface="Arial" panose="020B0604020202020204" pitchFamily="34" charset="0"/>
                        <a:cs typeface="Arial" panose="020B0604020202020204" pitchFamily="34" charset="0"/>
                      </a:endParaRPr>
                    </a:p>
                  </a:txBody>
                  <a:tcPr marL="0" marR="0" marT="0" marB="0" anchor="ctr">
                    <a:lnL w="28575">
                      <a:solidFill>
                        <a:srgbClr val="FFFFFF"/>
                      </a:solidFill>
                      <a:prstDash val="solid"/>
                    </a:lnL>
                    <a:lnR w="28575">
                      <a:solidFill>
                        <a:srgbClr val="FFFFFF"/>
                      </a:solidFill>
                      <a:prstDash val="solid"/>
                    </a:lnR>
                    <a:lnT w="28575">
                      <a:solidFill>
                        <a:srgbClr val="FFFFFF"/>
                      </a:solidFill>
                      <a:prstDash val="solid"/>
                    </a:lnT>
                    <a:lnB w="28575">
                      <a:solidFill>
                        <a:srgbClr val="FFFFFF"/>
                      </a:solidFill>
                      <a:prstDash val="solid"/>
                    </a:lnB>
                    <a:solidFill>
                      <a:srgbClr val="C7C8CA"/>
                    </a:solidFill>
                  </a:tcPr>
                </a:tc>
                <a:tc>
                  <a:txBody>
                    <a:bodyPr/>
                    <a:lstStyle/>
                    <a:p>
                      <a:pPr marL="3175" algn="ctr">
                        <a:lnSpc>
                          <a:spcPts val="1820"/>
                        </a:lnSpc>
                      </a:pPr>
                      <a:r>
                        <a:rPr lang="en-US" sz="1800" b="1" spc="-140">
                          <a:latin typeface="Arial" panose="020B0604020202020204" pitchFamily="34" charset="0"/>
                          <a:cs typeface="Arial" panose="020B0604020202020204" pitchFamily="34" charset="0"/>
                        </a:rPr>
                        <a:t>Level</a:t>
                      </a:r>
                      <a:endParaRPr sz="1800">
                        <a:latin typeface="Arial" panose="020B0604020202020204" pitchFamily="34" charset="0"/>
                        <a:cs typeface="Arial" panose="020B0604020202020204" pitchFamily="34" charset="0"/>
                      </a:endParaRPr>
                    </a:p>
                  </a:txBody>
                  <a:tcPr marL="0" marR="0" marT="0" marB="0" anchor="ctr">
                    <a:lnL w="28575">
                      <a:solidFill>
                        <a:srgbClr val="FFFFFF"/>
                      </a:solidFill>
                      <a:prstDash val="solid"/>
                    </a:lnL>
                    <a:lnR w="28575">
                      <a:solidFill>
                        <a:srgbClr val="FFFFFF"/>
                      </a:solidFill>
                      <a:prstDash val="solid"/>
                    </a:lnR>
                    <a:lnT w="28575">
                      <a:solidFill>
                        <a:srgbClr val="FFFFFF"/>
                      </a:solidFill>
                      <a:prstDash val="solid"/>
                    </a:lnT>
                    <a:lnB w="28575">
                      <a:solidFill>
                        <a:srgbClr val="FFFFFF"/>
                      </a:solidFill>
                      <a:prstDash val="solid"/>
                    </a:lnB>
                    <a:solidFill>
                      <a:srgbClr val="C7C8CA"/>
                    </a:solidFill>
                  </a:tcPr>
                </a:tc>
                <a:extLst>
                  <a:ext uri="{0D108BD9-81ED-4DB2-BD59-A6C34878D82A}">
                    <a16:rowId xmlns:a16="http://schemas.microsoft.com/office/drawing/2014/main" val="10001"/>
                  </a:ext>
                </a:extLst>
              </a:tr>
              <a:tr h="496001">
                <a:tc>
                  <a:txBody>
                    <a:bodyPr/>
                    <a:lstStyle/>
                    <a:p>
                      <a:pPr marL="36195" marR="36830" algn="just">
                        <a:lnSpc>
                          <a:spcPct val="106400"/>
                        </a:lnSpc>
                        <a:spcBef>
                          <a:spcPts val="60"/>
                        </a:spcBef>
                      </a:pPr>
                      <a:r>
                        <a:rPr lang="en-US" sz="1800" spc="-100" err="1">
                          <a:latin typeface="Arial" panose="020B0604020202020204" pitchFamily="34" charset="0"/>
                          <a:cs typeface="Arial" panose="020B0604020202020204" pitchFamily="34" charset="0"/>
                        </a:rPr>
                        <a:t>Ức</a:t>
                      </a:r>
                      <a:r>
                        <a:rPr lang="en-US" sz="1800" spc="-100">
                          <a:latin typeface="Arial" panose="020B0604020202020204" pitchFamily="34" charset="0"/>
                          <a:cs typeface="Arial" panose="020B0604020202020204" pitchFamily="34" charset="0"/>
                        </a:rPr>
                        <a:t> </a:t>
                      </a:r>
                      <a:r>
                        <a:rPr lang="en-US" sz="1800" spc="-100" err="1">
                          <a:latin typeface="Arial" panose="020B0604020202020204" pitchFamily="34" charset="0"/>
                          <a:cs typeface="Arial" panose="020B0604020202020204" pitchFamily="34" charset="0"/>
                        </a:rPr>
                        <a:t>chế</a:t>
                      </a:r>
                      <a:r>
                        <a:rPr lang="en-US" sz="1800" spc="-100">
                          <a:latin typeface="Arial" panose="020B0604020202020204" pitchFamily="34" charset="0"/>
                          <a:cs typeface="Arial" panose="020B0604020202020204" pitchFamily="34" charset="0"/>
                        </a:rPr>
                        <a:t> </a:t>
                      </a:r>
                      <a:r>
                        <a:rPr sz="1800" spc="-240">
                          <a:solidFill>
                            <a:srgbClr val="FF0000"/>
                          </a:solidFill>
                          <a:latin typeface="Arial" panose="020B0604020202020204" pitchFamily="34" charset="0"/>
                          <a:cs typeface="Arial" panose="020B0604020202020204" pitchFamily="34" charset="0"/>
                        </a:rPr>
                        <a:t>SGLT2 </a:t>
                      </a:r>
                      <a:r>
                        <a:rPr sz="1800" spc="-60">
                          <a:solidFill>
                            <a:srgbClr val="FF0000"/>
                          </a:solidFill>
                          <a:latin typeface="Arial" panose="020B0604020202020204" pitchFamily="34" charset="0"/>
                          <a:cs typeface="Arial" panose="020B0604020202020204" pitchFamily="34" charset="0"/>
                        </a:rPr>
                        <a:t>(canagliflozin, </a:t>
                      </a:r>
                      <a:r>
                        <a:rPr sz="1800" spc="-55">
                          <a:solidFill>
                            <a:srgbClr val="FF0000"/>
                          </a:solidFill>
                          <a:latin typeface="Arial" panose="020B0604020202020204" pitchFamily="34" charset="0"/>
                          <a:cs typeface="Arial" panose="020B0604020202020204" pitchFamily="34" charset="0"/>
                        </a:rPr>
                        <a:t>empagliflozin, </a:t>
                      </a:r>
                      <a:r>
                        <a:rPr sz="1800" spc="-15">
                          <a:solidFill>
                            <a:srgbClr val="FF0000"/>
                          </a:solidFill>
                          <a:latin typeface="Arial" panose="020B0604020202020204" pitchFamily="34" charset="0"/>
                          <a:cs typeface="Arial" panose="020B0604020202020204" pitchFamily="34" charset="0"/>
                        </a:rPr>
                        <a:t>or </a:t>
                      </a:r>
                      <a:r>
                        <a:rPr sz="1800" spc="-60">
                          <a:solidFill>
                            <a:srgbClr val="FF0000"/>
                          </a:solidFill>
                          <a:latin typeface="Arial" panose="020B0604020202020204" pitchFamily="34" charset="0"/>
                          <a:cs typeface="Arial" panose="020B0604020202020204" pitchFamily="34" charset="0"/>
                        </a:rPr>
                        <a:t>dapagliflozin) </a:t>
                      </a:r>
                      <a:r>
                        <a:rPr lang="en-US" sz="1800" spc="-60" err="1">
                          <a:latin typeface="Arial" panose="020B0604020202020204" pitchFamily="34" charset="0"/>
                          <a:cs typeface="Arial" panose="020B0604020202020204" pitchFamily="34" charset="0"/>
                        </a:rPr>
                        <a:t>khuyến</a:t>
                      </a:r>
                      <a:r>
                        <a:rPr lang="en-US" sz="1800" spc="-60">
                          <a:latin typeface="Arial" panose="020B0604020202020204" pitchFamily="34" charset="0"/>
                          <a:cs typeface="Arial" panose="020B0604020202020204" pitchFamily="34" charset="0"/>
                        </a:rPr>
                        <a:t> </a:t>
                      </a:r>
                      <a:r>
                        <a:rPr lang="en-US" sz="1800" spc="-60" err="1">
                          <a:latin typeface="Arial" panose="020B0604020202020204" pitchFamily="34" charset="0"/>
                          <a:cs typeface="Arial" panose="020B0604020202020204" pitchFamily="34" charset="0"/>
                        </a:rPr>
                        <a:t>cáo</a:t>
                      </a:r>
                      <a:r>
                        <a:rPr lang="en-US" sz="1800" spc="-60">
                          <a:latin typeface="Arial" panose="020B0604020202020204" pitchFamily="34" charset="0"/>
                          <a:cs typeface="Arial" panose="020B0604020202020204" pitchFamily="34" charset="0"/>
                        </a:rPr>
                        <a:t> </a:t>
                      </a:r>
                      <a:r>
                        <a:rPr lang="en-US" sz="1800" spc="-60" err="1">
                          <a:latin typeface="Arial" panose="020B0604020202020204" pitchFamily="34" charset="0"/>
                          <a:cs typeface="Arial" panose="020B0604020202020204" pitchFamily="34" charset="0"/>
                        </a:rPr>
                        <a:t>sử</a:t>
                      </a:r>
                      <a:r>
                        <a:rPr lang="en-US" sz="1800" spc="-60">
                          <a:latin typeface="Arial" panose="020B0604020202020204" pitchFamily="34" charset="0"/>
                          <a:cs typeface="Arial" panose="020B0604020202020204" pitchFamily="34" charset="0"/>
                        </a:rPr>
                        <a:t> </a:t>
                      </a:r>
                      <a:r>
                        <a:rPr lang="en-US" sz="1800" spc="-60" err="1">
                          <a:latin typeface="Arial" panose="020B0604020202020204" pitchFamily="34" charset="0"/>
                          <a:cs typeface="Arial" panose="020B0604020202020204" pitchFamily="34" charset="0"/>
                        </a:rPr>
                        <a:t>dụng</a:t>
                      </a:r>
                      <a:r>
                        <a:rPr lang="en-US" sz="1800" spc="-60">
                          <a:latin typeface="Arial" panose="020B0604020202020204" pitchFamily="34" charset="0"/>
                          <a:cs typeface="Arial" panose="020B0604020202020204" pitchFamily="34" charset="0"/>
                        </a:rPr>
                        <a:t> ở </a:t>
                      </a:r>
                      <a:r>
                        <a:rPr lang="en-US" sz="1800" spc="-60" err="1">
                          <a:latin typeface="Arial" panose="020B0604020202020204" pitchFamily="34" charset="0"/>
                          <a:cs typeface="Arial" panose="020B0604020202020204" pitchFamily="34" charset="0"/>
                        </a:rPr>
                        <a:t>bệnh</a:t>
                      </a:r>
                      <a:r>
                        <a:rPr lang="en-US" sz="1800" spc="-60">
                          <a:latin typeface="Arial" panose="020B0604020202020204" pitchFamily="34" charset="0"/>
                          <a:cs typeface="Arial" panose="020B0604020202020204" pitchFamily="34" charset="0"/>
                        </a:rPr>
                        <a:t> </a:t>
                      </a:r>
                      <a:r>
                        <a:rPr lang="en-US" sz="1800" spc="-60" err="1">
                          <a:latin typeface="Arial" panose="020B0604020202020204" pitchFamily="34" charset="0"/>
                          <a:cs typeface="Arial" panose="020B0604020202020204" pitchFamily="34" charset="0"/>
                        </a:rPr>
                        <a:t>nhân</a:t>
                      </a:r>
                      <a:r>
                        <a:rPr lang="en-US" sz="1800" spc="-60">
                          <a:latin typeface="Arial" panose="020B0604020202020204" pitchFamily="34" charset="0"/>
                          <a:cs typeface="Arial" panose="020B0604020202020204" pitchFamily="34" charset="0"/>
                        </a:rPr>
                        <a:t> </a:t>
                      </a:r>
                      <a:r>
                        <a:rPr lang="en-US" sz="1800" spc="-60">
                          <a:solidFill>
                            <a:schemeClr val="tx1"/>
                          </a:solidFill>
                          <a:latin typeface="Arial" panose="020B0604020202020204" pitchFamily="34" charset="0"/>
                          <a:cs typeface="Arial" panose="020B0604020202020204" pitchFamily="34" charset="0"/>
                        </a:rPr>
                        <a:t>ĐTĐ </a:t>
                      </a:r>
                      <a:r>
                        <a:rPr lang="en-US" sz="1800" spc="-60" err="1">
                          <a:solidFill>
                            <a:schemeClr val="tx1"/>
                          </a:solidFill>
                          <a:latin typeface="Arial" panose="020B0604020202020204" pitchFamily="34" charset="0"/>
                          <a:cs typeface="Arial" panose="020B0604020202020204" pitchFamily="34" charset="0"/>
                        </a:rPr>
                        <a:t>típ</a:t>
                      </a:r>
                      <a:r>
                        <a:rPr lang="en-US" sz="1800" spc="-60">
                          <a:solidFill>
                            <a:schemeClr val="tx1"/>
                          </a:solidFill>
                          <a:latin typeface="Arial" panose="020B0604020202020204" pitchFamily="34" charset="0"/>
                          <a:cs typeface="Arial" panose="020B0604020202020204" pitchFamily="34" charset="0"/>
                        </a:rPr>
                        <a:t> 2 </a:t>
                      </a:r>
                      <a:r>
                        <a:rPr lang="en-US" sz="1800" spc="-60" err="1">
                          <a:solidFill>
                            <a:schemeClr val="tx1"/>
                          </a:solidFill>
                          <a:latin typeface="Arial" panose="020B0604020202020204" pitchFamily="34" charset="0"/>
                          <a:cs typeface="Arial" panose="020B0604020202020204" pitchFamily="34" charset="0"/>
                        </a:rPr>
                        <a:t>và</a:t>
                      </a:r>
                      <a:r>
                        <a:rPr lang="en-US" sz="1800" spc="-60">
                          <a:solidFill>
                            <a:schemeClr val="tx1"/>
                          </a:solidFill>
                          <a:latin typeface="Arial" panose="020B0604020202020204" pitchFamily="34" charset="0"/>
                          <a:cs typeface="Arial" panose="020B0604020202020204" pitchFamily="34" charset="0"/>
                        </a:rPr>
                        <a:t> </a:t>
                      </a:r>
                      <a:r>
                        <a:rPr lang="en-US" sz="1800" spc="-60" err="1">
                          <a:solidFill>
                            <a:schemeClr val="tx1"/>
                          </a:solidFill>
                          <a:latin typeface="Arial" panose="020B0604020202020204" pitchFamily="34" charset="0"/>
                          <a:cs typeface="Arial" panose="020B0604020202020204" pitchFamily="34" charset="0"/>
                        </a:rPr>
                        <a:t>có</a:t>
                      </a:r>
                      <a:r>
                        <a:rPr lang="en-US" sz="1800" spc="-60">
                          <a:solidFill>
                            <a:schemeClr val="tx1"/>
                          </a:solidFill>
                          <a:latin typeface="Arial" panose="020B0604020202020204" pitchFamily="34" charset="0"/>
                          <a:cs typeface="Arial" panose="020B0604020202020204" pitchFamily="34" charset="0"/>
                        </a:rPr>
                        <a:t> </a:t>
                      </a:r>
                      <a:r>
                        <a:rPr lang="en-US" sz="1800" spc="-60" err="1">
                          <a:solidFill>
                            <a:schemeClr val="tx1"/>
                          </a:solidFill>
                          <a:latin typeface="Arial" panose="020B0604020202020204" pitchFamily="34" charset="0"/>
                          <a:cs typeface="Arial" panose="020B0604020202020204" pitchFamily="34" charset="0"/>
                        </a:rPr>
                        <a:t>bệnh</a:t>
                      </a:r>
                      <a:r>
                        <a:rPr lang="en-US" sz="1800" spc="-60">
                          <a:solidFill>
                            <a:schemeClr val="tx1"/>
                          </a:solidFill>
                          <a:latin typeface="Arial" panose="020B0604020202020204" pitchFamily="34" charset="0"/>
                          <a:cs typeface="Arial" panose="020B0604020202020204" pitchFamily="34" charset="0"/>
                        </a:rPr>
                        <a:t> </a:t>
                      </a:r>
                      <a:r>
                        <a:rPr lang="en-US" sz="1800" spc="-60" err="1">
                          <a:solidFill>
                            <a:schemeClr val="tx1"/>
                          </a:solidFill>
                          <a:latin typeface="Arial" panose="020B0604020202020204" pitchFamily="34" charset="0"/>
                          <a:cs typeface="Arial" panose="020B0604020202020204" pitchFamily="34" charset="0"/>
                        </a:rPr>
                        <a:t>thận</a:t>
                      </a:r>
                      <a:r>
                        <a:rPr lang="en-US" sz="1800" spc="-60">
                          <a:solidFill>
                            <a:schemeClr val="tx1"/>
                          </a:solidFill>
                          <a:latin typeface="Arial" panose="020B0604020202020204" pitchFamily="34" charset="0"/>
                          <a:cs typeface="Arial" panose="020B0604020202020204" pitchFamily="34" charset="0"/>
                        </a:rPr>
                        <a:t> </a:t>
                      </a:r>
                      <a:r>
                        <a:rPr lang="en-US" sz="1800" spc="-60" err="1">
                          <a:solidFill>
                            <a:schemeClr val="tx1"/>
                          </a:solidFill>
                          <a:latin typeface="Arial" panose="020B0604020202020204" pitchFamily="34" charset="0"/>
                          <a:cs typeface="Arial" panose="020B0604020202020204" pitchFamily="34" charset="0"/>
                        </a:rPr>
                        <a:t>mạn</a:t>
                      </a:r>
                      <a:r>
                        <a:rPr lang="en-US" sz="1800" spc="-60">
                          <a:solidFill>
                            <a:schemeClr val="tx1"/>
                          </a:solidFill>
                          <a:latin typeface="Arial" panose="020B0604020202020204" pitchFamily="34" charset="0"/>
                          <a:cs typeface="Arial" panose="020B0604020202020204" pitchFamily="34" charset="0"/>
                        </a:rPr>
                        <a:t> </a:t>
                      </a:r>
                      <a:r>
                        <a:rPr lang="en-US" sz="1800" spc="-60" err="1">
                          <a:solidFill>
                            <a:schemeClr val="tx1"/>
                          </a:solidFill>
                          <a:latin typeface="Arial" panose="020B0604020202020204" pitchFamily="34" charset="0"/>
                          <a:cs typeface="Arial" panose="020B0604020202020204" pitchFamily="34" charset="0"/>
                        </a:rPr>
                        <a:t>với</a:t>
                      </a:r>
                      <a:r>
                        <a:rPr lang="en-US" sz="1800" spc="-60">
                          <a:solidFill>
                            <a:schemeClr val="tx1"/>
                          </a:solidFill>
                          <a:latin typeface="Arial" panose="020B0604020202020204" pitchFamily="34" charset="0"/>
                          <a:cs typeface="Arial" panose="020B0604020202020204" pitchFamily="34" charset="0"/>
                        </a:rPr>
                        <a:t> </a:t>
                      </a:r>
                      <a:r>
                        <a:rPr sz="1800" spc="-215">
                          <a:solidFill>
                            <a:srgbClr val="FF0000"/>
                          </a:solidFill>
                          <a:latin typeface="Arial" panose="020B0604020202020204" pitchFamily="34" charset="0"/>
                          <a:cs typeface="Arial" panose="020B0604020202020204" pitchFamily="34" charset="0"/>
                        </a:rPr>
                        <a:t>eGFR </a:t>
                      </a:r>
                      <a:r>
                        <a:rPr sz="1800" spc="-85">
                          <a:solidFill>
                            <a:srgbClr val="FF0000"/>
                          </a:solidFill>
                          <a:latin typeface="Arial" panose="020B0604020202020204" pitchFamily="34" charset="0"/>
                          <a:cs typeface="Arial" panose="020B0604020202020204" pitchFamily="34" charset="0"/>
                        </a:rPr>
                        <a:t>≥20 </a:t>
                      </a:r>
                      <a:r>
                        <a:rPr sz="1800" spc="-30">
                          <a:solidFill>
                            <a:srgbClr val="FF0000"/>
                          </a:solidFill>
                          <a:latin typeface="Arial" panose="020B0604020202020204" pitchFamily="34" charset="0"/>
                          <a:cs typeface="Arial" panose="020B0604020202020204" pitchFamily="34" charset="0"/>
                        </a:rPr>
                        <a:t>mL/</a:t>
                      </a:r>
                      <a:r>
                        <a:rPr lang="en-US" sz="1800" spc="-30" err="1">
                          <a:solidFill>
                            <a:srgbClr val="FF0000"/>
                          </a:solidFill>
                          <a:latin typeface="Arial" panose="020B0604020202020204" pitchFamily="34" charset="0"/>
                          <a:cs typeface="Arial" panose="020B0604020202020204" pitchFamily="34" charset="0"/>
                        </a:rPr>
                        <a:t>phút</a:t>
                      </a:r>
                      <a:r>
                        <a:rPr sz="1800" spc="-30">
                          <a:solidFill>
                            <a:srgbClr val="FF0000"/>
                          </a:solidFill>
                          <a:latin typeface="Arial" panose="020B0604020202020204" pitchFamily="34" charset="0"/>
                          <a:cs typeface="Arial" panose="020B0604020202020204" pitchFamily="34" charset="0"/>
                        </a:rPr>
                        <a:t>/1.73 </a:t>
                      </a:r>
                      <a:r>
                        <a:rPr sz="1800" spc="-55">
                          <a:solidFill>
                            <a:srgbClr val="FF0000"/>
                          </a:solidFill>
                          <a:latin typeface="Arial" panose="020B0604020202020204" pitchFamily="34" charset="0"/>
                          <a:cs typeface="Arial" panose="020B0604020202020204" pitchFamily="34" charset="0"/>
                        </a:rPr>
                        <a:t>m</a:t>
                      </a:r>
                      <a:r>
                        <a:rPr sz="1800" spc="-82" baseline="26455">
                          <a:solidFill>
                            <a:srgbClr val="FF0000"/>
                          </a:solidFill>
                          <a:latin typeface="Arial" panose="020B0604020202020204" pitchFamily="34" charset="0"/>
                          <a:cs typeface="Arial" panose="020B0604020202020204" pitchFamily="34" charset="0"/>
                        </a:rPr>
                        <a:t>2</a:t>
                      </a:r>
                      <a:r>
                        <a:rPr lang="en-US" sz="1800" spc="-82" baseline="26455">
                          <a:solidFill>
                            <a:srgbClr val="FF0000"/>
                          </a:solidFill>
                          <a:latin typeface="Arial" panose="020B0604020202020204" pitchFamily="34" charset="0"/>
                          <a:cs typeface="Arial" panose="020B0604020202020204" pitchFamily="34" charset="0"/>
                        </a:rPr>
                        <a:t> </a:t>
                      </a:r>
                      <a:r>
                        <a:rPr sz="1800" spc="-82" baseline="26455">
                          <a:solidFill>
                            <a:srgbClr val="FF0000"/>
                          </a:solidFill>
                          <a:latin typeface="Arial" panose="020B0604020202020204" pitchFamily="34" charset="0"/>
                          <a:cs typeface="Arial" panose="020B0604020202020204" pitchFamily="34" charset="0"/>
                        </a:rPr>
                        <a:t> </a:t>
                      </a:r>
                      <a:r>
                        <a:rPr lang="en-US" sz="1800" spc="-70" baseline="26455">
                          <a:solidFill>
                            <a:srgbClr val="FF0000"/>
                          </a:solidFill>
                          <a:latin typeface="Arial" panose="020B0604020202020204" pitchFamily="34" charset="0"/>
                          <a:cs typeface="Arial" panose="020B0604020202020204" pitchFamily="34" charset="0"/>
                        </a:rPr>
                        <a:t> </a:t>
                      </a:r>
                      <a:r>
                        <a:rPr lang="en-US" sz="1800" spc="-20" err="1">
                          <a:latin typeface="Arial" panose="020B0604020202020204" pitchFamily="34" charset="0"/>
                          <a:cs typeface="Arial" panose="020B0604020202020204" pitchFamily="34" charset="0"/>
                        </a:rPr>
                        <a:t>để</a:t>
                      </a:r>
                      <a:r>
                        <a:rPr lang="en-US" sz="1800" spc="-20">
                          <a:latin typeface="Arial" panose="020B0604020202020204" pitchFamily="34" charset="0"/>
                          <a:cs typeface="Arial" panose="020B0604020202020204" pitchFamily="34" charset="0"/>
                        </a:rPr>
                        <a:t> </a:t>
                      </a:r>
                      <a:r>
                        <a:rPr lang="en-US" sz="1800" spc="-20" err="1">
                          <a:latin typeface="Arial" panose="020B0604020202020204" pitchFamily="34" charset="0"/>
                          <a:cs typeface="Arial" panose="020B0604020202020204" pitchFamily="34" charset="0"/>
                        </a:rPr>
                        <a:t>giảm</a:t>
                      </a:r>
                      <a:r>
                        <a:rPr lang="en-US" sz="1800" spc="-20">
                          <a:latin typeface="Arial" panose="020B0604020202020204" pitchFamily="34" charset="0"/>
                          <a:cs typeface="Arial" panose="020B0604020202020204" pitchFamily="34" charset="0"/>
                        </a:rPr>
                        <a:t> </a:t>
                      </a:r>
                      <a:r>
                        <a:rPr lang="en-US" sz="1800" spc="-20" err="1">
                          <a:latin typeface="Arial" panose="020B0604020202020204" pitchFamily="34" charset="0"/>
                          <a:cs typeface="Arial" panose="020B0604020202020204" pitchFamily="34" charset="0"/>
                        </a:rPr>
                        <a:t>nguy</a:t>
                      </a:r>
                      <a:r>
                        <a:rPr lang="en-US" sz="1800" spc="-20">
                          <a:latin typeface="Arial" panose="020B0604020202020204" pitchFamily="34" charset="0"/>
                          <a:cs typeface="Arial" panose="020B0604020202020204" pitchFamily="34" charset="0"/>
                        </a:rPr>
                        <a:t> tim </a:t>
                      </a:r>
                      <a:r>
                        <a:rPr lang="en-US" sz="1800" spc="-20" err="1">
                          <a:latin typeface="Arial" panose="020B0604020202020204" pitchFamily="34" charset="0"/>
                          <a:cs typeface="Arial" panose="020B0604020202020204" pitchFamily="34" charset="0"/>
                        </a:rPr>
                        <a:t>mạch</a:t>
                      </a:r>
                      <a:r>
                        <a:rPr lang="en-US" sz="1800" spc="-20">
                          <a:latin typeface="Arial" panose="020B0604020202020204" pitchFamily="34" charset="0"/>
                          <a:cs typeface="Arial" panose="020B0604020202020204" pitchFamily="34" charset="0"/>
                        </a:rPr>
                        <a:t> </a:t>
                      </a:r>
                      <a:r>
                        <a:rPr lang="en-US" sz="1800" spc="-20" err="1">
                          <a:latin typeface="Arial" panose="020B0604020202020204" pitchFamily="34" charset="0"/>
                          <a:cs typeface="Arial" panose="020B0604020202020204" pitchFamily="34" charset="0"/>
                        </a:rPr>
                        <a:t>và</a:t>
                      </a:r>
                      <a:r>
                        <a:rPr lang="en-US" sz="1800" spc="-20">
                          <a:latin typeface="Arial" panose="020B0604020202020204" pitchFamily="34" charset="0"/>
                          <a:cs typeface="Arial" panose="020B0604020202020204" pitchFamily="34" charset="0"/>
                        </a:rPr>
                        <a:t> </a:t>
                      </a:r>
                      <a:r>
                        <a:rPr lang="en-US" sz="1800" spc="-20" err="1">
                          <a:latin typeface="Arial" panose="020B0604020202020204" pitchFamily="34" charset="0"/>
                          <a:cs typeface="Arial" panose="020B0604020202020204" pitchFamily="34" charset="0"/>
                        </a:rPr>
                        <a:t>bệnh</a:t>
                      </a:r>
                      <a:r>
                        <a:rPr lang="en-US" sz="1800" spc="-20">
                          <a:latin typeface="Arial" panose="020B0604020202020204" pitchFamily="34" charset="0"/>
                          <a:cs typeface="Arial" panose="020B0604020202020204" pitchFamily="34" charset="0"/>
                        </a:rPr>
                        <a:t> </a:t>
                      </a:r>
                      <a:r>
                        <a:rPr lang="en-US" sz="1800" spc="-20" err="1">
                          <a:latin typeface="Arial" panose="020B0604020202020204" pitchFamily="34" charset="0"/>
                          <a:cs typeface="Arial" panose="020B0604020202020204" pitchFamily="34" charset="0"/>
                        </a:rPr>
                        <a:t>thận</a:t>
                      </a:r>
                      <a:r>
                        <a:rPr lang="en-US" sz="1800" spc="-20">
                          <a:latin typeface="Arial" panose="020B0604020202020204" pitchFamily="34" charset="0"/>
                          <a:cs typeface="Arial" panose="020B0604020202020204" pitchFamily="34" charset="0"/>
                        </a:rPr>
                        <a:t> </a:t>
                      </a:r>
                      <a:r>
                        <a:rPr lang="en-US" sz="1800" spc="-20" err="1">
                          <a:latin typeface="Arial" panose="020B0604020202020204" pitchFamily="34" charset="0"/>
                          <a:cs typeface="Arial" panose="020B0604020202020204" pitchFamily="34" charset="0"/>
                        </a:rPr>
                        <a:t>mạn</a:t>
                      </a:r>
                      <a:endParaRPr sz="1800">
                        <a:latin typeface="Arial" panose="020B0604020202020204" pitchFamily="34" charset="0"/>
                        <a:cs typeface="Arial" panose="020B0604020202020204" pitchFamily="34" charset="0"/>
                      </a:endParaRPr>
                    </a:p>
                  </a:txBody>
                  <a:tcPr marL="0" marR="0" marT="10160" marB="0">
                    <a:lnL w="28575">
                      <a:solidFill>
                        <a:srgbClr val="FFFFFF"/>
                      </a:solidFill>
                      <a:prstDash val="solid"/>
                    </a:lnL>
                    <a:lnR w="28575">
                      <a:solidFill>
                        <a:srgbClr val="FFFFFF"/>
                      </a:solidFill>
                      <a:prstDash val="solid"/>
                    </a:lnR>
                    <a:lnT w="28575">
                      <a:solidFill>
                        <a:srgbClr val="FFFFFF"/>
                      </a:solidFill>
                      <a:prstDash val="solid"/>
                    </a:lnT>
                    <a:lnB w="28575">
                      <a:solidFill>
                        <a:srgbClr val="FFFFFF"/>
                      </a:solidFill>
                      <a:prstDash val="solid"/>
                    </a:lnB>
                    <a:solidFill>
                      <a:srgbClr val="DCDDDE"/>
                    </a:solidFill>
                  </a:tcPr>
                </a:tc>
                <a:tc>
                  <a:txBody>
                    <a:bodyPr/>
                    <a:lstStyle/>
                    <a:p>
                      <a:pPr>
                        <a:lnSpc>
                          <a:spcPct val="100000"/>
                        </a:lnSpc>
                        <a:spcBef>
                          <a:spcPts val="30"/>
                        </a:spcBef>
                      </a:pPr>
                      <a:endParaRPr sz="1800">
                        <a:latin typeface="Arial" panose="020B0604020202020204" pitchFamily="34" charset="0"/>
                        <a:cs typeface="Arial" panose="020B0604020202020204" pitchFamily="34" charset="0"/>
                      </a:endParaRPr>
                    </a:p>
                    <a:p>
                      <a:pPr algn="ctr">
                        <a:lnSpc>
                          <a:spcPct val="100000"/>
                        </a:lnSpc>
                      </a:pPr>
                      <a:r>
                        <a:rPr sz="1800" b="1">
                          <a:latin typeface="Arial" panose="020B0604020202020204" pitchFamily="34" charset="0"/>
                          <a:cs typeface="Arial" panose="020B0604020202020204" pitchFamily="34" charset="0"/>
                        </a:rPr>
                        <a:t>I</a:t>
                      </a:r>
                      <a:endParaRPr sz="1800">
                        <a:latin typeface="Arial" panose="020B0604020202020204" pitchFamily="34" charset="0"/>
                        <a:cs typeface="Arial" panose="020B0604020202020204" pitchFamily="34" charset="0"/>
                      </a:endParaRPr>
                    </a:p>
                  </a:txBody>
                  <a:tcPr marL="0" marR="0" marT="5080" marB="0">
                    <a:lnL w="28575">
                      <a:solidFill>
                        <a:srgbClr val="FFFFFF"/>
                      </a:solidFill>
                      <a:prstDash val="solid"/>
                    </a:lnL>
                    <a:lnR w="28575">
                      <a:solidFill>
                        <a:srgbClr val="FFFFFF"/>
                      </a:solidFill>
                      <a:prstDash val="solid"/>
                    </a:lnR>
                    <a:lnT w="28575">
                      <a:solidFill>
                        <a:srgbClr val="FFFFFF"/>
                      </a:solidFill>
                      <a:prstDash val="solid"/>
                    </a:lnT>
                    <a:lnB w="28575">
                      <a:solidFill>
                        <a:srgbClr val="FFFFFF"/>
                      </a:solidFill>
                      <a:prstDash val="solid"/>
                    </a:lnB>
                    <a:solidFill>
                      <a:srgbClr val="60B987"/>
                    </a:solidFill>
                  </a:tcPr>
                </a:tc>
                <a:tc>
                  <a:txBody>
                    <a:bodyPr/>
                    <a:lstStyle/>
                    <a:p>
                      <a:pPr>
                        <a:lnSpc>
                          <a:spcPct val="100000"/>
                        </a:lnSpc>
                        <a:spcBef>
                          <a:spcPts val="30"/>
                        </a:spcBef>
                      </a:pPr>
                      <a:endParaRPr sz="1800">
                        <a:latin typeface="Arial" panose="020B0604020202020204" pitchFamily="34" charset="0"/>
                        <a:cs typeface="Arial" panose="020B0604020202020204" pitchFamily="34" charset="0"/>
                      </a:endParaRPr>
                    </a:p>
                    <a:p>
                      <a:pPr marL="635" algn="ctr">
                        <a:lnSpc>
                          <a:spcPct val="100000"/>
                        </a:lnSpc>
                      </a:pPr>
                      <a:r>
                        <a:rPr sz="1800" b="1">
                          <a:latin typeface="Arial" panose="020B0604020202020204" pitchFamily="34" charset="0"/>
                          <a:cs typeface="Arial" panose="020B0604020202020204" pitchFamily="34" charset="0"/>
                        </a:rPr>
                        <a:t>A</a:t>
                      </a:r>
                      <a:endParaRPr sz="1800">
                        <a:latin typeface="Arial" panose="020B0604020202020204" pitchFamily="34" charset="0"/>
                        <a:cs typeface="Arial" panose="020B0604020202020204" pitchFamily="34" charset="0"/>
                      </a:endParaRPr>
                    </a:p>
                  </a:txBody>
                  <a:tcPr marL="0" marR="0" marT="5080" marB="0">
                    <a:lnL w="28575">
                      <a:solidFill>
                        <a:srgbClr val="FFFFFF"/>
                      </a:solidFill>
                      <a:prstDash val="solid"/>
                    </a:lnL>
                    <a:lnR w="28575">
                      <a:solidFill>
                        <a:srgbClr val="FFFFFF"/>
                      </a:solidFill>
                      <a:prstDash val="solid"/>
                    </a:lnR>
                    <a:lnT w="28575">
                      <a:solidFill>
                        <a:srgbClr val="FFFFFF"/>
                      </a:solidFill>
                      <a:prstDash val="solid"/>
                    </a:lnT>
                    <a:lnB w="28575">
                      <a:solidFill>
                        <a:srgbClr val="FFFFFF"/>
                      </a:solidFill>
                      <a:prstDash val="solid"/>
                    </a:lnB>
                    <a:solidFill>
                      <a:srgbClr val="008CA4"/>
                    </a:solidFill>
                  </a:tcPr>
                </a:tc>
                <a:extLst>
                  <a:ext uri="{0D108BD9-81ED-4DB2-BD59-A6C34878D82A}">
                    <a16:rowId xmlns:a16="http://schemas.microsoft.com/office/drawing/2014/main" val="10002"/>
                  </a:ext>
                </a:extLst>
              </a:tr>
              <a:tr h="350327">
                <a:tc gridSpan="3">
                  <a:txBody>
                    <a:bodyPr/>
                    <a:lstStyle/>
                    <a:p>
                      <a:pPr marL="950594">
                        <a:lnSpc>
                          <a:spcPct val="100000"/>
                        </a:lnSpc>
                        <a:spcBef>
                          <a:spcPts val="1435"/>
                        </a:spcBef>
                        <a:tabLst>
                          <a:tab pos="3658235" algn="l"/>
                          <a:tab pos="6040755" algn="l"/>
                        </a:tabLst>
                      </a:pPr>
                      <a:r>
                        <a:rPr sz="3600" b="1" spc="-7" baseline="6172" dirty="0">
                          <a:solidFill>
                            <a:srgbClr val="C00000"/>
                          </a:solidFill>
                          <a:latin typeface="Arial"/>
                          <a:cs typeface="Arial"/>
                        </a:rPr>
                        <a:t>CREDENCE</a:t>
                      </a:r>
                      <a:r>
                        <a:rPr sz="2300" b="1" spc="-7" baseline="36231" dirty="0">
                          <a:solidFill>
                            <a:srgbClr val="C00000"/>
                          </a:solidFill>
                          <a:latin typeface="Arial"/>
                          <a:cs typeface="Arial"/>
                        </a:rPr>
                        <a:t>1	</a:t>
                      </a:r>
                      <a:r>
                        <a:rPr lang="en-US" sz="2300" b="1" spc="-7" baseline="36231" dirty="0">
                          <a:solidFill>
                            <a:srgbClr val="C00000"/>
                          </a:solidFill>
                          <a:latin typeface="Arial"/>
                          <a:cs typeface="Arial"/>
                        </a:rPr>
                        <a:t>             </a:t>
                      </a:r>
                      <a:r>
                        <a:rPr sz="3600" b="1" spc="-30" baseline="3086" dirty="0">
                          <a:solidFill>
                            <a:srgbClr val="C00000"/>
                          </a:solidFill>
                          <a:latin typeface="Arial"/>
                          <a:cs typeface="Arial"/>
                        </a:rPr>
                        <a:t>DAPA-CKD</a:t>
                      </a:r>
                      <a:r>
                        <a:rPr sz="2300" b="1" spc="-30" baseline="31400" dirty="0">
                          <a:solidFill>
                            <a:srgbClr val="C00000"/>
                          </a:solidFill>
                          <a:latin typeface="Arial"/>
                          <a:cs typeface="Arial"/>
                        </a:rPr>
                        <a:t>2	</a:t>
                      </a:r>
                      <a:r>
                        <a:rPr lang="en-US" sz="2300" b="1" spc="-30" baseline="31400" dirty="0">
                          <a:solidFill>
                            <a:srgbClr val="C00000"/>
                          </a:solidFill>
                          <a:latin typeface="Arial"/>
                          <a:cs typeface="Arial"/>
                        </a:rPr>
                        <a:t>                             </a:t>
                      </a:r>
                      <a:r>
                        <a:rPr sz="2400" b="1" spc="-15" dirty="0">
                          <a:solidFill>
                            <a:srgbClr val="C00000"/>
                          </a:solidFill>
                          <a:latin typeface="Arial"/>
                          <a:cs typeface="Arial"/>
                        </a:rPr>
                        <a:t>EMPA-KIDNEY</a:t>
                      </a:r>
                      <a:r>
                        <a:rPr sz="2300" b="1" spc="-22" baseline="26570" dirty="0">
                          <a:solidFill>
                            <a:srgbClr val="C00000"/>
                          </a:solidFill>
                          <a:latin typeface="Arial"/>
                          <a:cs typeface="Arial"/>
                        </a:rPr>
                        <a:t>3</a:t>
                      </a:r>
                      <a:endParaRPr sz="2300" baseline="26570" dirty="0">
                        <a:latin typeface="Arial"/>
                        <a:cs typeface="Arial"/>
                      </a:endParaRPr>
                    </a:p>
                  </a:txBody>
                  <a:tcPr marL="0" marR="0" marT="242993" marB="0">
                    <a:lnR w="12700">
                      <a:solidFill>
                        <a:srgbClr val="D3D3D3"/>
                      </a:solidFill>
                      <a:prstDash val="solid"/>
                    </a:lnR>
                    <a:lnT w="28575">
                      <a:solidFill>
                        <a:srgbClr val="FFFFFF"/>
                      </a:solidFill>
                      <a:prstDash val="solid"/>
                    </a:lnT>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bl>
          </a:graphicData>
        </a:graphic>
      </p:graphicFrame>
      <p:sp>
        <p:nvSpPr>
          <p:cNvPr id="11" name="object 11"/>
          <p:cNvSpPr txBox="1"/>
          <p:nvPr/>
        </p:nvSpPr>
        <p:spPr>
          <a:xfrm>
            <a:off x="3667965" y="6695423"/>
            <a:ext cx="1824567" cy="166712"/>
          </a:xfrm>
          <a:prstGeom prst="rect">
            <a:avLst/>
          </a:prstGeom>
        </p:spPr>
        <p:txBody>
          <a:bodyPr vert="horz" wrap="square" lIns="0" tIns="0" rIns="0" bIns="0" rtlCol="0">
            <a:spAutoFit/>
          </a:bodyPr>
          <a:lstStyle/>
          <a:p>
            <a:pPr marL="16933" marR="0" lvl="0" indent="0" algn="l" defTabSz="1219170" rtl="0" eaLnBrk="1" fontAlgn="auto" latinLnBrk="0" hangingPunct="1">
              <a:lnSpc>
                <a:spcPts val="1333"/>
              </a:lnSpc>
              <a:spcBef>
                <a:spcPts val="0"/>
              </a:spcBef>
              <a:spcAft>
                <a:spcPts val="0"/>
              </a:spcAft>
              <a:buClrTx/>
              <a:buSzTx/>
              <a:buFontTx/>
              <a:buNone/>
              <a:tabLst>
                <a:tab pos="329345" algn="l"/>
              </a:tabLst>
              <a:defRPr/>
            </a:pPr>
            <a:r>
              <a:rPr kumimoji="0" sz="1267" b="0" i="0" u="none" strike="noStrike" kern="1200" cap="none" spc="-53" normalizeH="0" baseline="0" noProof="0">
                <a:ln>
                  <a:noFill/>
                </a:ln>
                <a:solidFill>
                  <a:prstClr val="black"/>
                </a:solidFill>
                <a:effectLst/>
                <a:uLnTx/>
                <a:uFillTx/>
                <a:latin typeface="Arial"/>
                <a:ea typeface="+mn-ea"/>
                <a:cs typeface="Arial"/>
              </a:rPr>
              <a:t>3.	</a:t>
            </a:r>
            <a:r>
              <a:rPr kumimoji="0" sz="1200" b="0" i="0" u="none" strike="noStrike" kern="1200" cap="none" spc="-127" normalizeH="0" baseline="0" noProof="0">
                <a:ln>
                  <a:noFill/>
                </a:ln>
                <a:solidFill>
                  <a:prstClr val="black"/>
                </a:solidFill>
                <a:effectLst/>
                <a:uLnTx/>
                <a:uFillTx/>
                <a:latin typeface="Arial"/>
                <a:ea typeface="+mn-ea"/>
                <a:cs typeface="Arial"/>
              </a:rPr>
              <a:t>NEJM </a:t>
            </a:r>
            <a:r>
              <a:rPr kumimoji="0" sz="1200" b="0" i="0" u="none" strike="noStrike" kern="1200" cap="none" spc="-53" normalizeH="0" baseline="0" noProof="0">
                <a:ln>
                  <a:noFill/>
                </a:ln>
                <a:solidFill>
                  <a:prstClr val="black"/>
                </a:solidFill>
                <a:effectLst/>
                <a:uLnTx/>
                <a:uFillTx/>
                <a:latin typeface="Arial"/>
                <a:ea typeface="+mn-ea"/>
                <a:cs typeface="Arial"/>
              </a:rPr>
              <a:t>2023;</a:t>
            </a:r>
            <a:r>
              <a:rPr kumimoji="0" sz="1200" b="0" i="0" u="none" strike="noStrike" kern="1200" cap="none" spc="-80" normalizeH="0" baseline="0" noProof="0">
                <a:ln>
                  <a:noFill/>
                </a:ln>
                <a:solidFill>
                  <a:prstClr val="black"/>
                </a:solidFill>
                <a:effectLst/>
                <a:uLnTx/>
                <a:uFillTx/>
                <a:latin typeface="Arial"/>
                <a:ea typeface="+mn-ea"/>
                <a:cs typeface="Arial"/>
              </a:rPr>
              <a:t> </a:t>
            </a:r>
            <a:r>
              <a:rPr kumimoji="0" sz="1200" b="0" i="0" u="none" strike="noStrike" kern="1200" cap="none" spc="-53" normalizeH="0" baseline="0" noProof="0">
                <a:ln>
                  <a:noFill/>
                </a:ln>
                <a:solidFill>
                  <a:prstClr val="black"/>
                </a:solidFill>
                <a:effectLst/>
                <a:uLnTx/>
                <a:uFillTx/>
                <a:latin typeface="Arial"/>
                <a:ea typeface="+mn-ea"/>
                <a:cs typeface="Arial"/>
              </a:rPr>
              <a:t>388:117-27</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20" name="TextBox 19">
            <a:extLst>
              <a:ext uri="{FF2B5EF4-FFF2-40B4-BE49-F238E27FC236}">
                <a16:creationId xmlns:a16="http://schemas.microsoft.com/office/drawing/2014/main" id="{8134770E-E7F4-B193-FE9D-891B4A98730B}"/>
              </a:ext>
            </a:extLst>
          </p:cNvPr>
          <p:cNvSpPr txBox="1"/>
          <p:nvPr/>
        </p:nvSpPr>
        <p:spPr>
          <a:xfrm>
            <a:off x="1436249" y="3021932"/>
            <a:ext cx="256031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C00000"/>
                </a:solidFill>
                <a:effectLst/>
                <a:uLnTx/>
                <a:uFillTx/>
                <a:latin typeface="Calibri"/>
                <a:ea typeface="+mn-ea"/>
                <a:cs typeface="+mn-cs"/>
              </a:rPr>
              <a:t>DKD; Giảm 30%, NNT=21</a:t>
            </a:r>
          </a:p>
        </p:txBody>
      </p:sp>
      <p:sp>
        <p:nvSpPr>
          <p:cNvPr id="21" name="TextBox 20">
            <a:extLst>
              <a:ext uri="{FF2B5EF4-FFF2-40B4-BE49-F238E27FC236}">
                <a16:creationId xmlns:a16="http://schemas.microsoft.com/office/drawing/2014/main" id="{EE6B2F57-FD02-ACAD-4471-DA82A4665711}"/>
              </a:ext>
            </a:extLst>
          </p:cNvPr>
          <p:cNvSpPr txBox="1"/>
          <p:nvPr/>
        </p:nvSpPr>
        <p:spPr>
          <a:xfrm>
            <a:off x="4518540" y="3033765"/>
            <a:ext cx="322235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C00000"/>
                </a:solidFill>
                <a:effectLst/>
                <a:uLnTx/>
                <a:uFillTx/>
                <a:latin typeface="Calibri"/>
                <a:ea typeface="+mn-ea"/>
                <a:cs typeface="+mn-cs"/>
              </a:rPr>
              <a:t>DKD &amp; CKD; Giảm 39%, NNT=19</a:t>
            </a:r>
          </a:p>
        </p:txBody>
      </p:sp>
      <p:sp>
        <p:nvSpPr>
          <p:cNvPr id="22" name="TextBox 21">
            <a:extLst>
              <a:ext uri="{FF2B5EF4-FFF2-40B4-BE49-F238E27FC236}">
                <a16:creationId xmlns:a16="http://schemas.microsoft.com/office/drawing/2014/main" id="{1A2B1566-EFCA-C34C-404D-ABFDA6A24DDB}"/>
              </a:ext>
            </a:extLst>
          </p:cNvPr>
          <p:cNvSpPr txBox="1"/>
          <p:nvPr/>
        </p:nvSpPr>
        <p:spPr>
          <a:xfrm>
            <a:off x="8267680" y="3044454"/>
            <a:ext cx="322235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C00000"/>
                </a:solidFill>
                <a:effectLst/>
                <a:uLnTx/>
                <a:uFillTx/>
                <a:latin typeface="Calibri"/>
                <a:ea typeface="+mn-ea"/>
                <a:cs typeface="+mn-cs"/>
              </a:rPr>
              <a:t>DKD &amp; CKD; Giảm 28%, NNT=27</a:t>
            </a:r>
          </a:p>
        </p:txBody>
      </p:sp>
      <p:sp>
        <p:nvSpPr>
          <p:cNvPr id="3" name="Rectangle 2">
            <a:extLst>
              <a:ext uri="{FF2B5EF4-FFF2-40B4-BE49-F238E27FC236}">
                <a16:creationId xmlns:a16="http://schemas.microsoft.com/office/drawing/2014/main" id="{77BEA0B3-02A5-28BB-9D7E-96FB714333FF}"/>
              </a:ext>
            </a:extLst>
          </p:cNvPr>
          <p:cNvSpPr/>
          <p:nvPr/>
        </p:nvSpPr>
        <p:spPr>
          <a:xfrm>
            <a:off x="0" y="4185"/>
            <a:ext cx="12192000" cy="800219"/>
          </a:xfrm>
          <a:prstGeom prst="rect">
            <a:avLst/>
          </a:prstGeom>
          <a:solidFill>
            <a:srgbClr val="4472C4">
              <a:lumMod val="20000"/>
              <a:lumOff val="8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30000"/>
              </a:lnSpc>
              <a:spcBef>
                <a:spcPct val="0"/>
              </a:spcBef>
              <a:spcAft>
                <a:spcPts val="0"/>
              </a:spcAft>
              <a:buClrTx/>
              <a:buSzTx/>
              <a:buFontTx/>
              <a:buNone/>
              <a:tabLst/>
              <a:defRPr/>
            </a:pPr>
            <a:r>
              <a:rPr lang="en-US" sz="2800" b="1">
                <a:solidFill>
                  <a:srgbClr val="0070C0"/>
                </a:solidFill>
                <a:latin typeface="+mn-lt"/>
                <a:ea typeface="+mn-ea"/>
                <a:cs typeface="+mn-cs"/>
              </a:rPr>
              <a:t>Phòng ngừa và điều trị bệnh thận mạn cho bệnh nhân ĐTĐ típ 2</a:t>
            </a:r>
          </a:p>
        </p:txBody>
      </p:sp>
      <p:sp>
        <p:nvSpPr>
          <p:cNvPr id="5" name="TextBox 4">
            <a:extLst>
              <a:ext uri="{FF2B5EF4-FFF2-40B4-BE49-F238E27FC236}">
                <a16:creationId xmlns:a16="http://schemas.microsoft.com/office/drawing/2014/main" id="{2DC88638-6EDD-4650-62A3-594652BA4340}"/>
              </a:ext>
            </a:extLst>
          </p:cNvPr>
          <p:cNvSpPr txBox="1"/>
          <p:nvPr/>
        </p:nvSpPr>
        <p:spPr>
          <a:xfrm>
            <a:off x="5646625" y="6129079"/>
            <a:ext cx="4968359" cy="230832"/>
          </a:xfrm>
          <a:prstGeom prst="rect">
            <a:avLst/>
          </a:prstGeom>
          <a:noFill/>
        </p:spPr>
        <p:txBody>
          <a:bodyPr wrap="square">
            <a:spAutoFit/>
          </a:bodyPr>
          <a:lstStyle/>
          <a:p>
            <a:r>
              <a:rPr lang="en-US" sz="900" dirty="0">
                <a:latin typeface="Calibri" panose="020F0502020204030204" pitchFamily="34" charset="0"/>
                <a:ea typeface="Times New Roman" panose="02020603050405020304" pitchFamily="18" charset="0"/>
              </a:rPr>
              <a:t>*</a:t>
            </a:r>
            <a:r>
              <a:rPr lang="en-US" sz="900" dirty="0" err="1">
                <a:latin typeface="Calibri" panose="020F0502020204030204" pitchFamily="34" charset="0"/>
                <a:ea typeface="Times New Roman" panose="02020603050405020304" pitchFamily="18" charset="0"/>
              </a:rPr>
              <a:t>D</a:t>
            </a:r>
            <a:r>
              <a:rPr lang="en-US" sz="900" dirty="0" err="1">
                <a:effectLst/>
                <a:latin typeface="Calibri" panose="020F0502020204030204" pitchFamily="34" charset="0"/>
                <a:ea typeface="Times New Roman" panose="02020603050405020304" pitchFamily="18" charset="0"/>
              </a:rPr>
              <a:t>ữ</a:t>
            </a:r>
            <a:r>
              <a:rPr lang="en-US" sz="900" dirty="0">
                <a:effectLst/>
                <a:latin typeface="Calibri" panose="020F0502020204030204" pitchFamily="34" charset="0"/>
                <a:ea typeface="Times New Roman" panose="02020603050405020304" pitchFamily="18" charset="0"/>
              </a:rPr>
              <a:t> </a:t>
            </a:r>
            <a:r>
              <a:rPr lang="en-US" sz="900" dirty="0" err="1">
                <a:effectLst/>
                <a:latin typeface="Calibri" panose="020F0502020204030204" pitchFamily="34" charset="0"/>
                <a:ea typeface="Times New Roman" panose="02020603050405020304" pitchFamily="18" charset="0"/>
              </a:rPr>
              <a:t>liệu</a:t>
            </a:r>
            <a:r>
              <a:rPr lang="en-US" sz="900" dirty="0">
                <a:effectLst/>
                <a:latin typeface="Calibri" panose="020F0502020204030204" pitchFamily="34" charset="0"/>
                <a:ea typeface="Times New Roman" panose="02020603050405020304" pitchFamily="18" charset="0"/>
              </a:rPr>
              <a:t> </a:t>
            </a:r>
            <a:r>
              <a:rPr lang="en-US" sz="900" dirty="0" err="1">
                <a:effectLst/>
                <a:latin typeface="Calibri" panose="020F0502020204030204" pitchFamily="34" charset="0"/>
                <a:ea typeface="Times New Roman" panose="02020603050405020304" pitchFamily="18" charset="0"/>
              </a:rPr>
              <a:t>từ</a:t>
            </a:r>
            <a:r>
              <a:rPr lang="en-US" sz="900" dirty="0">
                <a:effectLst/>
                <a:latin typeface="Calibri" panose="020F0502020204030204" pitchFamily="34" charset="0"/>
                <a:ea typeface="Times New Roman" panose="02020603050405020304" pitchFamily="18" charset="0"/>
              </a:rPr>
              <a:t> </a:t>
            </a:r>
            <a:r>
              <a:rPr lang="en-US" sz="900" dirty="0" err="1">
                <a:effectLst/>
                <a:latin typeface="Calibri" panose="020F0502020204030204" pitchFamily="34" charset="0"/>
                <a:ea typeface="Times New Roman" panose="02020603050405020304" pitchFamily="18" charset="0"/>
              </a:rPr>
              <a:t>các</a:t>
            </a:r>
            <a:r>
              <a:rPr lang="en-US" sz="900" dirty="0">
                <a:effectLst/>
                <a:latin typeface="Calibri" panose="020F0502020204030204" pitchFamily="34" charset="0"/>
                <a:ea typeface="Times New Roman" panose="02020603050405020304" pitchFamily="18" charset="0"/>
              </a:rPr>
              <a:t> </a:t>
            </a:r>
            <a:r>
              <a:rPr lang="en-US" sz="900" dirty="0" err="1">
                <a:effectLst/>
                <a:latin typeface="Calibri" panose="020F0502020204030204" pitchFamily="34" charset="0"/>
                <a:ea typeface="Times New Roman" panose="02020603050405020304" pitchFamily="18" charset="0"/>
              </a:rPr>
              <a:t>nghiên</a:t>
            </a:r>
            <a:r>
              <a:rPr lang="en-US" sz="900" dirty="0">
                <a:effectLst/>
                <a:latin typeface="Calibri" panose="020F0502020204030204" pitchFamily="34" charset="0"/>
                <a:ea typeface="Times New Roman" panose="02020603050405020304" pitchFamily="18" charset="0"/>
              </a:rPr>
              <a:t> </a:t>
            </a:r>
            <a:r>
              <a:rPr lang="en-US" sz="900" dirty="0" err="1">
                <a:effectLst/>
                <a:latin typeface="Calibri" panose="020F0502020204030204" pitchFamily="34" charset="0"/>
                <a:ea typeface="Times New Roman" panose="02020603050405020304" pitchFamily="18" charset="0"/>
              </a:rPr>
              <a:t>cứu</a:t>
            </a:r>
            <a:r>
              <a:rPr lang="en-US" sz="900" dirty="0">
                <a:effectLst/>
                <a:latin typeface="Calibri" panose="020F0502020204030204" pitchFamily="34" charset="0"/>
                <a:ea typeface="Times New Roman" panose="02020603050405020304" pitchFamily="18" charset="0"/>
              </a:rPr>
              <a:t> </a:t>
            </a:r>
            <a:r>
              <a:rPr lang="en-US" sz="900" dirty="0" err="1">
                <a:effectLst/>
                <a:latin typeface="Calibri" panose="020F0502020204030204" pitchFamily="34" charset="0"/>
                <a:ea typeface="Times New Roman" panose="02020603050405020304" pitchFamily="18" charset="0"/>
              </a:rPr>
              <a:t>khác</a:t>
            </a:r>
            <a:r>
              <a:rPr lang="en-US" sz="900" dirty="0">
                <a:effectLst/>
                <a:latin typeface="Calibri" panose="020F0502020204030204" pitchFamily="34" charset="0"/>
                <a:ea typeface="Times New Roman" panose="02020603050405020304" pitchFamily="18" charset="0"/>
              </a:rPr>
              <a:t> </a:t>
            </a:r>
            <a:r>
              <a:rPr lang="en-US" sz="900" dirty="0" err="1">
                <a:effectLst/>
                <a:latin typeface="Calibri" panose="020F0502020204030204" pitchFamily="34" charset="0"/>
                <a:ea typeface="Times New Roman" panose="02020603050405020304" pitchFamily="18" charset="0"/>
              </a:rPr>
              <a:t>biệt</a:t>
            </a:r>
            <a:r>
              <a:rPr lang="en-US" sz="900" dirty="0">
                <a:effectLst/>
                <a:latin typeface="Calibri" panose="020F0502020204030204" pitchFamily="34" charset="0"/>
                <a:ea typeface="Times New Roman" panose="02020603050405020304" pitchFamily="18" charset="0"/>
              </a:rPr>
              <a:t>, </a:t>
            </a:r>
            <a:r>
              <a:rPr lang="en-US" sz="900" dirty="0" err="1">
                <a:effectLst/>
                <a:latin typeface="Calibri" panose="020F0502020204030204" pitchFamily="34" charset="0"/>
                <a:ea typeface="Times New Roman" panose="02020603050405020304" pitchFamily="18" charset="0"/>
              </a:rPr>
              <a:t>không</a:t>
            </a:r>
            <a:r>
              <a:rPr lang="en-US" sz="900" dirty="0">
                <a:effectLst/>
                <a:latin typeface="Calibri" panose="020F0502020204030204" pitchFamily="34" charset="0"/>
                <a:ea typeface="Times New Roman" panose="02020603050405020304" pitchFamily="18" charset="0"/>
              </a:rPr>
              <a:t> </a:t>
            </a:r>
            <a:r>
              <a:rPr lang="en-US" sz="900" dirty="0" err="1">
                <a:effectLst/>
                <a:latin typeface="Calibri" panose="020F0502020204030204" pitchFamily="34" charset="0"/>
                <a:ea typeface="Times New Roman" panose="02020603050405020304" pitchFamily="18" charset="0"/>
              </a:rPr>
              <a:t>nhằm</a:t>
            </a:r>
            <a:r>
              <a:rPr lang="en-US" sz="900" dirty="0">
                <a:effectLst/>
                <a:latin typeface="Calibri" panose="020F0502020204030204" pitchFamily="34" charset="0"/>
                <a:ea typeface="Times New Roman" panose="02020603050405020304" pitchFamily="18" charset="0"/>
              </a:rPr>
              <a:t> </a:t>
            </a:r>
            <a:r>
              <a:rPr lang="en-US" sz="900" dirty="0" err="1">
                <a:effectLst/>
                <a:latin typeface="Calibri" panose="020F0502020204030204" pitchFamily="34" charset="0"/>
                <a:ea typeface="Times New Roman" panose="02020603050405020304" pitchFamily="18" charset="0"/>
              </a:rPr>
              <a:t>mục</a:t>
            </a:r>
            <a:r>
              <a:rPr lang="en-US" sz="900" dirty="0">
                <a:effectLst/>
                <a:latin typeface="Calibri" panose="020F0502020204030204" pitchFamily="34" charset="0"/>
                <a:ea typeface="Times New Roman" panose="02020603050405020304" pitchFamily="18" charset="0"/>
              </a:rPr>
              <a:t> </a:t>
            </a:r>
            <a:r>
              <a:rPr lang="en-US" sz="900" dirty="0" err="1">
                <a:effectLst/>
                <a:latin typeface="Calibri" panose="020F0502020204030204" pitchFamily="34" charset="0"/>
                <a:ea typeface="Times New Roman" panose="02020603050405020304" pitchFamily="18" charset="0"/>
              </a:rPr>
              <a:t>đích</a:t>
            </a:r>
            <a:r>
              <a:rPr lang="en-US" sz="900" dirty="0">
                <a:effectLst/>
                <a:latin typeface="Calibri" panose="020F0502020204030204" pitchFamily="34" charset="0"/>
                <a:ea typeface="Times New Roman" panose="02020603050405020304" pitchFamily="18" charset="0"/>
              </a:rPr>
              <a:t> so </a:t>
            </a:r>
            <a:r>
              <a:rPr lang="en-US" sz="900" dirty="0" err="1">
                <a:effectLst/>
                <a:latin typeface="Calibri" panose="020F0502020204030204" pitchFamily="34" charset="0"/>
                <a:ea typeface="Times New Roman" panose="02020603050405020304" pitchFamily="18" charset="0"/>
              </a:rPr>
              <a:t>sánh</a:t>
            </a:r>
            <a:r>
              <a:rPr lang="en-US" sz="900" dirty="0">
                <a:effectLst/>
                <a:latin typeface="Calibri" panose="020F0502020204030204" pitchFamily="34" charset="0"/>
                <a:ea typeface="Times New Roman" panose="02020603050405020304" pitchFamily="18" charset="0"/>
              </a:rPr>
              <a:t> </a:t>
            </a:r>
            <a:r>
              <a:rPr lang="en-US" sz="900" dirty="0" err="1">
                <a:effectLst/>
                <a:latin typeface="Calibri" panose="020F0502020204030204" pitchFamily="34" charset="0"/>
                <a:ea typeface="Times New Roman" panose="02020603050405020304" pitchFamily="18" charset="0"/>
              </a:rPr>
              <a:t>trực</a:t>
            </a:r>
            <a:r>
              <a:rPr lang="en-US" sz="900" dirty="0">
                <a:effectLst/>
                <a:latin typeface="Calibri" panose="020F0502020204030204" pitchFamily="34" charset="0"/>
                <a:ea typeface="Times New Roman" panose="02020603050405020304" pitchFamily="18" charset="0"/>
              </a:rPr>
              <a:t> </a:t>
            </a:r>
            <a:r>
              <a:rPr lang="en-US" sz="900" dirty="0" err="1">
                <a:effectLst/>
                <a:latin typeface="Calibri" panose="020F0502020204030204" pitchFamily="34" charset="0"/>
                <a:ea typeface="Times New Roman" panose="02020603050405020304" pitchFamily="18" charset="0"/>
              </a:rPr>
              <a:t>tiếp</a:t>
            </a:r>
            <a:endParaRPr lang="en-US" sz="900" dirty="0"/>
          </a:p>
        </p:txBody>
      </p:sp>
      <p:sp>
        <p:nvSpPr>
          <p:cNvPr id="13" name="TextBox 12">
            <a:extLst>
              <a:ext uri="{FF2B5EF4-FFF2-40B4-BE49-F238E27FC236}">
                <a16:creationId xmlns:a16="http://schemas.microsoft.com/office/drawing/2014/main" id="{E7CE9139-14B1-E450-14BA-DFDA39C8CADF}"/>
              </a:ext>
            </a:extLst>
          </p:cNvPr>
          <p:cNvSpPr txBox="1"/>
          <p:nvPr/>
        </p:nvSpPr>
        <p:spPr>
          <a:xfrm>
            <a:off x="6012685" y="6409447"/>
            <a:ext cx="5709707" cy="369332"/>
          </a:xfrm>
          <a:prstGeom prst="rect">
            <a:avLst/>
          </a:prstGeom>
          <a:noFill/>
        </p:spPr>
        <p:txBody>
          <a:bodyPr wrap="square">
            <a:spAutoFit/>
          </a:bodyPr>
          <a:lstStyle/>
          <a:p>
            <a:pPr marL="0" indent="0">
              <a:buNone/>
            </a:pPr>
            <a:r>
              <a:rPr lang="vi-VN" sz="900" dirty="0">
                <a:effectLst/>
              </a:rPr>
              <a:t>Dapagliflozin được chỉ định với liều 10mg để điều trị ĐTĐ típ 2, Suy tim và Bệnh thận mạn, khuyến cáo khởi trị với eGFR ≥ 25 ml/phút/1.73m2 da. Vui lòng tham khảo thêm thông tin kê toa của thuốc tại Việt Nam </a:t>
            </a:r>
            <a:endParaRPr lang="en-US" sz="900" dirty="0"/>
          </a:p>
        </p:txBody>
      </p:sp>
    </p:spTree>
    <p:extLst>
      <p:ext uri="{BB962C8B-B14F-4D97-AF65-F5344CB8AC3E}">
        <p14:creationId xmlns:p14="http://schemas.microsoft.com/office/powerpoint/2010/main" val="42465723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E9AE6-A796-3140-B803-7327980BE3DF}"/>
              </a:ext>
            </a:extLst>
          </p:cNvPr>
          <p:cNvSpPr>
            <a:spLocks noGrp="1"/>
          </p:cNvSpPr>
          <p:nvPr>
            <p:ph type="title"/>
          </p:nvPr>
        </p:nvSpPr>
        <p:spPr>
          <a:xfrm>
            <a:off x="760476" y="23123"/>
            <a:ext cx="10671048" cy="1024128"/>
          </a:xfrm>
        </p:spPr>
        <p:txBody>
          <a:bodyPr anchor="ctr">
            <a:normAutofit/>
          </a:bodyPr>
          <a:lstStyle/>
          <a:p>
            <a:pPr algn="ctr"/>
            <a:r>
              <a:rPr lang="en-US" sz="3600" dirty="0" err="1">
                <a:solidFill>
                  <a:srgbClr val="0070C0"/>
                </a:solidFill>
                <a:latin typeface="Calibri" panose="020F0502020204030204" pitchFamily="34" charset="0"/>
                <a:cs typeface="Calibri" panose="020F0502020204030204" pitchFamily="34" charset="0"/>
              </a:rPr>
              <a:t>Tiếp</a:t>
            </a:r>
            <a:r>
              <a:rPr lang="en-US" sz="3600" dirty="0">
                <a:solidFill>
                  <a:srgbClr val="0070C0"/>
                </a:solidFill>
                <a:latin typeface="Calibri" panose="020F0502020204030204" pitchFamily="34" charset="0"/>
                <a:cs typeface="Calibri" panose="020F0502020204030204" pitchFamily="34" charset="0"/>
              </a:rPr>
              <a:t> </a:t>
            </a:r>
            <a:r>
              <a:rPr lang="en-US" sz="3600" dirty="0" err="1">
                <a:solidFill>
                  <a:srgbClr val="0070C0"/>
                </a:solidFill>
                <a:latin typeface="Calibri" panose="020F0502020204030204" pitchFamily="34" charset="0"/>
                <a:cs typeface="Calibri" panose="020F0502020204030204" pitchFamily="34" charset="0"/>
              </a:rPr>
              <a:t>cận</a:t>
            </a:r>
            <a:r>
              <a:rPr lang="en-US" sz="3600" dirty="0">
                <a:solidFill>
                  <a:srgbClr val="0070C0"/>
                </a:solidFill>
                <a:latin typeface="Calibri" panose="020F0502020204030204" pitchFamily="34" charset="0"/>
                <a:cs typeface="Calibri" panose="020F0502020204030204" pitchFamily="34" charset="0"/>
              </a:rPr>
              <a:t> </a:t>
            </a:r>
            <a:r>
              <a:rPr lang="en-US" sz="3600" dirty="0" err="1">
                <a:solidFill>
                  <a:srgbClr val="0070C0"/>
                </a:solidFill>
                <a:latin typeface="Calibri" panose="020F0502020204030204" pitchFamily="34" charset="0"/>
                <a:cs typeface="Calibri" panose="020F0502020204030204" pitchFamily="34" charset="0"/>
              </a:rPr>
              <a:t>toàn</a:t>
            </a:r>
            <a:r>
              <a:rPr lang="en-US" sz="3600" dirty="0">
                <a:solidFill>
                  <a:srgbClr val="0070C0"/>
                </a:solidFill>
                <a:latin typeface="Calibri" panose="020F0502020204030204" pitchFamily="34" charset="0"/>
                <a:cs typeface="Calibri" panose="020F0502020204030204" pitchFamily="34" charset="0"/>
              </a:rPr>
              <a:t> </a:t>
            </a:r>
            <a:r>
              <a:rPr lang="en-US" sz="3600" dirty="0" err="1">
                <a:solidFill>
                  <a:srgbClr val="0070C0"/>
                </a:solidFill>
                <a:latin typeface="Calibri" panose="020F0502020204030204" pitchFamily="34" charset="0"/>
                <a:cs typeface="Calibri" panose="020F0502020204030204" pitchFamily="34" charset="0"/>
              </a:rPr>
              <a:t>diện</a:t>
            </a:r>
            <a:r>
              <a:rPr lang="en-US" sz="3600" dirty="0">
                <a:solidFill>
                  <a:srgbClr val="0070C0"/>
                </a:solidFill>
                <a:latin typeface="Calibri" panose="020F0502020204030204" pitchFamily="34" charset="0"/>
                <a:cs typeface="Calibri" panose="020F0502020204030204" pitchFamily="34" charset="0"/>
              </a:rPr>
              <a:t> </a:t>
            </a:r>
            <a:r>
              <a:rPr lang="en-US" sz="3600" dirty="0" err="1">
                <a:solidFill>
                  <a:srgbClr val="0070C0"/>
                </a:solidFill>
                <a:latin typeface="Calibri" panose="020F0502020204030204" pitchFamily="34" charset="0"/>
                <a:cs typeface="Calibri" panose="020F0502020204030204" pitchFamily="34" charset="0"/>
              </a:rPr>
              <a:t>trong</a:t>
            </a:r>
            <a:r>
              <a:rPr lang="en-US" sz="3600" dirty="0">
                <a:solidFill>
                  <a:srgbClr val="0070C0"/>
                </a:solidFill>
                <a:latin typeface="Calibri" panose="020F0502020204030204" pitchFamily="34" charset="0"/>
                <a:cs typeface="Calibri" panose="020F0502020204030204" pitchFamily="34" charset="0"/>
              </a:rPr>
              <a:t> </a:t>
            </a:r>
            <a:r>
              <a:rPr lang="en-US" sz="3600" dirty="0" err="1">
                <a:solidFill>
                  <a:srgbClr val="0070C0"/>
                </a:solidFill>
                <a:latin typeface="Calibri" panose="020F0502020204030204" pitchFamily="34" charset="0"/>
                <a:cs typeface="Calibri" panose="020F0502020204030204" pitchFamily="34" charset="0"/>
              </a:rPr>
              <a:t>quản</a:t>
            </a:r>
            <a:r>
              <a:rPr lang="en-US" sz="3600" dirty="0">
                <a:solidFill>
                  <a:srgbClr val="0070C0"/>
                </a:solidFill>
                <a:latin typeface="Calibri" panose="020F0502020204030204" pitchFamily="34" charset="0"/>
                <a:cs typeface="Calibri" panose="020F0502020204030204" pitchFamily="34" charset="0"/>
              </a:rPr>
              <a:t> </a:t>
            </a:r>
            <a:r>
              <a:rPr lang="en-US" sz="3600" dirty="0" err="1">
                <a:solidFill>
                  <a:srgbClr val="0070C0"/>
                </a:solidFill>
                <a:latin typeface="Calibri" panose="020F0502020204030204" pitchFamily="34" charset="0"/>
                <a:cs typeface="Calibri" panose="020F0502020204030204" pitchFamily="34" charset="0"/>
              </a:rPr>
              <a:t>lý</a:t>
            </a:r>
            <a:r>
              <a:rPr lang="en-US" sz="3600" dirty="0">
                <a:solidFill>
                  <a:srgbClr val="0070C0"/>
                </a:solidFill>
                <a:latin typeface="Calibri" panose="020F0502020204030204" pitchFamily="34" charset="0"/>
                <a:cs typeface="Calibri" panose="020F0502020204030204" pitchFamily="34" charset="0"/>
              </a:rPr>
              <a:t> </a:t>
            </a:r>
            <a:r>
              <a:rPr lang="en-US" sz="3600" dirty="0" err="1">
                <a:solidFill>
                  <a:srgbClr val="0070C0"/>
                </a:solidFill>
                <a:latin typeface="Calibri" panose="020F0502020204030204" pitchFamily="34" charset="0"/>
                <a:cs typeface="Calibri" panose="020F0502020204030204" pitchFamily="34" charset="0"/>
              </a:rPr>
              <a:t>bệnh</a:t>
            </a:r>
            <a:r>
              <a:rPr lang="en-US" sz="3600" dirty="0">
                <a:solidFill>
                  <a:srgbClr val="0070C0"/>
                </a:solidFill>
                <a:latin typeface="Calibri" panose="020F0502020204030204" pitchFamily="34" charset="0"/>
                <a:cs typeface="Calibri" panose="020F0502020204030204" pitchFamily="34" charset="0"/>
              </a:rPr>
              <a:t> </a:t>
            </a:r>
            <a:r>
              <a:rPr lang="en-US" sz="3600" dirty="0" err="1">
                <a:solidFill>
                  <a:srgbClr val="0070C0"/>
                </a:solidFill>
                <a:latin typeface="Calibri" panose="020F0502020204030204" pitchFamily="34" charset="0"/>
                <a:cs typeface="Calibri" panose="020F0502020204030204" pitchFamily="34" charset="0"/>
              </a:rPr>
              <a:t>nhân</a:t>
            </a:r>
            <a:r>
              <a:rPr lang="en-US" sz="3600" dirty="0">
                <a:solidFill>
                  <a:srgbClr val="0070C0"/>
                </a:solidFill>
                <a:latin typeface="Calibri" panose="020F0502020204030204" pitchFamily="34" charset="0"/>
                <a:cs typeface="Calibri" panose="020F0502020204030204" pitchFamily="34" charset="0"/>
              </a:rPr>
              <a:t> ĐTĐ </a:t>
            </a:r>
            <a:r>
              <a:rPr lang="en-US" sz="3600" dirty="0" err="1">
                <a:solidFill>
                  <a:srgbClr val="0070C0"/>
                </a:solidFill>
                <a:latin typeface="Calibri" panose="020F0502020204030204" pitchFamily="34" charset="0"/>
                <a:cs typeface="Calibri" panose="020F0502020204030204" pitchFamily="34" charset="0"/>
              </a:rPr>
              <a:t>típ</a:t>
            </a:r>
            <a:r>
              <a:rPr lang="en-US" sz="3600" dirty="0">
                <a:solidFill>
                  <a:srgbClr val="0070C0"/>
                </a:solidFill>
                <a:latin typeface="Calibri" panose="020F0502020204030204" pitchFamily="34" charset="0"/>
                <a:cs typeface="Calibri" panose="020F0502020204030204" pitchFamily="34" charset="0"/>
              </a:rPr>
              <a:t> 2</a:t>
            </a:r>
          </a:p>
        </p:txBody>
      </p:sp>
      <p:pic>
        <p:nvPicPr>
          <p:cNvPr id="7" name="Content Placeholder 6">
            <a:extLst>
              <a:ext uri="{FF2B5EF4-FFF2-40B4-BE49-F238E27FC236}">
                <a16:creationId xmlns:a16="http://schemas.microsoft.com/office/drawing/2014/main" id="{E2D8D8AA-ECE9-6243-93C2-4FF05BFFF15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6885" y="1190380"/>
            <a:ext cx="11242470" cy="5171910"/>
          </a:xfrm>
        </p:spPr>
      </p:pic>
      <p:sp>
        <p:nvSpPr>
          <p:cNvPr id="4" name="Slide Number Placeholder 3">
            <a:extLst>
              <a:ext uri="{FF2B5EF4-FFF2-40B4-BE49-F238E27FC236}">
                <a16:creationId xmlns:a16="http://schemas.microsoft.com/office/drawing/2014/main" id="{374F87A3-3C3D-7F48-92FB-80A28A242506}"/>
              </a:ext>
            </a:extLst>
          </p:cNvPr>
          <p:cNvSpPr>
            <a:spLocks noGrp="1"/>
          </p:cNvSpPr>
          <p:nvPr>
            <p:ph type="sldNum" sz="quarter" idx="4"/>
          </p:nvPr>
        </p:nvSpPr>
        <p:spPr>
          <a:xfrm>
            <a:off x="161364" y="6362290"/>
            <a:ext cx="707049" cy="365125"/>
          </a:xfrm>
          <a:prstGeom prst="rect">
            <a:avLst/>
          </a:prstGeom>
        </p:spPr>
        <p:txBody>
          <a:bodyPr/>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227165-4DB2-F046-894A-A95CF54B22E1}" type="slidenum">
              <a:rPr lang="en-US" smtClean="0"/>
              <a:pPr/>
              <a:t>24</a:t>
            </a:fld>
            <a:endParaRPr lang="en-US" dirty="0"/>
          </a:p>
        </p:txBody>
      </p:sp>
      <p:sp>
        <p:nvSpPr>
          <p:cNvPr id="5" name="Rectangle 4">
            <a:extLst>
              <a:ext uri="{FF2B5EF4-FFF2-40B4-BE49-F238E27FC236}">
                <a16:creationId xmlns:a16="http://schemas.microsoft.com/office/drawing/2014/main" id="{B710B5DE-AA3E-F04B-8C6B-8AEFBC2C77F5}"/>
              </a:ext>
            </a:extLst>
          </p:cNvPr>
          <p:cNvSpPr/>
          <p:nvPr/>
        </p:nvSpPr>
        <p:spPr>
          <a:xfrm>
            <a:off x="161364" y="6564790"/>
            <a:ext cx="7236276" cy="253916"/>
          </a:xfrm>
          <a:prstGeom prst="rect">
            <a:avLst/>
          </a:prstGeom>
        </p:spPr>
        <p:txBody>
          <a:bodyPr wrap="none">
            <a:spAutoFit/>
          </a:bodyPr>
          <a:lstStyle/>
          <a:p>
            <a:r>
              <a:rPr lang="en-GB" sz="1050" i="1" dirty="0">
                <a:latin typeface="Arial" panose="020B0604020202020204" pitchFamily="34" charset="0"/>
                <a:cs typeface="Arial" panose="020B0604020202020204" pitchFamily="34" charset="0"/>
              </a:rPr>
              <a:t>DiabetesCare</a:t>
            </a:r>
            <a:r>
              <a:rPr lang="en-GB" sz="1050" dirty="0">
                <a:latin typeface="Arial" panose="020B0604020202020204" pitchFamily="34" charset="0"/>
                <a:cs typeface="Arial" panose="020B0604020202020204" pitchFamily="34" charset="0"/>
              </a:rPr>
              <a:t>2022;https://</a:t>
            </a:r>
            <a:r>
              <a:rPr lang="en-GB" sz="1050" dirty="0" err="1">
                <a:latin typeface="Arial" panose="020B0604020202020204" pitchFamily="34" charset="0"/>
                <a:cs typeface="Arial" panose="020B0604020202020204" pitchFamily="34" charset="0"/>
              </a:rPr>
              <a:t>doi.org</a:t>
            </a:r>
            <a:r>
              <a:rPr lang="en-GB" sz="1050" dirty="0">
                <a:latin typeface="Arial" panose="020B0604020202020204" pitchFamily="34" charset="0"/>
                <a:cs typeface="Arial" panose="020B0604020202020204" pitchFamily="34" charset="0"/>
              </a:rPr>
              <a:t>/10.2337/dci22-0034.</a:t>
            </a:r>
            <a:r>
              <a:rPr lang="en-GB" sz="1050" i="1" dirty="0">
                <a:latin typeface="Arial" panose="020B0604020202020204" pitchFamily="34" charset="0"/>
                <a:cs typeface="Arial" panose="020B0604020202020204" pitchFamily="34" charset="0"/>
              </a:rPr>
              <a:t>Diabetologia</a:t>
            </a:r>
            <a:r>
              <a:rPr lang="en-GB" sz="1050" dirty="0">
                <a:latin typeface="Arial" panose="020B0604020202020204" pitchFamily="34" charset="0"/>
                <a:cs typeface="Arial" panose="020B0604020202020204" pitchFamily="34" charset="0"/>
              </a:rPr>
              <a:t>2022;https://</a:t>
            </a:r>
            <a:r>
              <a:rPr lang="en-GB" sz="1050" dirty="0" err="1">
                <a:latin typeface="Arial" panose="020B0604020202020204" pitchFamily="34" charset="0"/>
                <a:cs typeface="Arial" panose="020B0604020202020204" pitchFamily="34" charset="0"/>
              </a:rPr>
              <a:t>doi.org</a:t>
            </a:r>
            <a:r>
              <a:rPr lang="en-GB" sz="1050" dirty="0">
                <a:latin typeface="Arial" panose="020B0604020202020204" pitchFamily="34" charset="0"/>
                <a:cs typeface="Arial" panose="020B0604020202020204" pitchFamily="34" charset="0"/>
              </a:rPr>
              <a:t>/10.1007/s00125-022-05787-2. </a:t>
            </a:r>
            <a:endParaRPr lang="en-GB" sz="105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3674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1AD54642-D820-4DC8-83FF-E8A14409B6B8}"/>
              </a:ext>
            </a:extLst>
          </p:cNvPr>
          <p:cNvSpPr>
            <a:spLocks noGrp="1"/>
          </p:cNvSpPr>
          <p:nvPr>
            <p:ph type="title"/>
          </p:nvPr>
        </p:nvSpPr>
        <p:spPr>
          <a:xfrm>
            <a:off x="0" y="0"/>
            <a:ext cx="12192000" cy="941560"/>
          </a:xfrm>
          <a:solidFill>
            <a:schemeClr val="accent1">
              <a:lumMod val="20000"/>
              <a:lumOff val="80000"/>
            </a:schemeClr>
          </a:solidFill>
        </p:spPr>
        <p:txBody>
          <a:bodyPr vert="horz" lIns="91440" tIns="45720" rIns="91440" bIns="45720" rtlCol="0" anchor="ctr">
            <a:normAutofit/>
          </a:bodyPr>
          <a:lstStyle/>
          <a:p>
            <a:pPr algn="ctr" defTabSz="914400">
              <a:lnSpc>
                <a:spcPct val="90000"/>
              </a:lnSpc>
            </a:pPr>
            <a:r>
              <a:rPr lang="en-US" altLang="zh-TW" sz="3000" dirty="0" err="1">
                <a:solidFill>
                  <a:srgbClr val="002060"/>
                </a:solidFill>
                <a:ea typeface="Cambria" panose="02040503050406030204" pitchFamily="18" charset="0"/>
              </a:rPr>
              <a:t>Các</a:t>
            </a:r>
            <a:r>
              <a:rPr lang="en-US" altLang="zh-TW" sz="3000" dirty="0">
                <a:solidFill>
                  <a:srgbClr val="002060"/>
                </a:solidFill>
                <a:ea typeface="Cambria" panose="02040503050406030204" pitchFamily="18" charset="0"/>
              </a:rPr>
              <a:t> </a:t>
            </a:r>
            <a:r>
              <a:rPr lang="en-US" altLang="zh-TW" sz="3000" dirty="0" err="1">
                <a:solidFill>
                  <a:srgbClr val="002060"/>
                </a:solidFill>
                <a:ea typeface="Cambria" panose="02040503050406030204" pitchFamily="18" charset="0"/>
              </a:rPr>
              <a:t>khuyến</a:t>
            </a:r>
            <a:r>
              <a:rPr lang="en-US" altLang="zh-TW" sz="3000" dirty="0">
                <a:solidFill>
                  <a:srgbClr val="002060"/>
                </a:solidFill>
                <a:ea typeface="Cambria" panose="02040503050406030204" pitchFamily="18" charset="0"/>
              </a:rPr>
              <a:t> </a:t>
            </a:r>
            <a:r>
              <a:rPr lang="en-US" altLang="zh-TW" sz="3000" dirty="0" err="1">
                <a:solidFill>
                  <a:srgbClr val="002060"/>
                </a:solidFill>
                <a:ea typeface="Cambria" panose="02040503050406030204" pitchFamily="18" charset="0"/>
              </a:rPr>
              <a:t>cáo</a:t>
            </a:r>
            <a:r>
              <a:rPr lang="en-US" altLang="zh-TW" sz="3000" dirty="0">
                <a:solidFill>
                  <a:srgbClr val="002060"/>
                </a:solidFill>
                <a:ea typeface="Cambria" panose="02040503050406030204" pitchFamily="18" charset="0"/>
              </a:rPr>
              <a:t> </a:t>
            </a:r>
            <a:r>
              <a:rPr lang="vi-VN" altLang="zh-TW" sz="3000" dirty="0" err="1">
                <a:solidFill>
                  <a:srgbClr val="002060"/>
                </a:solidFill>
                <a:ea typeface="Cambria" panose="02040503050406030204" pitchFamily="18" charset="0"/>
              </a:rPr>
              <a:t>về</a:t>
            </a:r>
            <a:r>
              <a:rPr lang="vi-VN" altLang="zh-TW" sz="3000" dirty="0">
                <a:solidFill>
                  <a:srgbClr val="002060"/>
                </a:solidFill>
                <a:ea typeface="Cambria" panose="02040503050406030204" pitchFamily="18" charset="0"/>
              </a:rPr>
              <a:t> </a:t>
            </a:r>
            <a:r>
              <a:rPr lang="vi-VN" altLang="zh-TW" sz="3000" dirty="0" err="1">
                <a:solidFill>
                  <a:srgbClr val="002060"/>
                </a:solidFill>
                <a:ea typeface="Cambria" panose="02040503050406030204" pitchFamily="18" charset="0"/>
              </a:rPr>
              <a:t>thời</a:t>
            </a:r>
            <a:r>
              <a:rPr lang="vi-VN" altLang="zh-TW" sz="3000" dirty="0">
                <a:solidFill>
                  <a:srgbClr val="002060"/>
                </a:solidFill>
                <a:ea typeface="Cambria" panose="02040503050406030204" pitchFamily="18" charset="0"/>
              </a:rPr>
              <a:t> </a:t>
            </a:r>
            <a:r>
              <a:rPr lang="vi-VN" altLang="zh-TW" sz="3000" dirty="0" err="1">
                <a:solidFill>
                  <a:srgbClr val="002060"/>
                </a:solidFill>
                <a:ea typeface="Cambria" panose="02040503050406030204" pitchFamily="18" charset="0"/>
              </a:rPr>
              <a:t>điểm</a:t>
            </a:r>
            <a:r>
              <a:rPr lang="vi-VN" altLang="zh-TW" sz="3000" dirty="0">
                <a:solidFill>
                  <a:srgbClr val="002060"/>
                </a:solidFill>
                <a:ea typeface="Cambria" panose="02040503050406030204" pitchFamily="18" charset="0"/>
              </a:rPr>
              <a:t> </a:t>
            </a:r>
            <a:r>
              <a:rPr lang="vi-VN" altLang="zh-TW" sz="3000" dirty="0" err="1">
                <a:solidFill>
                  <a:srgbClr val="002060"/>
                </a:solidFill>
                <a:ea typeface="Cambria" panose="02040503050406030204" pitchFamily="18" charset="0"/>
              </a:rPr>
              <a:t>bắt</a:t>
            </a:r>
            <a:r>
              <a:rPr lang="vi-VN" altLang="zh-TW" sz="3000" dirty="0">
                <a:solidFill>
                  <a:srgbClr val="002060"/>
                </a:solidFill>
                <a:ea typeface="Cambria" panose="02040503050406030204" pitchFamily="18" charset="0"/>
              </a:rPr>
              <a:t> </a:t>
            </a:r>
            <a:r>
              <a:rPr lang="vi-VN" altLang="zh-TW" sz="3000" dirty="0" err="1">
                <a:solidFill>
                  <a:srgbClr val="002060"/>
                </a:solidFill>
                <a:ea typeface="Cambria" panose="02040503050406030204" pitchFamily="18" charset="0"/>
              </a:rPr>
              <a:t>đầu</a:t>
            </a:r>
            <a:r>
              <a:rPr lang="vi-VN" altLang="zh-TW" sz="3000" dirty="0">
                <a:solidFill>
                  <a:srgbClr val="002060"/>
                </a:solidFill>
                <a:ea typeface="Cambria" panose="02040503050406030204" pitchFamily="18" charset="0"/>
              </a:rPr>
              <a:t> </a:t>
            </a:r>
            <a:br>
              <a:rPr lang="en-US" altLang="zh-TW" sz="3000" dirty="0">
                <a:solidFill>
                  <a:srgbClr val="002060"/>
                </a:solidFill>
                <a:ea typeface="Cambria" panose="02040503050406030204" pitchFamily="18" charset="0"/>
              </a:rPr>
            </a:br>
            <a:r>
              <a:rPr lang="vi-VN" altLang="zh-TW" sz="3000" dirty="0" err="1">
                <a:solidFill>
                  <a:srgbClr val="002060"/>
                </a:solidFill>
                <a:ea typeface="Cambria" panose="02040503050406030204" pitchFamily="18" charset="0"/>
              </a:rPr>
              <a:t>phối</a:t>
            </a:r>
            <a:r>
              <a:rPr lang="vi-VN" altLang="zh-TW" sz="3000" dirty="0">
                <a:solidFill>
                  <a:srgbClr val="002060"/>
                </a:solidFill>
                <a:ea typeface="Cambria" panose="02040503050406030204" pitchFamily="18" charset="0"/>
              </a:rPr>
              <a:t> </a:t>
            </a:r>
            <a:r>
              <a:rPr lang="vi-VN" altLang="zh-TW" sz="3000" dirty="0" err="1">
                <a:solidFill>
                  <a:srgbClr val="002060"/>
                </a:solidFill>
                <a:ea typeface="Cambria" panose="02040503050406030204" pitchFamily="18" charset="0"/>
              </a:rPr>
              <a:t>hợp</a:t>
            </a:r>
            <a:r>
              <a:rPr lang="vi-VN" altLang="zh-TW" sz="3000" dirty="0">
                <a:solidFill>
                  <a:srgbClr val="002060"/>
                </a:solidFill>
                <a:ea typeface="Cambria" panose="02040503050406030204" pitchFamily="18" charset="0"/>
              </a:rPr>
              <a:t> 2 </a:t>
            </a:r>
            <a:r>
              <a:rPr lang="vi-VN" altLang="zh-TW" sz="3000" dirty="0" err="1">
                <a:solidFill>
                  <a:srgbClr val="002060"/>
                </a:solidFill>
                <a:ea typeface="Cambria" panose="02040503050406030204" pitchFamily="18" charset="0"/>
              </a:rPr>
              <a:t>thuốc</a:t>
            </a:r>
            <a:r>
              <a:rPr lang="vi-VN" altLang="zh-TW" sz="3000" dirty="0">
                <a:solidFill>
                  <a:srgbClr val="002060"/>
                </a:solidFill>
                <a:ea typeface="Cambria" panose="02040503050406030204" pitchFamily="18" charset="0"/>
              </a:rPr>
              <a:t> </a:t>
            </a:r>
            <a:r>
              <a:rPr lang="en-US" altLang="zh-TW" sz="3000" dirty="0" err="1">
                <a:solidFill>
                  <a:srgbClr val="002060"/>
                </a:solidFill>
                <a:ea typeface="Cambria" panose="02040503050406030204" pitchFamily="18" charset="0"/>
              </a:rPr>
              <a:t>điều</a:t>
            </a:r>
            <a:r>
              <a:rPr lang="en-US" altLang="zh-TW" sz="3000" dirty="0">
                <a:solidFill>
                  <a:srgbClr val="002060"/>
                </a:solidFill>
                <a:ea typeface="Cambria" panose="02040503050406030204" pitchFamily="18" charset="0"/>
              </a:rPr>
              <a:t> </a:t>
            </a:r>
            <a:r>
              <a:rPr lang="en-US" altLang="zh-TW" sz="3000" dirty="0" err="1">
                <a:solidFill>
                  <a:srgbClr val="002060"/>
                </a:solidFill>
                <a:ea typeface="Cambria" panose="02040503050406030204" pitchFamily="18" charset="0"/>
              </a:rPr>
              <a:t>trị</a:t>
            </a:r>
            <a:r>
              <a:rPr lang="en-US" altLang="zh-TW" sz="3000" dirty="0">
                <a:solidFill>
                  <a:srgbClr val="002060"/>
                </a:solidFill>
                <a:ea typeface="Cambria" panose="02040503050406030204" pitchFamily="18" charset="0"/>
              </a:rPr>
              <a:t> ĐTĐ</a:t>
            </a:r>
            <a:endParaRPr lang="zh-TW" altLang="en-US" sz="3000" dirty="0">
              <a:solidFill>
                <a:srgbClr val="002060"/>
              </a:solidFill>
            </a:endParaRPr>
          </a:p>
        </p:txBody>
      </p:sp>
      <p:graphicFrame>
        <p:nvGraphicFramePr>
          <p:cNvPr id="4" name="內容版面配置區 4">
            <a:extLst>
              <a:ext uri="{FF2B5EF4-FFF2-40B4-BE49-F238E27FC236}">
                <a16:creationId xmlns:a16="http://schemas.microsoft.com/office/drawing/2014/main" id="{C8DAC694-B725-43BC-B1F9-B8DCB2D4B088}"/>
              </a:ext>
            </a:extLst>
          </p:cNvPr>
          <p:cNvGraphicFramePr>
            <a:graphicFrameLocks/>
          </p:cNvGraphicFramePr>
          <p:nvPr/>
        </p:nvGraphicFramePr>
        <p:xfrm>
          <a:off x="292449" y="1381678"/>
          <a:ext cx="11734800" cy="4094644"/>
        </p:xfrm>
        <a:graphic>
          <a:graphicData uri="http://schemas.openxmlformats.org/drawingml/2006/table">
            <a:tbl>
              <a:tblPr firstRow="1" bandRow="1">
                <a:tableStyleId>{3B4B98B0-60AC-42C2-AFA5-B58CD77FA1E5}</a:tableStyleId>
              </a:tblPr>
              <a:tblGrid>
                <a:gridCol w="2136758">
                  <a:extLst>
                    <a:ext uri="{9D8B030D-6E8A-4147-A177-3AD203B41FA5}">
                      <a16:colId xmlns:a16="http://schemas.microsoft.com/office/drawing/2014/main" val="3255113286"/>
                    </a:ext>
                  </a:extLst>
                </a:gridCol>
                <a:gridCol w="1181687">
                  <a:extLst>
                    <a:ext uri="{9D8B030D-6E8A-4147-A177-3AD203B41FA5}">
                      <a16:colId xmlns:a16="http://schemas.microsoft.com/office/drawing/2014/main" val="2083965410"/>
                    </a:ext>
                  </a:extLst>
                </a:gridCol>
                <a:gridCol w="6049107">
                  <a:extLst>
                    <a:ext uri="{9D8B030D-6E8A-4147-A177-3AD203B41FA5}">
                      <a16:colId xmlns:a16="http://schemas.microsoft.com/office/drawing/2014/main" val="4189793344"/>
                    </a:ext>
                  </a:extLst>
                </a:gridCol>
                <a:gridCol w="2367248">
                  <a:extLst>
                    <a:ext uri="{9D8B030D-6E8A-4147-A177-3AD203B41FA5}">
                      <a16:colId xmlns:a16="http://schemas.microsoft.com/office/drawing/2014/main" val="2766145988"/>
                    </a:ext>
                  </a:extLst>
                </a:gridCol>
              </a:tblGrid>
              <a:tr h="734460">
                <a:tc>
                  <a:txBody>
                    <a:bodyPr/>
                    <a:lstStyle/>
                    <a:p>
                      <a:pPr algn="ctr"/>
                      <a:r>
                        <a:rPr lang="en-US" altLang="zh-TW" sz="1700" dirty="0">
                          <a:latin typeface="Arial" panose="020B0604020202020204" pitchFamily="34" charset="0"/>
                          <a:cs typeface="Arial" panose="020B0604020202020204" pitchFamily="34" charset="0"/>
                        </a:rPr>
                        <a:t>Association</a:t>
                      </a:r>
                      <a:endParaRPr lang="zh-TW" altLang="en-US" sz="1700" b="0" dirty="0">
                        <a:latin typeface="Arial" panose="020B0604020202020204" pitchFamily="34" charset="0"/>
                        <a:ea typeface="+mn-ea"/>
                        <a:cs typeface="Arial" panose="020B0604020202020204" pitchFamily="34" charset="0"/>
                      </a:endParaRPr>
                    </a:p>
                  </a:txBody>
                  <a:tcPr anchor="ctr">
                    <a:solidFill>
                      <a:schemeClr val="bg1"/>
                    </a:solidFill>
                  </a:tcPr>
                </a:tc>
                <a:tc>
                  <a:txBody>
                    <a:bodyPr/>
                    <a:lstStyle/>
                    <a:p>
                      <a:pPr algn="ctr"/>
                      <a:r>
                        <a:rPr lang="en-US" altLang="zh-TW" sz="1700" dirty="0">
                          <a:latin typeface="Arial" panose="020B0604020202020204" pitchFamily="34" charset="0"/>
                          <a:cs typeface="Arial" panose="020B0604020202020204" pitchFamily="34" charset="0"/>
                        </a:rPr>
                        <a:t>Latest version</a:t>
                      </a:r>
                      <a:endParaRPr lang="zh-TW" altLang="en-US" sz="1700" b="0" dirty="0">
                        <a:latin typeface="Arial" panose="020B0604020202020204" pitchFamily="34" charset="0"/>
                        <a:ea typeface="+mn-ea"/>
                        <a:cs typeface="Arial" panose="020B0604020202020204" pitchFamily="34" charset="0"/>
                      </a:endParaRPr>
                    </a:p>
                  </a:txBody>
                  <a:tcPr anchor="ctr">
                    <a:solidFill>
                      <a:schemeClr val="bg1"/>
                    </a:solidFill>
                  </a:tcPr>
                </a:tc>
                <a:tc>
                  <a:txBody>
                    <a:bodyPr/>
                    <a:lstStyle/>
                    <a:p>
                      <a:pPr marL="0" algn="ctr" defTabSz="914400" rtl="0" eaLnBrk="1" latinLnBrk="0" hangingPunct="1"/>
                      <a:r>
                        <a:rPr lang="en-US" altLang="zh-TW" sz="1700" kern="1200" dirty="0">
                          <a:latin typeface="Arial" panose="020B0604020202020204" pitchFamily="34" charset="0"/>
                          <a:cs typeface="Arial" panose="020B0604020202020204" pitchFamily="34" charset="0"/>
                        </a:rPr>
                        <a:t>Circumstance</a:t>
                      </a:r>
                      <a:endParaRPr lang="zh-TW" altLang="en-US" sz="1700" b="0" kern="1200" dirty="0">
                        <a:solidFill>
                          <a:schemeClr val="tx1"/>
                        </a:solidFill>
                        <a:latin typeface="Arial" panose="020B0604020202020204" pitchFamily="34" charset="0"/>
                        <a:ea typeface="+mn-ea"/>
                        <a:cs typeface="Arial" panose="020B0604020202020204" pitchFamily="34" charset="0"/>
                      </a:endParaRPr>
                    </a:p>
                  </a:txBody>
                  <a:tcPr anchor="ctr">
                    <a:solidFill>
                      <a:schemeClr val="bg1"/>
                    </a:solidFill>
                  </a:tcPr>
                </a:tc>
                <a:tc>
                  <a:txBody>
                    <a:bodyPr/>
                    <a:lstStyle/>
                    <a:p>
                      <a:pPr algn="ctr"/>
                      <a:r>
                        <a:rPr lang="en-US" altLang="zh-TW" sz="1700" dirty="0">
                          <a:latin typeface="Arial" panose="020B0604020202020204" pitchFamily="34" charset="0"/>
                          <a:cs typeface="Arial" panose="020B0604020202020204" pitchFamily="34" charset="0"/>
                        </a:rPr>
                        <a:t>Consider</a:t>
                      </a:r>
                      <a:r>
                        <a:rPr lang="en-US" altLang="zh-TW" sz="1700" baseline="0" dirty="0">
                          <a:latin typeface="Arial" panose="020B0604020202020204" pitchFamily="34" charset="0"/>
                          <a:cs typeface="Arial" panose="020B0604020202020204" pitchFamily="34" charset="0"/>
                        </a:rPr>
                        <a:t> treatment</a:t>
                      </a:r>
                      <a:endParaRPr lang="zh-TW" altLang="en-US" sz="1700" b="0" dirty="0">
                        <a:latin typeface="Arial" panose="020B0604020202020204" pitchFamily="34" charset="0"/>
                        <a:ea typeface="+mn-ea"/>
                        <a:cs typeface="Arial" panose="020B0604020202020204" pitchFamily="34" charset="0"/>
                      </a:endParaRPr>
                    </a:p>
                  </a:txBody>
                  <a:tcPr anchor="ctr">
                    <a:solidFill>
                      <a:schemeClr val="bg1"/>
                    </a:solidFill>
                  </a:tcPr>
                </a:tc>
                <a:extLst>
                  <a:ext uri="{0D108BD9-81ED-4DB2-BD59-A6C34878D82A}">
                    <a16:rowId xmlns:a16="http://schemas.microsoft.com/office/drawing/2014/main" val="1496964380"/>
                  </a:ext>
                </a:extLst>
              </a:tr>
              <a:tr h="779732">
                <a:tc>
                  <a:txBody>
                    <a:bodyPr/>
                    <a:lstStyle/>
                    <a:p>
                      <a:r>
                        <a:rPr lang="en-US" altLang="zh-TW" sz="1700" kern="1200">
                          <a:effectLst/>
                          <a:latin typeface="Arial" panose="020B0604020202020204" pitchFamily="34" charset="0"/>
                          <a:cs typeface="Arial" panose="020B0604020202020204" pitchFamily="34" charset="0"/>
                        </a:rPr>
                        <a:t>ADA</a:t>
                      </a:r>
                      <a:r>
                        <a:rPr lang="en-US" altLang="zh-TW" sz="1700" kern="1200" baseline="30000">
                          <a:effectLst/>
                          <a:latin typeface="Arial" panose="020B0604020202020204" pitchFamily="34" charset="0"/>
                          <a:cs typeface="Arial" panose="020B0604020202020204" pitchFamily="34" charset="0"/>
                        </a:rPr>
                        <a:t>1</a:t>
                      </a:r>
                      <a:endParaRPr lang="zh-TW" altLang="en-US" sz="1700" dirty="0">
                        <a:latin typeface="Arial" panose="020B0604020202020204" pitchFamily="34" charset="0"/>
                        <a:cs typeface="Arial" panose="020B0604020202020204" pitchFamily="34" charset="0"/>
                      </a:endParaRPr>
                    </a:p>
                  </a:txBody>
                  <a:tcPr anchor="ctr"/>
                </a:tc>
                <a:tc>
                  <a:txBody>
                    <a:bodyPr/>
                    <a:lstStyle/>
                    <a:p>
                      <a:r>
                        <a:rPr lang="vi-VN" altLang="zh-TW" sz="1700">
                          <a:latin typeface="Arial" panose="020B0604020202020204" pitchFamily="34" charset="0"/>
                          <a:cs typeface="Arial" panose="020B0604020202020204" pitchFamily="34" charset="0"/>
                        </a:rPr>
                        <a:t>202</a:t>
                      </a:r>
                      <a:r>
                        <a:rPr lang="en-US" altLang="zh-TW" sz="1700">
                          <a:latin typeface="Arial" panose="020B0604020202020204" pitchFamily="34" charset="0"/>
                          <a:cs typeface="Arial" panose="020B0604020202020204" pitchFamily="34" charset="0"/>
                        </a:rPr>
                        <a:t>3</a:t>
                      </a:r>
                      <a:endParaRPr lang="zh-TW" altLang="en-US" sz="1700" b="0" dirty="0">
                        <a:latin typeface="Arial" panose="020B0604020202020204" pitchFamily="34" charset="0"/>
                        <a:ea typeface="+mn-ea"/>
                        <a:cs typeface="Arial" panose="020B0604020202020204" pitchFamily="34" charset="0"/>
                      </a:endParaRPr>
                    </a:p>
                  </a:txBody>
                  <a:tcPr anchor="ctr"/>
                </a:tc>
                <a:tc>
                  <a:txBody>
                    <a:bodyPr/>
                    <a:lstStyle/>
                    <a:p>
                      <a:pPr marL="285750" indent="-285750">
                        <a:buFont typeface="Arial" panose="020B0604020202020204" pitchFamily="34" charset="0"/>
                        <a:buChar char="•"/>
                      </a:pPr>
                      <a:r>
                        <a:rPr lang="en-US" sz="1800" b="0" i="0" kern="1200" dirty="0">
                          <a:solidFill>
                            <a:schemeClr val="tx1"/>
                          </a:solidFill>
                          <a:effectLst/>
                          <a:latin typeface="+mn-lt"/>
                          <a:ea typeface="+mn-ea"/>
                          <a:cs typeface="+mn-cs"/>
                        </a:rPr>
                        <a:t>A1C levels </a:t>
                      </a:r>
                      <a:r>
                        <a:rPr lang="en-US" sz="1800" b="1" i="0" kern="1200" dirty="0">
                          <a:solidFill>
                            <a:srgbClr val="FF0000"/>
                          </a:solidFill>
                          <a:effectLst/>
                          <a:latin typeface="+mn-lt"/>
                          <a:ea typeface="+mn-ea"/>
                          <a:cs typeface="+mn-cs"/>
                        </a:rPr>
                        <a:t>1.5–2.0% above target.</a:t>
                      </a:r>
                      <a:endParaRPr lang="zh-TW" altLang="en-US" sz="1700" b="1" dirty="0">
                        <a:solidFill>
                          <a:srgbClr val="FF0000"/>
                        </a:solidFill>
                        <a:latin typeface="Arial" panose="020B0604020202020204" pitchFamily="34" charset="0"/>
                        <a:ea typeface="+mn-ea"/>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altLang="zh-TW" sz="1700" baseline="0" dirty="0" err="1">
                          <a:latin typeface="Arial" panose="020B0604020202020204" pitchFamily="34" charset="0"/>
                          <a:cs typeface="Arial" panose="020B0604020202020204" pitchFamily="34" charset="0"/>
                        </a:rPr>
                        <a:t>Initial</a:t>
                      </a:r>
                      <a:r>
                        <a:rPr lang="en-US" altLang="zh-TW" sz="1700" baseline="0" dirty="0">
                          <a:latin typeface="Arial" panose="020B0604020202020204" pitchFamily="34" charset="0"/>
                          <a:cs typeface="Arial" panose="020B0604020202020204" pitchFamily="34" charset="0"/>
                        </a:rPr>
                        <a:t> combination</a:t>
                      </a:r>
                      <a:endParaRPr lang="zh-TW" altLang="en-US" sz="17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700911350"/>
                  </a:ext>
                </a:extLst>
              </a:tr>
              <a:tr h="827852">
                <a:tc>
                  <a:txBody>
                    <a:bodyPr/>
                    <a:lstStyle/>
                    <a:p>
                      <a:r>
                        <a:rPr lang="en-US" altLang="zh-TW" sz="1700" dirty="0">
                          <a:latin typeface="Arial" panose="020B0604020202020204" pitchFamily="34" charset="0"/>
                          <a:cs typeface="Arial" panose="020B0604020202020204" pitchFamily="34" charset="0"/>
                        </a:rPr>
                        <a:t>AACE/ACE</a:t>
                      </a:r>
                      <a:r>
                        <a:rPr lang="en-US" altLang="zh-TW" sz="1700" baseline="30000" dirty="0">
                          <a:latin typeface="Arial" panose="020B0604020202020204" pitchFamily="34" charset="0"/>
                          <a:cs typeface="Arial" panose="020B0604020202020204" pitchFamily="34" charset="0"/>
                        </a:rPr>
                        <a:t>2</a:t>
                      </a:r>
                      <a:endParaRPr lang="zh-TW" altLang="en-US" sz="1700" b="0" dirty="0">
                        <a:latin typeface="Arial" panose="020B0604020202020204" pitchFamily="34" charset="0"/>
                        <a:ea typeface="+mn-ea"/>
                        <a:cs typeface="Arial" panose="020B0604020202020204" pitchFamily="34" charset="0"/>
                      </a:endParaRPr>
                    </a:p>
                  </a:txBody>
                  <a:tcPr anchor="ctr"/>
                </a:tc>
                <a:tc>
                  <a:txBody>
                    <a:bodyPr/>
                    <a:lstStyle/>
                    <a:p>
                      <a:r>
                        <a:rPr lang="vi-VN" altLang="zh-TW" sz="1700" dirty="0">
                          <a:latin typeface="Arial" panose="020B0604020202020204" pitchFamily="34" charset="0"/>
                          <a:cs typeface="Arial" panose="020B0604020202020204" pitchFamily="34" charset="0"/>
                        </a:rPr>
                        <a:t>202</a:t>
                      </a:r>
                      <a:r>
                        <a:rPr lang="en-US" altLang="zh-TW" sz="1700" dirty="0">
                          <a:latin typeface="Arial" panose="020B0604020202020204" pitchFamily="34" charset="0"/>
                          <a:cs typeface="Arial" panose="020B0604020202020204" pitchFamily="34" charset="0"/>
                        </a:rPr>
                        <a:t>3</a:t>
                      </a:r>
                      <a:endParaRPr lang="zh-TW" altLang="en-US" sz="1700" b="0" dirty="0">
                        <a:latin typeface="Arial" panose="020B0604020202020204" pitchFamily="34" charset="0"/>
                        <a:ea typeface="+mn-ea"/>
                        <a:cs typeface="Arial" panose="020B0604020202020204" pitchFamily="34" charset="0"/>
                      </a:endParaRPr>
                    </a:p>
                  </a:txBody>
                  <a:tcPr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1700" dirty="0">
                          <a:latin typeface="Arial" panose="020B0604020202020204" pitchFamily="34" charset="0"/>
                          <a:cs typeface="Arial" panose="020B0604020202020204" pitchFamily="34" charset="0"/>
                        </a:rPr>
                        <a:t>Entry A1c </a:t>
                      </a:r>
                      <a:r>
                        <a:rPr lang="en-US" altLang="zh-TW" sz="1700" b="1" u="none" strike="noStrike" kern="1200" baseline="0" dirty="0">
                          <a:solidFill>
                            <a:srgbClr val="FF0000"/>
                          </a:solidFill>
                          <a:latin typeface="Arial" panose="020B0604020202020204" pitchFamily="34" charset="0"/>
                          <a:cs typeface="Arial" panose="020B0604020202020204" pitchFamily="34" charset="0"/>
                        </a:rPr>
                        <a:t>≥ </a:t>
                      </a:r>
                      <a:r>
                        <a:rPr lang="en-US" altLang="zh-TW" sz="1700" b="1" dirty="0">
                          <a:solidFill>
                            <a:srgbClr val="FF0000"/>
                          </a:solidFill>
                          <a:latin typeface="Arial" panose="020B0604020202020204" pitchFamily="34" charset="0"/>
                          <a:cs typeface="Arial" panose="020B0604020202020204" pitchFamily="34" charset="0"/>
                        </a:rPr>
                        <a:t> 7.5</a:t>
                      </a:r>
                      <a:r>
                        <a:rPr lang="en-US" altLang="zh-TW" sz="1700" b="1" u="none" strike="noStrike" kern="1200" baseline="0" dirty="0">
                          <a:solidFill>
                            <a:srgbClr val="FF0000"/>
                          </a:solidFill>
                          <a:latin typeface="Arial" panose="020B0604020202020204" pitchFamily="34" charset="0"/>
                          <a:cs typeface="Arial" panose="020B0604020202020204" pitchFamily="34" charset="0"/>
                        </a:rPr>
                        <a:t>%- 9%</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1700" b="1" u="none" strike="noStrike" kern="1200" baseline="0" dirty="0">
                          <a:solidFill>
                            <a:srgbClr val="FF0000"/>
                          </a:solidFill>
                          <a:latin typeface="Arial" panose="020B0604020202020204" pitchFamily="34" charset="0"/>
                          <a:cs typeface="Arial" panose="020B0604020202020204" pitchFamily="34" charset="0"/>
                        </a:rPr>
                        <a:t> </a:t>
                      </a:r>
                      <a:r>
                        <a:rPr lang="en-US" altLang="zh-TW" sz="1700" dirty="0">
                          <a:latin typeface="Arial" panose="020B0604020202020204" pitchFamily="34" charset="0"/>
                          <a:cs typeface="Arial" panose="020B0604020202020204" pitchFamily="34" charset="0"/>
                        </a:rPr>
                        <a:t>Entry A1c </a:t>
                      </a:r>
                      <a:r>
                        <a:rPr lang="en-US" altLang="zh-TW" sz="1700" b="1" u="none" strike="noStrike" kern="1200" baseline="0" dirty="0">
                          <a:solidFill>
                            <a:srgbClr val="FF0000"/>
                          </a:solidFill>
                          <a:latin typeface="Arial" panose="020B0604020202020204" pitchFamily="34" charset="0"/>
                          <a:cs typeface="Arial" panose="020B0604020202020204" pitchFamily="34" charset="0"/>
                        </a:rPr>
                        <a:t>&gt; </a:t>
                      </a:r>
                      <a:r>
                        <a:rPr lang="en-US" altLang="zh-TW" sz="1700" b="1" dirty="0">
                          <a:solidFill>
                            <a:srgbClr val="FF0000"/>
                          </a:solidFill>
                          <a:latin typeface="Arial" panose="020B0604020202020204" pitchFamily="34" charset="0"/>
                          <a:cs typeface="Arial" panose="020B0604020202020204" pitchFamily="34" charset="0"/>
                        </a:rPr>
                        <a:t> 9.0</a:t>
                      </a:r>
                      <a:r>
                        <a:rPr lang="en-US" altLang="zh-TW" sz="1700" b="1" u="none" strike="noStrike" kern="1200" baseline="0" dirty="0">
                          <a:solidFill>
                            <a:srgbClr val="FF0000"/>
                          </a:solidFill>
                          <a:latin typeface="Arial" panose="020B0604020202020204" pitchFamily="34" charset="0"/>
                          <a:cs typeface="Arial" panose="020B0604020202020204" pitchFamily="34" charset="0"/>
                        </a:rPr>
                        <a:t>% no symptoms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700" dirty="0">
                          <a:latin typeface="Arial" panose="020B0604020202020204" pitchFamily="34" charset="0"/>
                          <a:cs typeface="Arial" panose="020B0604020202020204" pitchFamily="34" charset="0"/>
                        </a:rPr>
                        <a:t>Dual Therapy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700" dirty="0">
                          <a:latin typeface="Arial" panose="020B0604020202020204" pitchFamily="34" charset="0"/>
                          <a:cs typeface="Arial" panose="020B0604020202020204" pitchFamily="34" charset="0"/>
                        </a:rPr>
                        <a:t>Dual or Triple therapy </a:t>
                      </a:r>
                    </a:p>
                  </a:txBody>
                  <a:tcPr anchor="ctr"/>
                </a:tc>
                <a:extLst>
                  <a:ext uri="{0D108BD9-81ED-4DB2-BD59-A6C34878D82A}">
                    <a16:rowId xmlns:a16="http://schemas.microsoft.com/office/drawing/2014/main" val="1215030323"/>
                  </a:ext>
                </a:extLst>
              </a:tr>
              <a:tr h="883920">
                <a:tc>
                  <a:txBody>
                    <a:bodyPr/>
                    <a:lstStyle/>
                    <a:p>
                      <a:r>
                        <a:rPr lang="en-US" altLang="zh-TW" sz="1700" dirty="0">
                          <a:latin typeface="Arial" panose="020B0604020202020204" pitchFamily="34" charset="0"/>
                          <a:cs typeface="Arial" panose="020B0604020202020204" pitchFamily="34" charset="0"/>
                        </a:rPr>
                        <a:t>NICE (</a:t>
                      </a:r>
                      <a:r>
                        <a:rPr lang="en-US" altLang="zh-TW" sz="1700">
                          <a:latin typeface="Arial" panose="020B0604020202020204" pitchFamily="34" charset="0"/>
                          <a:cs typeface="Arial" panose="020B0604020202020204" pitchFamily="34" charset="0"/>
                        </a:rPr>
                        <a:t>UK)</a:t>
                      </a:r>
                      <a:r>
                        <a:rPr lang="en-US" altLang="zh-TW" sz="1700" baseline="30000">
                          <a:latin typeface="Arial" panose="020B0604020202020204" pitchFamily="34" charset="0"/>
                          <a:cs typeface="Arial" panose="020B0604020202020204" pitchFamily="34" charset="0"/>
                        </a:rPr>
                        <a:t>3</a:t>
                      </a:r>
                      <a:endParaRPr lang="zh-TW" altLang="en-US" sz="1700" b="0" dirty="0">
                        <a:latin typeface="Arial" panose="020B0604020202020204" pitchFamily="34" charset="0"/>
                        <a:ea typeface="+mn-ea"/>
                        <a:cs typeface="Arial" panose="020B0604020202020204" pitchFamily="34" charset="0"/>
                      </a:endParaRPr>
                    </a:p>
                  </a:txBody>
                  <a:tcPr anchor="ctr"/>
                </a:tc>
                <a:tc>
                  <a:txBody>
                    <a:bodyPr/>
                    <a:lstStyle/>
                    <a:p>
                      <a:r>
                        <a:rPr lang="vi-VN" altLang="zh-TW" sz="1700" dirty="0">
                          <a:latin typeface="Arial" panose="020B0604020202020204" pitchFamily="34" charset="0"/>
                          <a:cs typeface="Arial" panose="020B0604020202020204" pitchFamily="34" charset="0"/>
                        </a:rPr>
                        <a:t>2020</a:t>
                      </a:r>
                      <a:endParaRPr lang="zh-TW" altLang="en-US" sz="1700" b="0" dirty="0">
                        <a:latin typeface="Arial" panose="020B0604020202020204" pitchFamily="34" charset="0"/>
                        <a:ea typeface="+mn-ea"/>
                        <a:cs typeface="Arial" panose="020B0604020202020204" pitchFamily="34" charset="0"/>
                      </a:endParaRPr>
                    </a:p>
                  </a:txBody>
                  <a:tcPr anchor="ctr"/>
                </a:tc>
                <a:tc>
                  <a:txBody>
                    <a:bodyPr/>
                    <a:lstStyle/>
                    <a:p>
                      <a:pPr marL="285750" indent="-285750">
                        <a:buFont typeface="Arial" panose="020B0604020202020204" pitchFamily="34" charset="0"/>
                        <a:buChar char="•"/>
                      </a:pPr>
                      <a:r>
                        <a:rPr lang="en-US" altLang="zh-TW" sz="1700" dirty="0">
                          <a:latin typeface="Arial" panose="020B0604020202020204" pitchFamily="34" charset="0"/>
                          <a:cs typeface="Arial" panose="020B0604020202020204" pitchFamily="34" charset="0"/>
                        </a:rPr>
                        <a:t>If A1c rises to </a:t>
                      </a:r>
                      <a:r>
                        <a:rPr lang="en-US" altLang="zh-TW" sz="1700" b="1" dirty="0">
                          <a:solidFill>
                            <a:srgbClr val="0070C0"/>
                          </a:solidFill>
                          <a:latin typeface="Arial" panose="020B0604020202020204" pitchFamily="34" charset="0"/>
                          <a:cs typeface="Arial" panose="020B0604020202020204" pitchFamily="34" charset="0"/>
                        </a:rPr>
                        <a:t>7.5%</a:t>
                      </a:r>
                      <a:r>
                        <a:rPr lang="en-US" altLang="zh-TW" sz="1700" baseline="0" dirty="0">
                          <a:latin typeface="Arial" panose="020B0604020202020204" pitchFamily="34" charset="0"/>
                          <a:cs typeface="Arial" panose="020B0604020202020204" pitchFamily="34" charset="0"/>
                        </a:rPr>
                        <a:t> after metformin treatment</a:t>
                      </a:r>
                    </a:p>
                    <a:p>
                      <a:pPr marL="285750" indent="-285750">
                        <a:buFont typeface="Arial" panose="020B0604020202020204" pitchFamily="34" charset="0"/>
                        <a:buChar char="•"/>
                      </a:pPr>
                      <a:r>
                        <a:rPr lang="en-US" altLang="zh-TW" sz="1700" b="0" u="none" dirty="0">
                          <a:solidFill>
                            <a:schemeClr val="tx1"/>
                          </a:solidFill>
                          <a:latin typeface="Arial" panose="020B0604020202020204" pitchFamily="34" charset="0"/>
                          <a:cs typeface="Arial" panose="020B0604020202020204" pitchFamily="34" charset="0"/>
                        </a:rPr>
                        <a:t>Support the person to aim for an HbA1c level of 7%</a:t>
                      </a:r>
                      <a:endParaRPr lang="zh-TW" altLang="en-US" sz="1700" b="0" u="none"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700" dirty="0">
                          <a:latin typeface="Arial" panose="020B0604020202020204" pitchFamily="34" charset="0"/>
                          <a:cs typeface="Arial" panose="020B0604020202020204" pitchFamily="34" charset="0"/>
                        </a:rPr>
                        <a:t>Dual Therapy</a:t>
                      </a:r>
                    </a:p>
                    <a:p>
                      <a:endParaRPr lang="zh-TW" altLang="en-US" sz="1700" b="0" dirty="0">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1172598805"/>
                  </a:ext>
                </a:extLst>
              </a:tr>
              <a:tr h="786836">
                <a:tc>
                  <a:txBody>
                    <a:bodyPr/>
                    <a:lstStyle/>
                    <a:p>
                      <a:r>
                        <a:rPr lang="vi-VN" altLang="zh-TW" sz="1700" b="0" dirty="0" err="1">
                          <a:latin typeface="Arial" panose="020B0604020202020204" pitchFamily="34" charset="0"/>
                          <a:ea typeface="+mn-ea"/>
                          <a:cs typeface="Arial" panose="020B0604020202020204" pitchFamily="34" charset="0"/>
                        </a:rPr>
                        <a:t>Bộ</a:t>
                      </a:r>
                      <a:r>
                        <a:rPr lang="vi-VN" altLang="zh-TW" sz="1700" b="0" dirty="0">
                          <a:latin typeface="Arial" panose="020B0604020202020204" pitchFamily="34" charset="0"/>
                          <a:ea typeface="+mn-ea"/>
                          <a:cs typeface="Arial" panose="020B0604020202020204" pitchFamily="34" charset="0"/>
                        </a:rPr>
                        <a:t> Y </a:t>
                      </a:r>
                      <a:r>
                        <a:rPr lang="vi-VN" altLang="zh-TW" sz="1700" b="0" dirty="0" err="1">
                          <a:latin typeface="Arial" panose="020B0604020202020204" pitchFamily="34" charset="0"/>
                          <a:ea typeface="+mn-ea"/>
                          <a:cs typeface="Arial" panose="020B0604020202020204" pitchFamily="34" charset="0"/>
                        </a:rPr>
                        <a:t>Tế</a:t>
                      </a:r>
                      <a:r>
                        <a:rPr lang="vi-VN" altLang="zh-TW" sz="1700" b="0" dirty="0">
                          <a:latin typeface="Arial" panose="020B0604020202020204" pitchFamily="34" charset="0"/>
                          <a:ea typeface="+mn-ea"/>
                          <a:cs typeface="Arial" panose="020B0604020202020204" pitchFamily="34" charset="0"/>
                        </a:rPr>
                        <a:t> </a:t>
                      </a:r>
                      <a:r>
                        <a:rPr lang="vi-VN" altLang="zh-TW" sz="1700" b="0" err="1">
                          <a:latin typeface="Arial" panose="020B0604020202020204" pitchFamily="34" charset="0"/>
                          <a:ea typeface="+mn-ea"/>
                          <a:cs typeface="Arial" panose="020B0604020202020204" pitchFamily="34" charset="0"/>
                        </a:rPr>
                        <a:t>Việt</a:t>
                      </a:r>
                      <a:r>
                        <a:rPr lang="vi-VN" altLang="zh-TW" sz="1700" b="0">
                          <a:latin typeface="Arial" panose="020B0604020202020204" pitchFamily="34" charset="0"/>
                          <a:ea typeface="+mn-ea"/>
                          <a:cs typeface="Arial" panose="020B0604020202020204" pitchFamily="34" charset="0"/>
                        </a:rPr>
                        <a:t> Nam</a:t>
                      </a:r>
                      <a:r>
                        <a:rPr lang="en-US" altLang="zh-TW" sz="1700" b="0" baseline="30000">
                          <a:latin typeface="Arial" panose="020B0604020202020204" pitchFamily="34" charset="0"/>
                          <a:ea typeface="+mn-ea"/>
                          <a:cs typeface="Arial" panose="020B0604020202020204" pitchFamily="34" charset="0"/>
                        </a:rPr>
                        <a:t>4</a:t>
                      </a:r>
                      <a:endParaRPr lang="zh-TW" altLang="en-US" sz="1700" b="0" dirty="0">
                        <a:latin typeface="Arial" panose="020B0604020202020204" pitchFamily="34" charset="0"/>
                        <a:ea typeface="+mn-ea"/>
                        <a:cs typeface="Arial" panose="020B0604020202020204" pitchFamily="34" charset="0"/>
                      </a:endParaRPr>
                    </a:p>
                  </a:txBody>
                  <a:tcPr anchor="ctr"/>
                </a:tc>
                <a:tc>
                  <a:txBody>
                    <a:bodyPr/>
                    <a:lstStyle/>
                    <a:p>
                      <a:r>
                        <a:rPr lang="vi-VN" altLang="zh-TW" sz="1700" b="0" dirty="0">
                          <a:latin typeface="Arial" panose="020B0604020202020204" pitchFamily="34" charset="0"/>
                          <a:ea typeface="+mn-ea"/>
                          <a:cs typeface="Arial" panose="020B0604020202020204" pitchFamily="34" charset="0"/>
                        </a:rPr>
                        <a:t>2020</a:t>
                      </a:r>
                      <a:endParaRPr lang="zh-TW" altLang="en-US" sz="1700" b="0" dirty="0">
                        <a:latin typeface="Arial" panose="020B0604020202020204" pitchFamily="34" charset="0"/>
                        <a:ea typeface="+mn-ea"/>
                        <a:cs typeface="Arial" panose="020B0604020202020204" pitchFamily="34" charset="0"/>
                      </a:endParaRPr>
                    </a:p>
                  </a:txBody>
                  <a:tcPr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vi-VN" altLang="zh-TW" sz="1700" b="0" dirty="0" err="1">
                          <a:latin typeface="Arial" panose="020B0604020202020204" pitchFamily="34" charset="0"/>
                          <a:ea typeface="+mn-ea"/>
                          <a:cs typeface="Arial" panose="020B0604020202020204" pitchFamily="34" charset="0"/>
                        </a:rPr>
                        <a:t>Phối</a:t>
                      </a:r>
                      <a:r>
                        <a:rPr lang="vi-VN" altLang="zh-TW" sz="1700" b="0" dirty="0">
                          <a:latin typeface="Arial" panose="020B0604020202020204" pitchFamily="34" charset="0"/>
                          <a:ea typeface="+mn-ea"/>
                          <a:cs typeface="Arial" panose="020B0604020202020204" pitchFamily="34" charset="0"/>
                        </a:rPr>
                        <a:t> </a:t>
                      </a:r>
                      <a:r>
                        <a:rPr lang="vi-VN" altLang="zh-TW" sz="1700" b="0" dirty="0" err="1">
                          <a:latin typeface="Arial" panose="020B0604020202020204" pitchFamily="34" charset="0"/>
                          <a:ea typeface="+mn-ea"/>
                          <a:cs typeface="Arial" panose="020B0604020202020204" pitchFamily="34" charset="0"/>
                        </a:rPr>
                        <a:t>hợp</a:t>
                      </a:r>
                      <a:r>
                        <a:rPr lang="vi-VN" altLang="zh-TW" sz="1700" b="0" dirty="0">
                          <a:latin typeface="Arial" panose="020B0604020202020204" pitchFamily="34" charset="0"/>
                          <a:ea typeface="+mn-ea"/>
                          <a:cs typeface="Arial" panose="020B0604020202020204" pitchFamily="34" charset="0"/>
                        </a:rPr>
                        <a:t> </a:t>
                      </a:r>
                      <a:r>
                        <a:rPr lang="vi-VN" altLang="zh-TW" sz="1700" b="0" dirty="0" err="1">
                          <a:latin typeface="Arial" panose="020B0604020202020204" pitchFamily="34" charset="0"/>
                          <a:ea typeface="+mn-ea"/>
                          <a:cs typeface="Arial" panose="020B0604020202020204" pitchFamily="34" charset="0"/>
                        </a:rPr>
                        <a:t>thuốc</a:t>
                      </a:r>
                      <a:r>
                        <a:rPr lang="vi-VN" altLang="zh-TW" sz="1700" b="0" dirty="0">
                          <a:latin typeface="Arial" panose="020B0604020202020204" pitchFamily="34" charset="0"/>
                          <a:ea typeface="+mn-ea"/>
                          <a:cs typeface="Arial" panose="020B0604020202020204" pitchFamily="34" charset="0"/>
                        </a:rPr>
                        <a:t> </a:t>
                      </a:r>
                      <a:r>
                        <a:rPr lang="vi-VN" altLang="zh-TW" sz="1700" b="0" dirty="0" err="1">
                          <a:latin typeface="Arial" panose="020B0604020202020204" pitchFamily="34" charset="0"/>
                          <a:ea typeface="+mn-ea"/>
                          <a:cs typeface="Arial" panose="020B0604020202020204" pitchFamily="34" charset="0"/>
                        </a:rPr>
                        <a:t>sớm</a:t>
                      </a:r>
                      <a:r>
                        <a:rPr lang="vi-VN" altLang="zh-TW" sz="1700" b="0" dirty="0">
                          <a:latin typeface="Arial" panose="020B0604020202020204" pitchFamily="34" charset="0"/>
                          <a:ea typeface="+mn-ea"/>
                          <a:cs typeface="Arial" panose="020B0604020202020204" pitchFamily="34" charset="0"/>
                        </a:rPr>
                        <a:t> nên </a:t>
                      </a:r>
                      <a:r>
                        <a:rPr lang="vi-VN" altLang="zh-TW" sz="1700" b="0" dirty="0" err="1">
                          <a:latin typeface="Arial" panose="020B0604020202020204" pitchFamily="34" charset="0"/>
                          <a:ea typeface="+mn-ea"/>
                          <a:cs typeface="Arial" panose="020B0604020202020204" pitchFamily="34" charset="0"/>
                        </a:rPr>
                        <a:t>được</a:t>
                      </a:r>
                      <a:r>
                        <a:rPr lang="vi-VN" altLang="zh-TW" sz="1700" b="0" dirty="0">
                          <a:latin typeface="Arial" panose="020B0604020202020204" pitchFamily="34" charset="0"/>
                          <a:ea typeface="+mn-ea"/>
                          <a:cs typeface="Arial" panose="020B0604020202020204" pitchFamily="34" charset="0"/>
                        </a:rPr>
                        <a:t> cân </a:t>
                      </a:r>
                      <a:r>
                        <a:rPr lang="vi-VN" altLang="zh-TW" sz="1700" b="0" dirty="0" err="1">
                          <a:latin typeface="Arial" panose="020B0604020202020204" pitchFamily="34" charset="0"/>
                          <a:ea typeface="+mn-ea"/>
                          <a:cs typeface="Arial" panose="020B0604020202020204" pitchFamily="34" charset="0"/>
                        </a:rPr>
                        <a:t>nhắc</a:t>
                      </a:r>
                      <a:r>
                        <a:rPr lang="vi-VN" altLang="zh-TW" sz="1700" b="0" dirty="0">
                          <a:latin typeface="Arial" panose="020B0604020202020204" pitchFamily="34" charset="0"/>
                          <a:ea typeface="+mn-ea"/>
                          <a:cs typeface="Arial" panose="020B0604020202020204" pitchFamily="34" charset="0"/>
                        </a:rPr>
                        <a:t> ở </a:t>
                      </a:r>
                      <a:r>
                        <a:rPr lang="vi-VN" altLang="zh-TW" sz="1700" b="0" dirty="0" err="1">
                          <a:latin typeface="Arial" panose="020B0604020202020204" pitchFamily="34" charset="0"/>
                          <a:ea typeface="+mn-ea"/>
                          <a:cs typeface="Arial" panose="020B0604020202020204" pitchFamily="34" charset="0"/>
                        </a:rPr>
                        <a:t>một</a:t>
                      </a:r>
                      <a:r>
                        <a:rPr lang="vi-VN" altLang="zh-TW" sz="1700" b="0" dirty="0">
                          <a:latin typeface="Arial" panose="020B0604020202020204" pitchFamily="34" charset="0"/>
                          <a:ea typeface="+mn-ea"/>
                          <a:cs typeface="Arial" panose="020B0604020202020204" pitchFamily="34" charset="0"/>
                        </a:rPr>
                        <a:t> </a:t>
                      </a:r>
                      <a:r>
                        <a:rPr lang="vi-VN" altLang="zh-TW" sz="1700" b="0" dirty="0" err="1">
                          <a:latin typeface="Arial" panose="020B0604020202020204" pitchFamily="34" charset="0"/>
                          <a:ea typeface="+mn-ea"/>
                          <a:cs typeface="Arial" panose="020B0604020202020204" pitchFamily="34" charset="0"/>
                        </a:rPr>
                        <a:t>số</a:t>
                      </a:r>
                      <a:r>
                        <a:rPr lang="vi-VN" altLang="zh-TW" sz="1700" b="0" dirty="0">
                          <a:latin typeface="Arial" panose="020B0604020202020204" pitchFamily="34" charset="0"/>
                          <a:ea typeface="+mn-ea"/>
                          <a:cs typeface="Arial" panose="020B0604020202020204" pitchFamily="34" charset="0"/>
                        </a:rPr>
                        <a:t> BN khi </a:t>
                      </a:r>
                      <a:r>
                        <a:rPr lang="vi-VN" altLang="zh-TW" sz="1700" b="0" dirty="0" err="1">
                          <a:latin typeface="Arial" panose="020B0604020202020204" pitchFamily="34" charset="0"/>
                          <a:ea typeface="+mn-ea"/>
                          <a:cs typeface="Arial" panose="020B0604020202020204" pitchFamily="34" charset="0"/>
                        </a:rPr>
                        <a:t>bắt</a:t>
                      </a:r>
                      <a:r>
                        <a:rPr lang="vi-VN" altLang="zh-TW" sz="1700" b="0" dirty="0">
                          <a:latin typeface="Arial" panose="020B0604020202020204" pitchFamily="34" charset="0"/>
                          <a:ea typeface="+mn-ea"/>
                          <a:cs typeface="Arial" panose="020B0604020202020204" pitchFamily="34" charset="0"/>
                        </a:rPr>
                        <a:t> </a:t>
                      </a:r>
                      <a:r>
                        <a:rPr lang="vi-VN" altLang="zh-TW" sz="1700" b="0" dirty="0" err="1">
                          <a:latin typeface="Arial" panose="020B0604020202020204" pitchFamily="34" charset="0"/>
                          <a:ea typeface="+mn-ea"/>
                          <a:cs typeface="Arial" panose="020B0604020202020204" pitchFamily="34" charset="0"/>
                        </a:rPr>
                        <a:t>đầu</a:t>
                      </a:r>
                      <a:r>
                        <a:rPr lang="vi-VN" altLang="zh-TW" sz="1700" b="0" dirty="0">
                          <a:latin typeface="Arial" panose="020B0604020202020204" pitchFamily="34" charset="0"/>
                          <a:ea typeface="+mn-ea"/>
                          <a:cs typeface="Arial" panose="020B0604020202020204" pitchFamily="34" charset="0"/>
                        </a:rPr>
                        <a:t> </a:t>
                      </a:r>
                      <a:r>
                        <a:rPr lang="vi-VN" altLang="zh-TW" sz="1700" b="0" dirty="0" err="1">
                          <a:latin typeface="Arial" panose="020B0604020202020204" pitchFamily="34" charset="0"/>
                          <a:ea typeface="+mn-ea"/>
                          <a:cs typeface="Arial" panose="020B0604020202020204" pitchFamily="34" charset="0"/>
                        </a:rPr>
                        <a:t>khởi</a:t>
                      </a:r>
                      <a:r>
                        <a:rPr lang="vi-VN" altLang="zh-TW" sz="1700" b="0" dirty="0">
                          <a:latin typeface="Arial" panose="020B0604020202020204" pitchFamily="34" charset="0"/>
                          <a:ea typeface="+mn-ea"/>
                          <a:cs typeface="Arial" panose="020B0604020202020204" pitchFamily="34" charset="0"/>
                        </a:rPr>
                        <a:t> </a:t>
                      </a:r>
                      <a:r>
                        <a:rPr lang="vi-VN" altLang="zh-TW" sz="1700" b="0" dirty="0" err="1">
                          <a:latin typeface="Arial" panose="020B0604020202020204" pitchFamily="34" charset="0"/>
                          <a:ea typeface="+mn-ea"/>
                          <a:cs typeface="Arial" panose="020B0604020202020204" pitchFamily="34" charset="0"/>
                        </a:rPr>
                        <a:t>trị</a:t>
                      </a:r>
                      <a:r>
                        <a:rPr lang="vi-VN" altLang="zh-TW" sz="1700" b="0" dirty="0">
                          <a:latin typeface="Arial" panose="020B0604020202020204" pitchFamily="34" charset="0"/>
                          <a:ea typeface="+mn-ea"/>
                          <a:cs typeface="Arial" panose="020B0604020202020204" pitchFamily="34" charset="0"/>
                        </a:rPr>
                        <a:t> </a:t>
                      </a:r>
                      <a:r>
                        <a:rPr lang="vi-VN" altLang="zh-TW" sz="1700" b="0" dirty="0" err="1">
                          <a:latin typeface="Arial" panose="020B0604020202020204" pitchFamily="34" charset="0"/>
                          <a:ea typeface="+mn-ea"/>
                          <a:cs typeface="Arial" panose="020B0604020202020204" pitchFamily="34" charset="0"/>
                        </a:rPr>
                        <a:t>để</a:t>
                      </a:r>
                      <a:r>
                        <a:rPr lang="vi-VN" altLang="zh-TW" sz="1700" b="0" dirty="0">
                          <a:latin typeface="Arial" panose="020B0604020202020204" pitchFamily="34" charset="0"/>
                          <a:ea typeface="+mn-ea"/>
                          <a:cs typeface="Arial" panose="020B0604020202020204" pitchFamily="34" charset="0"/>
                        </a:rPr>
                        <a:t> </a:t>
                      </a:r>
                      <a:r>
                        <a:rPr lang="vi-VN" altLang="zh-TW" sz="1700" b="0" dirty="0" err="1">
                          <a:latin typeface="Arial" panose="020B0604020202020204" pitchFamily="34" charset="0"/>
                          <a:ea typeface="+mn-ea"/>
                          <a:cs typeface="Arial" panose="020B0604020202020204" pitchFamily="34" charset="0"/>
                        </a:rPr>
                        <a:t>hạn</a:t>
                      </a:r>
                      <a:r>
                        <a:rPr lang="vi-VN" altLang="zh-TW" sz="1700" b="0" dirty="0">
                          <a:latin typeface="Arial" panose="020B0604020202020204" pitchFamily="34" charset="0"/>
                          <a:ea typeface="+mn-ea"/>
                          <a:cs typeface="Arial" panose="020B0604020202020204" pitchFamily="34" charset="0"/>
                        </a:rPr>
                        <a:t> </a:t>
                      </a:r>
                      <a:r>
                        <a:rPr lang="vi-VN" altLang="zh-TW" sz="1700" b="0" dirty="0" err="1">
                          <a:latin typeface="Arial" panose="020B0604020202020204" pitchFamily="34" charset="0"/>
                          <a:ea typeface="+mn-ea"/>
                          <a:cs typeface="Arial" panose="020B0604020202020204" pitchFamily="34" charset="0"/>
                        </a:rPr>
                        <a:t>chế</a:t>
                      </a:r>
                      <a:r>
                        <a:rPr lang="vi-VN" altLang="zh-TW" sz="1700" b="0" dirty="0">
                          <a:latin typeface="Arial" panose="020B0604020202020204" pitchFamily="34" charset="0"/>
                          <a:ea typeface="+mn-ea"/>
                          <a:cs typeface="Arial" panose="020B0604020202020204" pitchFamily="34" charset="0"/>
                        </a:rPr>
                        <a:t> </a:t>
                      </a:r>
                      <a:r>
                        <a:rPr lang="vi-VN" altLang="zh-TW" sz="1700" b="0" dirty="0" err="1">
                          <a:latin typeface="Arial" panose="020B0604020202020204" pitchFamily="34" charset="0"/>
                          <a:ea typeface="+mn-ea"/>
                          <a:cs typeface="Arial" panose="020B0604020202020204" pitchFamily="34" charset="0"/>
                        </a:rPr>
                        <a:t>thất</a:t>
                      </a:r>
                      <a:r>
                        <a:rPr lang="vi-VN" altLang="zh-TW" sz="1700" b="0" dirty="0">
                          <a:latin typeface="Arial" panose="020B0604020202020204" pitchFamily="34" charset="0"/>
                          <a:ea typeface="+mn-ea"/>
                          <a:cs typeface="Arial" panose="020B0604020202020204" pitchFamily="34" charset="0"/>
                        </a:rPr>
                        <a:t> </a:t>
                      </a:r>
                      <a:r>
                        <a:rPr lang="vi-VN" altLang="zh-TW" sz="1700" b="0" dirty="0" err="1">
                          <a:latin typeface="Arial" panose="020B0604020202020204" pitchFamily="34" charset="0"/>
                          <a:ea typeface="+mn-ea"/>
                          <a:cs typeface="Arial" panose="020B0604020202020204" pitchFamily="34" charset="0"/>
                        </a:rPr>
                        <a:t>bại</a:t>
                      </a:r>
                      <a:r>
                        <a:rPr lang="vi-VN" altLang="zh-TW" sz="1700" b="0" dirty="0">
                          <a:latin typeface="Arial" panose="020B0604020202020204" pitchFamily="34" charset="0"/>
                          <a:ea typeface="+mn-ea"/>
                          <a:cs typeface="Arial" panose="020B0604020202020204" pitchFamily="34" charset="0"/>
                        </a:rPr>
                        <a:t> </a:t>
                      </a:r>
                      <a:r>
                        <a:rPr lang="vi-VN" altLang="zh-TW" sz="1700" b="0" dirty="0" err="1">
                          <a:latin typeface="Arial" panose="020B0604020202020204" pitchFamily="34" charset="0"/>
                          <a:ea typeface="+mn-ea"/>
                          <a:cs typeface="Arial" panose="020B0604020202020204" pitchFamily="34" charset="0"/>
                        </a:rPr>
                        <a:t>và</a:t>
                      </a:r>
                      <a:r>
                        <a:rPr lang="vi-VN" altLang="zh-TW" sz="1700" b="0" dirty="0">
                          <a:latin typeface="Arial" panose="020B0604020202020204" pitchFamily="34" charset="0"/>
                          <a:ea typeface="+mn-ea"/>
                          <a:cs typeface="Arial" panose="020B0604020202020204" pitchFamily="34" charset="0"/>
                        </a:rPr>
                        <a:t> </a:t>
                      </a:r>
                      <a:r>
                        <a:rPr lang="vi-VN" altLang="zh-TW" sz="1700" b="0" dirty="0" err="1">
                          <a:latin typeface="Arial" panose="020B0604020202020204" pitchFamily="34" charset="0"/>
                          <a:ea typeface="+mn-ea"/>
                          <a:cs typeface="Arial" panose="020B0604020202020204" pitchFamily="34" charset="0"/>
                        </a:rPr>
                        <a:t>đạt</a:t>
                      </a:r>
                      <a:r>
                        <a:rPr lang="vi-VN" altLang="zh-TW" sz="1700" b="0" dirty="0">
                          <a:latin typeface="Arial" panose="020B0604020202020204" pitchFamily="34" charset="0"/>
                          <a:ea typeface="+mn-ea"/>
                          <a:cs typeface="Arial" panose="020B0604020202020204" pitchFamily="34" charset="0"/>
                        </a:rPr>
                        <a:t> </a:t>
                      </a:r>
                      <a:r>
                        <a:rPr lang="vi-VN" altLang="zh-TW" sz="1700" b="0" dirty="0" err="1">
                          <a:latin typeface="Arial" panose="020B0604020202020204" pitchFamily="34" charset="0"/>
                          <a:ea typeface="+mn-ea"/>
                          <a:cs typeface="Arial" panose="020B0604020202020204" pitchFamily="34" charset="0"/>
                        </a:rPr>
                        <a:t>mục</a:t>
                      </a:r>
                      <a:r>
                        <a:rPr lang="vi-VN" altLang="zh-TW" sz="1700" b="0" dirty="0">
                          <a:latin typeface="Arial" panose="020B0604020202020204" pitchFamily="34" charset="0"/>
                          <a:ea typeface="+mn-ea"/>
                          <a:cs typeface="Arial" panose="020B0604020202020204" pitchFamily="34" charset="0"/>
                        </a:rPr>
                        <a:t> tiêu </a:t>
                      </a:r>
                      <a:r>
                        <a:rPr lang="vi-VN" altLang="zh-TW" sz="1700" b="0" dirty="0" err="1">
                          <a:latin typeface="Arial" panose="020B0604020202020204" pitchFamily="34" charset="0"/>
                          <a:ea typeface="+mn-ea"/>
                          <a:cs typeface="Arial" panose="020B0604020202020204" pitchFamily="34" charset="0"/>
                        </a:rPr>
                        <a:t>điều</a:t>
                      </a:r>
                      <a:r>
                        <a:rPr lang="vi-VN" altLang="zh-TW" sz="1700" b="0" dirty="0">
                          <a:latin typeface="Arial" panose="020B0604020202020204" pitchFamily="34" charset="0"/>
                          <a:ea typeface="+mn-ea"/>
                          <a:cs typeface="Arial" panose="020B0604020202020204" pitchFamily="34" charset="0"/>
                        </a:rPr>
                        <a:t> </a:t>
                      </a:r>
                      <a:r>
                        <a:rPr lang="vi-VN" altLang="zh-TW" sz="1700" b="0" dirty="0" err="1">
                          <a:latin typeface="Arial" panose="020B0604020202020204" pitchFamily="34" charset="0"/>
                          <a:ea typeface="+mn-ea"/>
                          <a:cs typeface="Arial" panose="020B0604020202020204" pitchFamily="34" charset="0"/>
                        </a:rPr>
                        <a:t>trị</a:t>
                      </a:r>
                      <a:r>
                        <a:rPr lang="vi-VN" altLang="zh-TW" sz="1700" b="0" dirty="0">
                          <a:latin typeface="Arial" panose="020B0604020202020204" pitchFamily="34" charset="0"/>
                          <a:ea typeface="+mn-ea"/>
                          <a:cs typeface="Arial" panose="020B0604020202020204" pitchFamily="34" charset="0"/>
                        </a:rPr>
                        <a:t> nhanh hơn, </a:t>
                      </a:r>
                      <a:r>
                        <a:rPr lang="vi-VN" altLang="zh-TW" sz="1700" b="0" dirty="0" err="1">
                          <a:latin typeface="Arial" panose="020B0604020202020204" pitchFamily="34" charset="0"/>
                          <a:ea typeface="+mn-ea"/>
                          <a:cs typeface="Arial" panose="020B0604020202020204" pitchFamily="34" charset="0"/>
                        </a:rPr>
                        <a:t>tốt</a:t>
                      </a:r>
                      <a:r>
                        <a:rPr lang="vi-VN" altLang="zh-TW" sz="1700" b="0" dirty="0">
                          <a:latin typeface="Arial" panose="020B0604020202020204" pitchFamily="34" charset="0"/>
                          <a:ea typeface="+mn-ea"/>
                          <a:cs typeface="Arial" panose="020B0604020202020204" pitchFamily="34" charset="0"/>
                        </a:rPr>
                        <a:t> hơn. </a:t>
                      </a:r>
                      <a:endParaRPr lang="zh-TW" altLang="en-US" sz="1700" b="0" dirty="0">
                        <a:latin typeface="Arial" panose="020B0604020202020204" pitchFamily="34" charset="0"/>
                        <a:ea typeface="+mn-ea"/>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altLang="zh-TW" sz="1700" b="0" dirty="0">
                          <a:latin typeface="+mn-lt"/>
                          <a:ea typeface="+mn-ea"/>
                          <a:cs typeface="Arial" panose="020B0604020202020204" pitchFamily="34" charset="0"/>
                        </a:rPr>
                        <a:t>Không </a:t>
                      </a:r>
                      <a:r>
                        <a:rPr lang="vi-VN" altLang="zh-TW" sz="1700" b="0" dirty="0" err="1">
                          <a:latin typeface="+mn-lt"/>
                          <a:ea typeface="+mn-ea"/>
                          <a:cs typeface="Arial" panose="020B0604020202020204" pitchFamily="34" charset="0"/>
                        </a:rPr>
                        <a:t>lựa</a:t>
                      </a:r>
                      <a:r>
                        <a:rPr lang="vi-VN" altLang="zh-TW" sz="1700" b="0" dirty="0">
                          <a:latin typeface="+mn-lt"/>
                          <a:ea typeface="+mn-ea"/>
                          <a:cs typeface="Arial" panose="020B0604020202020204" pitchFamily="34" charset="0"/>
                        </a:rPr>
                        <a:t> </a:t>
                      </a:r>
                      <a:r>
                        <a:rPr lang="vi-VN" altLang="zh-TW" sz="1700" b="0" dirty="0" err="1">
                          <a:latin typeface="+mn-lt"/>
                          <a:ea typeface="+mn-ea"/>
                          <a:cs typeface="Arial" panose="020B0604020202020204" pitchFamily="34" charset="0"/>
                        </a:rPr>
                        <a:t>chọn</a:t>
                      </a:r>
                      <a:r>
                        <a:rPr lang="vi-VN" altLang="zh-TW" sz="1700" b="0" dirty="0">
                          <a:latin typeface="+mn-lt"/>
                          <a:ea typeface="+mn-ea"/>
                          <a:cs typeface="Arial" panose="020B0604020202020204" pitchFamily="34" charset="0"/>
                        </a:rPr>
                        <a:t> </a:t>
                      </a:r>
                      <a:r>
                        <a:rPr lang="vi-VN" altLang="zh-TW" sz="1700" b="0" dirty="0" err="1">
                          <a:latin typeface="+mn-lt"/>
                          <a:ea typeface="+mn-ea"/>
                          <a:cs typeface="Arial" panose="020B0604020202020204" pitchFamily="34" charset="0"/>
                        </a:rPr>
                        <a:t>các</a:t>
                      </a:r>
                      <a:r>
                        <a:rPr lang="vi-VN" altLang="zh-TW" sz="1700" b="0" dirty="0">
                          <a:latin typeface="+mn-lt"/>
                          <a:ea typeface="+mn-ea"/>
                          <a:cs typeface="Arial" panose="020B0604020202020204" pitchFamily="34" charset="0"/>
                        </a:rPr>
                        <a:t> </a:t>
                      </a:r>
                      <a:r>
                        <a:rPr lang="vi-VN" altLang="zh-TW" sz="1700" b="0" dirty="0" err="1">
                          <a:latin typeface="+mn-lt"/>
                          <a:ea typeface="+mn-ea"/>
                          <a:cs typeface="Arial" panose="020B0604020202020204" pitchFamily="34" charset="0"/>
                        </a:rPr>
                        <a:t>thuốc</a:t>
                      </a:r>
                      <a:r>
                        <a:rPr lang="vi-VN" altLang="zh-TW" sz="1700" b="0" dirty="0">
                          <a:latin typeface="+mn-lt"/>
                          <a:ea typeface="+mn-ea"/>
                          <a:cs typeface="Arial" panose="020B0604020202020204" pitchFamily="34" charset="0"/>
                        </a:rPr>
                        <a:t> </a:t>
                      </a:r>
                      <a:r>
                        <a:rPr lang="vi-VN" altLang="zh-TW" sz="1700" b="0" dirty="0" err="1">
                          <a:latin typeface="+mn-lt"/>
                          <a:ea typeface="+mn-ea"/>
                          <a:cs typeface="Arial" panose="020B0604020202020204" pitchFamily="34" charset="0"/>
                        </a:rPr>
                        <a:t>cùng</a:t>
                      </a:r>
                      <a:r>
                        <a:rPr lang="vi-VN" altLang="zh-TW" sz="1700" b="0" dirty="0">
                          <a:latin typeface="+mn-lt"/>
                          <a:ea typeface="+mn-ea"/>
                          <a:cs typeface="Arial" panose="020B0604020202020204" pitchFamily="34" charset="0"/>
                        </a:rPr>
                        <a:t> 1 </a:t>
                      </a:r>
                      <a:r>
                        <a:rPr lang="vi-VN" altLang="zh-TW" sz="1700" b="0" dirty="0" err="1">
                          <a:latin typeface="+mn-lt"/>
                          <a:ea typeface="+mn-ea"/>
                          <a:cs typeface="Arial" panose="020B0604020202020204" pitchFamily="34" charset="0"/>
                        </a:rPr>
                        <a:t>nhóm</a:t>
                      </a:r>
                      <a:r>
                        <a:rPr lang="vi-VN" altLang="zh-TW" sz="1700" b="0" dirty="0">
                          <a:latin typeface="+mn-lt"/>
                          <a:ea typeface="+mn-ea"/>
                          <a:cs typeface="Arial" panose="020B0604020202020204" pitchFamily="34" charset="0"/>
                        </a:rPr>
                        <a:t>, </a:t>
                      </a:r>
                      <a:r>
                        <a:rPr lang="vi-VN" altLang="zh-TW" sz="1700" b="0" dirty="0" err="1">
                          <a:latin typeface="+mn-lt"/>
                          <a:ea typeface="+mn-ea"/>
                          <a:cs typeface="Arial" panose="020B0604020202020204" pitchFamily="34" charset="0"/>
                        </a:rPr>
                        <a:t>cùng</a:t>
                      </a:r>
                      <a:r>
                        <a:rPr lang="vi-VN" altLang="zh-TW" sz="1700" b="0" dirty="0">
                          <a:latin typeface="+mn-lt"/>
                          <a:ea typeface="+mn-ea"/>
                          <a:cs typeface="Arial" panose="020B0604020202020204" pitchFamily="34" charset="0"/>
                        </a:rPr>
                        <a:t> cơ </a:t>
                      </a:r>
                      <a:r>
                        <a:rPr lang="vi-VN" altLang="zh-TW" sz="1700" b="0" dirty="0" err="1">
                          <a:latin typeface="+mn-lt"/>
                          <a:ea typeface="+mn-ea"/>
                          <a:cs typeface="Arial" panose="020B0604020202020204" pitchFamily="34" charset="0"/>
                        </a:rPr>
                        <a:t>chế</a:t>
                      </a:r>
                      <a:r>
                        <a:rPr lang="vi-VN" altLang="zh-TW" sz="1700" b="0" dirty="0">
                          <a:latin typeface="+mn-lt"/>
                          <a:ea typeface="+mn-ea"/>
                          <a:cs typeface="Arial" panose="020B0604020202020204" pitchFamily="34" charset="0"/>
                        </a:rPr>
                        <a:t> </a:t>
                      </a:r>
                      <a:r>
                        <a:rPr lang="vi-VN" altLang="zh-TW" sz="1700" b="0" dirty="0" err="1">
                          <a:latin typeface="+mn-lt"/>
                          <a:ea typeface="+mn-ea"/>
                          <a:cs typeface="Arial" panose="020B0604020202020204" pitchFamily="34" charset="0"/>
                        </a:rPr>
                        <a:t>tác</a:t>
                      </a:r>
                      <a:r>
                        <a:rPr lang="vi-VN" altLang="zh-TW" sz="1700" b="0" dirty="0">
                          <a:latin typeface="+mn-lt"/>
                          <a:ea typeface="+mn-ea"/>
                          <a:cs typeface="Arial" panose="020B0604020202020204" pitchFamily="34" charset="0"/>
                        </a:rPr>
                        <a:t> </a:t>
                      </a:r>
                      <a:r>
                        <a:rPr lang="vi-VN" altLang="zh-TW" sz="1700" b="0" dirty="0" err="1">
                          <a:latin typeface="+mn-lt"/>
                          <a:ea typeface="+mn-ea"/>
                          <a:cs typeface="Arial" panose="020B0604020202020204" pitchFamily="34" charset="0"/>
                        </a:rPr>
                        <a:t>dụng</a:t>
                      </a:r>
                      <a:endParaRPr lang="zh-TW" altLang="en-US" sz="1700" b="0" dirty="0">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3412339547"/>
                  </a:ext>
                </a:extLst>
              </a:tr>
            </a:tbl>
          </a:graphicData>
        </a:graphic>
      </p:graphicFrame>
      <p:sp>
        <p:nvSpPr>
          <p:cNvPr id="5" name="TextBox 4">
            <a:extLst>
              <a:ext uri="{FF2B5EF4-FFF2-40B4-BE49-F238E27FC236}">
                <a16:creationId xmlns:a16="http://schemas.microsoft.com/office/drawing/2014/main" id="{68A0A213-03FA-7EDB-4135-A466831CDF1E}"/>
              </a:ext>
            </a:extLst>
          </p:cNvPr>
          <p:cNvSpPr txBox="1"/>
          <p:nvPr/>
        </p:nvSpPr>
        <p:spPr>
          <a:xfrm>
            <a:off x="0" y="6141074"/>
            <a:ext cx="10067924" cy="707886"/>
          </a:xfrm>
          <a:prstGeom prst="rect">
            <a:avLst/>
          </a:prstGeom>
          <a:noFill/>
        </p:spPr>
        <p:txBody>
          <a:bodyPr wrap="square">
            <a:spAutoFit/>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000" b="0" i="0" u="none" strike="noStrike" kern="1200" cap="none" spc="0" normalizeH="0" baseline="0" noProof="0" dirty="0">
                <a:ln>
                  <a:noFill/>
                </a:ln>
                <a:solidFill>
                  <a:srgbClr val="374151"/>
                </a:solidFill>
                <a:effectLst/>
                <a:uLnTx/>
                <a:uFillTx/>
                <a:latin typeface="Söhne"/>
                <a:ea typeface="+mn-ea"/>
                <a:cs typeface="+mn-cs"/>
              </a:rPr>
              <a:t>American Diabetes Association. (2023). Standards of medical care in diabetes--2023. Diabetes Care, 46(Supplement 1), S1-S232. </a:t>
            </a:r>
            <a:r>
              <a:rPr kumimoji="0" lang="en-US" sz="1000" b="0" i="0" u="sng" strike="noStrike" kern="1200" cap="none" spc="0" normalizeH="0" baseline="0" noProof="0" dirty="0">
                <a:ln>
                  <a:noFill/>
                </a:ln>
                <a:solidFill>
                  <a:prstClr val="black"/>
                </a:solidFill>
                <a:effectLst/>
                <a:uLnTx/>
                <a:uFillTx/>
                <a:latin typeface="Söhne"/>
                <a:ea typeface="+mn-ea"/>
                <a:cs typeface="+mn-cs"/>
                <a:hlinkClick r:id="rId3"/>
              </a:rPr>
              <a:t>https://doi.org/10.2337/dc23-S001</a:t>
            </a:r>
            <a:endParaRPr kumimoji="0" lang="en-US" sz="1000" b="0" i="0" u="sng" strike="noStrike" kern="1200" cap="none" spc="0" normalizeH="0" baseline="0" noProof="0" dirty="0">
              <a:ln>
                <a:noFill/>
              </a:ln>
              <a:solidFill>
                <a:prstClr val="black"/>
              </a:solidFill>
              <a:effectLst/>
              <a:uLnTx/>
              <a:uFillTx/>
              <a:latin typeface="Söhne"/>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https://doi.org/10.1016/j.eprac.2023.02.001</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000" b="0" i="0" u="none" strike="noStrike" kern="1200" cap="none" spc="0" normalizeH="0" baseline="0" noProof="0" dirty="0">
                <a:ln>
                  <a:noFill/>
                </a:ln>
                <a:solidFill>
                  <a:srgbClr val="374151"/>
                </a:solidFill>
                <a:effectLst/>
                <a:uLnTx/>
                <a:uFillTx/>
                <a:latin typeface="Söhne"/>
                <a:ea typeface="+mn-ea"/>
                <a:cs typeface="+mn-cs"/>
              </a:rPr>
              <a:t>National Institute for Health and Care Excellence. (2022, July 14). Type 2 diabetes in adults: Management. </a:t>
            </a:r>
            <a:r>
              <a:rPr kumimoji="0" lang="en-US" sz="1000" b="0" i="0" u="sng" strike="noStrike" kern="1200" cap="none" spc="0" normalizeH="0" baseline="0" noProof="0" dirty="0">
                <a:ln>
                  <a:noFill/>
                </a:ln>
                <a:solidFill>
                  <a:prstClr val="black"/>
                </a:solidFill>
                <a:effectLst/>
                <a:uLnTx/>
                <a:uFillTx/>
                <a:latin typeface="Söhne"/>
                <a:ea typeface="+mn-ea"/>
                <a:cs typeface="+mn-cs"/>
                <a:hlinkClick r:id="rId4"/>
              </a:rPr>
              <a:t>https://www.nice.org.uk/guidance/ng258</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mn-cs"/>
              </a:rPr>
              <a:t>Bộ</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Y </a:t>
            </a: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mn-cs"/>
              </a:rPr>
              <a:t>tế</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mn-cs"/>
              </a:rPr>
              <a:t>Hướng</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mn-cs"/>
              </a:rPr>
              <a:t>dẫn</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mn-cs"/>
              </a:rPr>
              <a:t>chẩn</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mn-cs"/>
              </a:rPr>
              <a:t>đoán</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mn-cs"/>
              </a:rPr>
              <a:t>và</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mn-cs"/>
              </a:rPr>
              <a:t>điều</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mn-cs"/>
              </a:rPr>
              <a:t>trị</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mn-cs"/>
              </a:rPr>
              <a:t>Đái</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mn-cs"/>
              </a:rPr>
              <a:t>tháo</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mn-cs"/>
              </a:rPr>
              <a:t>đường</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QĐ </a:t>
            </a: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mn-cs"/>
              </a:rPr>
              <a:t>số</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5481/ QĐ BYT </a:t>
            </a: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mn-cs"/>
              </a:rPr>
              <a:t>ngày</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30 </a:t>
            </a: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mn-cs"/>
              </a:rPr>
              <a:t>tháng</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12 </a:t>
            </a: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mn-cs"/>
              </a:rPr>
              <a:t>năm</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2020</a:t>
            </a:r>
          </a:p>
        </p:txBody>
      </p:sp>
      <p:sp>
        <p:nvSpPr>
          <p:cNvPr id="2" name="Hộp Văn bản 1">
            <a:extLst>
              <a:ext uri="{FF2B5EF4-FFF2-40B4-BE49-F238E27FC236}">
                <a16:creationId xmlns:a16="http://schemas.microsoft.com/office/drawing/2014/main" id="{5450489B-5CBE-7EFB-D8BD-07DF78087A1C}"/>
              </a:ext>
            </a:extLst>
          </p:cNvPr>
          <p:cNvSpPr txBox="1"/>
          <p:nvPr/>
        </p:nvSpPr>
        <p:spPr>
          <a:xfrm>
            <a:off x="8654200" y="6541183"/>
            <a:ext cx="2827448" cy="307777"/>
          </a:xfrm>
          <a:prstGeom prst="rect">
            <a:avLst/>
          </a:prstGeom>
          <a:noFill/>
        </p:spPr>
        <p:txBody>
          <a:bodyPr wrap="square">
            <a:spAutoFit/>
          </a:bodyPr>
          <a:lstStyle/>
          <a:p>
            <a:r>
              <a:rPr lang="en-US" b="0" i="0" dirty="0">
                <a:solidFill>
                  <a:srgbClr val="201F1E"/>
                </a:solidFill>
                <a:effectLst/>
                <a:latin typeface="Times New Roman" panose="02020603050405020304" pitchFamily="18" charset="0"/>
                <a:cs typeface="Times New Roman" panose="02020603050405020304" pitchFamily="18" charset="0"/>
              </a:rPr>
              <a:t>For internal training only</a:t>
            </a:r>
            <a:endParaRPr lang="en-US"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E8388894-D7C3-40B6-7F15-B13100E66A3C}"/>
              </a:ext>
            </a:extLst>
          </p:cNvPr>
          <p:cNvSpPr/>
          <p:nvPr/>
        </p:nvSpPr>
        <p:spPr>
          <a:xfrm>
            <a:off x="8623005" y="6624084"/>
            <a:ext cx="2583711" cy="23391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87583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white sheet with multicolored text&#10;&#10;Description automatically generated">
            <a:extLst>
              <a:ext uri="{FF2B5EF4-FFF2-40B4-BE49-F238E27FC236}">
                <a16:creationId xmlns:a16="http://schemas.microsoft.com/office/drawing/2014/main" id="{B17133EB-BD32-704E-BF55-27BFE46B41A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2216" y="93517"/>
            <a:ext cx="11331375" cy="6450478"/>
          </a:xfrm>
          <a:prstGeom prst="rect">
            <a:avLst/>
          </a:prstGeom>
        </p:spPr>
      </p:pic>
      <p:sp>
        <p:nvSpPr>
          <p:cNvPr id="6" name="Rectangle 5">
            <a:extLst>
              <a:ext uri="{FF2B5EF4-FFF2-40B4-BE49-F238E27FC236}">
                <a16:creationId xmlns:a16="http://schemas.microsoft.com/office/drawing/2014/main" id="{49A0044D-2108-694B-9511-D95D20749706}"/>
              </a:ext>
            </a:extLst>
          </p:cNvPr>
          <p:cNvSpPr/>
          <p:nvPr/>
        </p:nvSpPr>
        <p:spPr>
          <a:xfrm>
            <a:off x="8447809" y="6483928"/>
            <a:ext cx="3356264" cy="280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F0F0AA4-57ED-460C-B4D1-1FA8043B41CB}"/>
              </a:ext>
            </a:extLst>
          </p:cNvPr>
          <p:cNvSpPr txBox="1"/>
          <p:nvPr/>
        </p:nvSpPr>
        <p:spPr>
          <a:xfrm>
            <a:off x="250620" y="6488668"/>
            <a:ext cx="7613220" cy="369332"/>
          </a:xfrm>
          <a:prstGeom prst="rect">
            <a:avLst/>
          </a:prstGeom>
          <a:noFill/>
        </p:spPr>
        <p:txBody>
          <a:bodyPr wrap="square">
            <a:spAutoFit/>
          </a:bodyPr>
          <a:lstStyle/>
          <a:p>
            <a:pPr marL="0" indent="0">
              <a:buNone/>
            </a:pPr>
            <a:r>
              <a:rPr lang="vi-VN" sz="900" dirty="0">
                <a:effectLst/>
              </a:rPr>
              <a:t>Dapagliflozin được chỉ định với liều 10mg để điều trị ĐTĐ típ 2, Suy tim và Bệnh thận mạn, khuyến cáo khởi trị với eGFR ≥ 25 ml/phút/1.73m2 da. Vui lòng tham khảo thêm thông tin kê toa của thuốc tại Việt Nam </a:t>
            </a:r>
            <a:endParaRPr lang="en-US" sz="900" dirty="0"/>
          </a:p>
        </p:txBody>
      </p:sp>
    </p:spTree>
    <p:extLst>
      <p:ext uri="{BB962C8B-B14F-4D97-AF65-F5344CB8AC3E}">
        <p14:creationId xmlns:p14="http://schemas.microsoft.com/office/powerpoint/2010/main" val="1028205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48DBC-09AF-6C42-AED2-1C6E4648F007}"/>
              </a:ext>
            </a:extLst>
          </p:cNvPr>
          <p:cNvSpPr>
            <a:spLocks noGrp="1"/>
          </p:cNvSpPr>
          <p:nvPr>
            <p:ph type="title"/>
          </p:nvPr>
        </p:nvSpPr>
        <p:spPr/>
        <p:txBody>
          <a:bodyPr/>
          <a:lstStyle/>
          <a:p>
            <a:r>
              <a:rPr lang="en-US" dirty="0"/>
              <a:t> </a:t>
            </a:r>
          </a:p>
        </p:txBody>
      </p:sp>
      <p:pic>
        <p:nvPicPr>
          <p:cNvPr id="6" name="Content Placeholder 5" descr="A chart with text and images&#10;&#10;Description automatically generated">
            <a:extLst>
              <a:ext uri="{FF2B5EF4-FFF2-40B4-BE49-F238E27FC236}">
                <a16:creationId xmlns:a16="http://schemas.microsoft.com/office/drawing/2014/main" id="{A267ECA5-4504-6348-9068-41D9E43B20C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00027" y="148418"/>
            <a:ext cx="9100087" cy="6561163"/>
          </a:xfrm>
        </p:spPr>
      </p:pic>
      <p:sp>
        <p:nvSpPr>
          <p:cNvPr id="7" name="Title 1">
            <a:extLst>
              <a:ext uri="{FF2B5EF4-FFF2-40B4-BE49-F238E27FC236}">
                <a16:creationId xmlns:a16="http://schemas.microsoft.com/office/drawing/2014/main" id="{BB924DF6-BF64-324B-9ED6-59BD253FF378}"/>
              </a:ext>
            </a:extLst>
          </p:cNvPr>
          <p:cNvSpPr txBox="1">
            <a:spLocks/>
          </p:cNvSpPr>
          <p:nvPr/>
        </p:nvSpPr>
        <p:spPr>
          <a:xfrm>
            <a:off x="-127394" y="2240143"/>
            <a:ext cx="2967162" cy="1024128"/>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600" b="1" kern="1200">
                <a:solidFill>
                  <a:srgbClr val="4C8CC7"/>
                </a:solidFill>
                <a:latin typeface="Century Gothic" panose="020B0502020202020204" pitchFamily="34" charset="0"/>
                <a:ea typeface="+mj-ea"/>
                <a:cs typeface="+mj-cs"/>
              </a:defRPr>
            </a:lvl1pPr>
          </a:lstStyle>
          <a:p>
            <a:pPr algn="ctr"/>
            <a:r>
              <a:rPr lang="en-US" dirty="0">
                <a:latin typeface="Arial" panose="020B0604020202020204" pitchFamily="34" charset="0"/>
                <a:cs typeface="Arial" panose="020B0604020202020204" pitchFamily="34" charset="0"/>
              </a:rPr>
              <a:t>AACE 2023</a:t>
            </a:r>
          </a:p>
        </p:txBody>
      </p:sp>
      <p:sp>
        <p:nvSpPr>
          <p:cNvPr id="10" name="Rectangle 9">
            <a:extLst>
              <a:ext uri="{FF2B5EF4-FFF2-40B4-BE49-F238E27FC236}">
                <a16:creationId xmlns:a16="http://schemas.microsoft.com/office/drawing/2014/main" id="{9FDC60E8-D2FD-794F-B3E9-7FA85C5B2B2E}"/>
              </a:ext>
            </a:extLst>
          </p:cNvPr>
          <p:cNvSpPr/>
          <p:nvPr/>
        </p:nvSpPr>
        <p:spPr>
          <a:xfrm>
            <a:off x="2961410" y="3802456"/>
            <a:ext cx="8458200" cy="646331"/>
          </a:xfrm>
          <a:prstGeom prst="rect">
            <a:avLst/>
          </a:prstGeom>
          <a:solidFill>
            <a:srgbClr val="002060"/>
          </a:solidFill>
        </p:spPr>
        <p:txBody>
          <a:bodyPr wrap="square">
            <a:spAutoFit/>
          </a:bodyPr>
          <a:lstStyle/>
          <a:p>
            <a:pPr algn="ct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A1c &gt;7.5% start 2 agents, </a:t>
            </a:r>
            <a:endParaRPr lang="en-GB"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A1c &gt; 9.0 % or &gt; 1.5% above goal start 2-3 agents</a:t>
            </a:r>
            <a:endParaRPr lang="en-GB"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3A9D3103-CD4D-A178-390A-BCCD83DD730D}"/>
              </a:ext>
            </a:extLst>
          </p:cNvPr>
          <p:cNvSpPr/>
          <p:nvPr/>
        </p:nvSpPr>
        <p:spPr>
          <a:xfrm>
            <a:off x="37557" y="6531895"/>
            <a:ext cx="4115989" cy="338554"/>
          </a:xfrm>
          <a:prstGeom prst="rect">
            <a:avLst/>
          </a:prstGeom>
        </p:spPr>
        <p:txBody>
          <a:bodyPr wrap="square">
            <a:spAutoFit/>
          </a:bodyPr>
          <a:lstStyle/>
          <a:p>
            <a:r>
              <a:rPr lang="en-GB" sz="800" dirty="0">
                <a:latin typeface="Arial" panose="020B0604020202020204" pitchFamily="34" charset="0"/>
                <a:cs typeface="Arial" panose="020B0604020202020204" pitchFamily="34" charset="0"/>
              </a:rPr>
              <a:t>Endocrine Practice 29 (2023</a:t>
            </a:r>
            <a:r>
              <a:rPr lang="en-GB" sz="800">
                <a:latin typeface="Arial" panose="020B0604020202020204" pitchFamily="34" charset="0"/>
                <a:cs typeface="Arial" panose="020B0604020202020204" pitchFamily="34" charset="0"/>
              </a:rPr>
              <a:t>) 305e340</a:t>
            </a:r>
          </a:p>
          <a:p>
            <a:r>
              <a:rPr lang="en-GB" sz="800">
                <a:latin typeface="Arial" panose="020B0604020202020204" pitchFamily="34" charset="0"/>
                <a:cs typeface="Arial" panose="020B0604020202020204" pitchFamily="34" charset="0"/>
              </a:rPr>
              <a:t>Vui lòng tham khảo thông tin kê toa các thuốc tại Việt Nam </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741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80C27-E6F4-D737-B9BB-80DF1F1A65B3}"/>
              </a:ext>
            </a:extLst>
          </p:cNvPr>
          <p:cNvSpPr>
            <a:spLocks noGrp="1"/>
          </p:cNvSpPr>
          <p:nvPr>
            <p:ph type="title"/>
          </p:nvPr>
        </p:nvSpPr>
        <p:spPr/>
        <p:txBody>
          <a:bodyPr/>
          <a:lstStyle/>
          <a:p>
            <a:r>
              <a:rPr lang="en-US" dirty="0" err="1"/>
              <a:t>Hiệu</a:t>
            </a:r>
            <a:r>
              <a:rPr lang="en-US" dirty="0"/>
              <a:t> </a:t>
            </a:r>
            <a:r>
              <a:rPr lang="en-US" dirty="0" err="1"/>
              <a:t>lực</a:t>
            </a:r>
            <a:r>
              <a:rPr lang="en-US" dirty="0"/>
              <a:t> </a:t>
            </a:r>
            <a:r>
              <a:rPr lang="en-US" dirty="0" err="1"/>
              <a:t>kiểm</a:t>
            </a:r>
            <a:r>
              <a:rPr lang="en-US" dirty="0"/>
              <a:t> </a:t>
            </a:r>
            <a:r>
              <a:rPr lang="en-US" dirty="0" err="1"/>
              <a:t>soát</a:t>
            </a:r>
            <a:r>
              <a:rPr lang="en-US" dirty="0"/>
              <a:t> </a:t>
            </a:r>
            <a:r>
              <a:rPr lang="en-US" dirty="0" err="1"/>
              <a:t>đường</a:t>
            </a:r>
            <a:r>
              <a:rPr lang="en-US" dirty="0"/>
              <a:t> </a:t>
            </a:r>
            <a:r>
              <a:rPr lang="en-US" dirty="0" err="1"/>
              <a:t>huyết</a:t>
            </a:r>
            <a:r>
              <a:rPr lang="en-US" dirty="0"/>
              <a:t>: SGLT2i &gt; DPP4i. </a:t>
            </a:r>
            <a:br>
              <a:rPr lang="en-US" dirty="0"/>
            </a:br>
            <a:r>
              <a:rPr lang="en-US" dirty="0" err="1"/>
              <a:t>Cả</a:t>
            </a:r>
            <a:r>
              <a:rPr lang="en-US" dirty="0"/>
              <a:t> </a:t>
            </a:r>
            <a:r>
              <a:rPr lang="en-US" dirty="0" err="1"/>
              <a:t>hai</a:t>
            </a:r>
            <a:r>
              <a:rPr lang="en-US" dirty="0"/>
              <a:t> </a:t>
            </a:r>
            <a:r>
              <a:rPr lang="en-US" dirty="0" err="1"/>
              <a:t>thuốc</a:t>
            </a:r>
            <a:r>
              <a:rPr lang="en-US" dirty="0"/>
              <a:t> </a:t>
            </a:r>
            <a:r>
              <a:rPr lang="en-US" dirty="0" err="1"/>
              <a:t>đều</a:t>
            </a:r>
            <a:r>
              <a:rPr lang="en-US" dirty="0"/>
              <a:t> </a:t>
            </a:r>
            <a:r>
              <a:rPr lang="en-US" dirty="0" err="1"/>
              <a:t>có</a:t>
            </a:r>
            <a:r>
              <a:rPr lang="en-US" dirty="0"/>
              <a:t> </a:t>
            </a:r>
            <a:r>
              <a:rPr lang="en-US" dirty="0" err="1"/>
              <a:t>nguy</a:t>
            </a:r>
            <a:r>
              <a:rPr lang="en-US" dirty="0"/>
              <a:t> </a:t>
            </a:r>
            <a:r>
              <a:rPr lang="en-US" dirty="0" err="1"/>
              <a:t>cơ</a:t>
            </a:r>
            <a:r>
              <a:rPr lang="en-US" dirty="0"/>
              <a:t> </a:t>
            </a:r>
            <a:r>
              <a:rPr lang="en-US" dirty="0" err="1"/>
              <a:t>hạ</a:t>
            </a:r>
            <a:r>
              <a:rPr lang="en-US" dirty="0"/>
              <a:t> </a:t>
            </a:r>
            <a:r>
              <a:rPr lang="en-US" dirty="0" err="1"/>
              <a:t>đường</a:t>
            </a:r>
            <a:r>
              <a:rPr lang="en-US" dirty="0"/>
              <a:t> </a:t>
            </a:r>
            <a:r>
              <a:rPr lang="en-US" dirty="0" err="1"/>
              <a:t>huyết</a:t>
            </a:r>
            <a:r>
              <a:rPr lang="en-US" dirty="0"/>
              <a:t> </a:t>
            </a:r>
            <a:r>
              <a:rPr lang="en-US" dirty="0" err="1"/>
              <a:t>rất</a:t>
            </a:r>
            <a:r>
              <a:rPr lang="en-US" dirty="0"/>
              <a:t> </a:t>
            </a:r>
            <a:r>
              <a:rPr lang="en-US" dirty="0" err="1"/>
              <a:t>thấp</a:t>
            </a:r>
            <a:endParaRPr lang="en-US" dirty="0"/>
          </a:p>
        </p:txBody>
      </p:sp>
      <p:sp>
        <p:nvSpPr>
          <p:cNvPr id="3" name="Text Placeholder 8">
            <a:extLst>
              <a:ext uri="{FF2B5EF4-FFF2-40B4-BE49-F238E27FC236}">
                <a16:creationId xmlns:a16="http://schemas.microsoft.com/office/drawing/2014/main" id="{2879426D-378E-EBEE-9F3F-184FEF3C7B60}"/>
              </a:ext>
            </a:extLst>
          </p:cNvPr>
          <p:cNvSpPr txBox="1">
            <a:spLocks/>
          </p:cNvSpPr>
          <p:nvPr/>
        </p:nvSpPr>
        <p:spPr>
          <a:xfrm>
            <a:off x="172869" y="6496586"/>
            <a:ext cx="10951124" cy="3385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800" dirty="0"/>
              <a:t>Diabetes Care 2024;47(Supplement_1):S5–S10; </a:t>
            </a:r>
            <a:r>
              <a:rPr lang="en-US" sz="800" dirty="0">
                <a:hlinkClick r:id="rId2">
                  <a:extLst>
                    <a:ext uri="{A12FA001-AC4F-418D-AE19-62706E023703}">
                      <ahyp:hlinkClr xmlns:ahyp="http://schemas.microsoft.com/office/drawing/2018/hyperlinkcolor" val="tx"/>
                    </a:ext>
                  </a:extLst>
                </a:hlinkClick>
              </a:rPr>
              <a:t>https://doi.org/10.2337/dc24-SREV</a:t>
            </a:r>
            <a:endParaRPr lang="en-US" sz="800" dirty="0"/>
          </a:p>
          <a:p>
            <a:pPr marL="0" indent="0">
              <a:spcBef>
                <a:spcPts val="0"/>
              </a:spcBef>
              <a:buNone/>
            </a:pPr>
            <a:r>
              <a:rPr lang="en-US" sz="800" dirty="0" err="1"/>
              <a:t>Vui</a:t>
            </a:r>
            <a:r>
              <a:rPr lang="en-US" sz="800" dirty="0"/>
              <a:t> </a:t>
            </a:r>
            <a:r>
              <a:rPr lang="en-US" sz="800" dirty="0" err="1"/>
              <a:t>lòng</a:t>
            </a:r>
            <a:r>
              <a:rPr lang="en-US" sz="800" dirty="0"/>
              <a:t> </a:t>
            </a:r>
            <a:r>
              <a:rPr lang="en-US" sz="800" dirty="0" err="1"/>
              <a:t>tham</a:t>
            </a:r>
            <a:r>
              <a:rPr lang="en-US" sz="800" dirty="0"/>
              <a:t> </a:t>
            </a:r>
            <a:r>
              <a:rPr lang="en-US" sz="800" dirty="0" err="1"/>
              <a:t>khảo</a:t>
            </a:r>
            <a:r>
              <a:rPr lang="en-US" sz="800" dirty="0"/>
              <a:t> </a:t>
            </a:r>
            <a:r>
              <a:rPr lang="en-US" sz="800" dirty="0" err="1"/>
              <a:t>thông</a:t>
            </a:r>
            <a:r>
              <a:rPr lang="en-US" sz="800" dirty="0"/>
              <a:t> tin </a:t>
            </a:r>
            <a:r>
              <a:rPr lang="en-US" sz="800" dirty="0" err="1"/>
              <a:t>kê</a:t>
            </a:r>
            <a:r>
              <a:rPr lang="en-US" sz="800" dirty="0"/>
              <a:t> toa </a:t>
            </a:r>
            <a:r>
              <a:rPr lang="en-US" sz="800" dirty="0" err="1"/>
              <a:t>các</a:t>
            </a:r>
            <a:r>
              <a:rPr lang="en-US" sz="800" dirty="0"/>
              <a:t> </a:t>
            </a:r>
            <a:r>
              <a:rPr lang="en-US" sz="800" dirty="0" err="1"/>
              <a:t>thuốc</a:t>
            </a:r>
            <a:r>
              <a:rPr lang="en-US" sz="800" dirty="0"/>
              <a:t> </a:t>
            </a:r>
            <a:r>
              <a:rPr lang="en-US" sz="800" dirty="0" err="1"/>
              <a:t>tại</a:t>
            </a:r>
            <a:r>
              <a:rPr lang="en-US" sz="800" dirty="0"/>
              <a:t> </a:t>
            </a:r>
            <a:r>
              <a:rPr lang="en-US" sz="800" dirty="0" err="1"/>
              <a:t>Việt</a:t>
            </a:r>
            <a:r>
              <a:rPr lang="en-US" sz="800" dirty="0"/>
              <a:t> Nam</a:t>
            </a:r>
          </a:p>
          <a:p>
            <a:pPr marL="0" indent="0">
              <a:spcBef>
                <a:spcPts val="0"/>
              </a:spcBef>
              <a:buNone/>
            </a:pPr>
            <a:endParaRPr lang="en-US" sz="800" dirty="0"/>
          </a:p>
        </p:txBody>
      </p:sp>
      <p:graphicFrame>
        <p:nvGraphicFramePr>
          <p:cNvPr id="10" name="Table 32">
            <a:extLst>
              <a:ext uri="{FF2B5EF4-FFF2-40B4-BE49-F238E27FC236}">
                <a16:creationId xmlns:a16="http://schemas.microsoft.com/office/drawing/2014/main" id="{E9911814-421B-8434-55C7-BE38BB09362A}"/>
              </a:ext>
            </a:extLst>
          </p:cNvPr>
          <p:cNvGraphicFramePr>
            <a:graphicFrameLocks noGrp="1"/>
          </p:cNvGraphicFramePr>
          <p:nvPr/>
        </p:nvGraphicFramePr>
        <p:xfrm>
          <a:off x="7467057" y="1592764"/>
          <a:ext cx="3304239" cy="4036265"/>
        </p:xfrm>
        <a:graphic>
          <a:graphicData uri="http://schemas.openxmlformats.org/drawingml/2006/table">
            <a:tbl>
              <a:tblPr firstRow="1" bandRow="1">
                <a:tableStyleId>{C083E6E3-FA7D-4D7B-A595-EF9225AFEA82}</a:tableStyleId>
              </a:tblPr>
              <a:tblGrid>
                <a:gridCol w="1279058">
                  <a:extLst>
                    <a:ext uri="{9D8B030D-6E8A-4147-A177-3AD203B41FA5}">
                      <a16:colId xmlns:a16="http://schemas.microsoft.com/office/drawing/2014/main" val="2242400594"/>
                    </a:ext>
                  </a:extLst>
                </a:gridCol>
                <a:gridCol w="2025181">
                  <a:extLst>
                    <a:ext uri="{9D8B030D-6E8A-4147-A177-3AD203B41FA5}">
                      <a16:colId xmlns:a16="http://schemas.microsoft.com/office/drawing/2014/main" val="1246431018"/>
                    </a:ext>
                  </a:extLst>
                </a:gridCol>
              </a:tblGrid>
              <a:tr h="931445">
                <a:tc>
                  <a:txBody>
                    <a:bodyPr/>
                    <a:lstStyle/>
                    <a:p>
                      <a:pPr algn="ctr"/>
                      <a:r>
                        <a:rPr lang="en-US" sz="1400" err="1">
                          <a:solidFill>
                            <a:schemeClr val="tx1"/>
                          </a:solidFill>
                        </a:rPr>
                        <a:t>Nhóm</a:t>
                      </a:r>
                      <a:r>
                        <a:rPr lang="en-US" sz="1400">
                          <a:solidFill>
                            <a:schemeClr val="tx1"/>
                          </a:solidFill>
                        </a:rPr>
                        <a:t> </a:t>
                      </a:r>
                      <a:r>
                        <a:rPr lang="en-US" sz="1400" err="1">
                          <a:solidFill>
                            <a:schemeClr val="tx1"/>
                          </a:solidFill>
                        </a:rPr>
                        <a:t>thuốc</a:t>
                      </a:r>
                      <a:endParaRPr lang="en-US" sz="1400">
                        <a:solidFill>
                          <a:schemeClr val="tx1"/>
                        </a:solidFill>
                      </a:endParaRPr>
                    </a:p>
                  </a:txBody>
                  <a:tcPr anchor="ct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n-US" sz="1400" err="1">
                          <a:solidFill>
                            <a:schemeClr val="tx1"/>
                          </a:solidFill>
                        </a:rPr>
                        <a:t>Nguy</a:t>
                      </a:r>
                      <a:r>
                        <a:rPr lang="en-US" sz="1400">
                          <a:solidFill>
                            <a:schemeClr val="tx1"/>
                          </a:solidFill>
                        </a:rPr>
                        <a:t> </a:t>
                      </a:r>
                      <a:r>
                        <a:rPr lang="en-US" sz="1400" err="1">
                          <a:solidFill>
                            <a:schemeClr val="tx1"/>
                          </a:solidFill>
                        </a:rPr>
                        <a:t>cơ</a:t>
                      </a:r>
                      <a:r>
                        <a:rPr lang="en-US" sz="1400">
                          <a:solidFill>
                            <a:schemeClr val="tx1"/>
                          </a:solidFill>
                        </a:rPr>
                        <a:t> </a:t>
                      </a:r>
                      <a:r>
                        <a:rPr lang="en-US" sz="1400" err="1">
                          <a:solidFill>
                            <a:schemeClr val="tx1"/>
                          </a:solidFill>
                        </a:rPr>
                        <a:t>hạ</a:t>
                      </a:r>
                      <a:r>
                        <a:rPr lang="en-US" sz="1400">
                          <a:solidFill>
                            <a:schemeClr val="tx1"/>
                          </a:solidFill>
                        </a:rPr>
                        <a:t> </a:t>
                      </a:r>
                      <a:r>
                        <a:rPr lang="en-US" sz="1400" err="1">
                          <a:solidFill>
                            <a:schemeClr val="tx1"/>
                          </a:solidFill>
                        </a:rPr>
                        <a:t>đường</a:t>
                      </a:r>
                      <a:r>
                        <a:rPr lang="en-US" sz="1400">
                          <a:solidFill>
                            <a:schemeClr val="tx1"/>
                          </a:solidFill>
                        </a:rPr>
                        <a:t> </a:t>
                      </a:r>
                      <a:r>
                        <a:rPr lang="en-US" sz="1400" err="1">
                          <a:solidFill>
                            <a:schemeClr val="tx1"/>
                          </a:solidFill>
                        </a:rPr>
                        <a:t>huyết</a:t>
                      </a:r>
                      <a:r>
                        <a:rPr lang="en-US" sz="1400">
                          <a:solidFill>
                            <a:schemeClr val="tx1"/>
                          </a:solidFill>
                        </a:rPr>
                        <a:t> </a:t>
                      </a:r>
                      <a:r>
                        <a:rPr lang="en-US" sz="1400" err="1">
                          <a:solidFill>
                            <a:schemeClr val="tx1"/>
                          </a:solidFill>
                        </a:rPr>
                        <a:t>theo</a:t>
                      </a:r>
                      <a:r>
                        <a:rPr lang="en-US" sz="1400">
                          <a:solidFill>
                            <a:schemeClr val="tx1"/>
                          </a:solidFill>
                        </a:rPr>
                        <a:t> ADA 2024</a:t>
                      </a:r>
                    </a:p>
                  </a:txBody>
                  <a:tcPr anchor="ctr"/>
                </a:tc>
                <a:extLst>
                  <a:ext uri="{0D108BD9-81ED-4DB2-BD59-A6C34878D82A}">
                    <a16:rowId xmlns:a16="http://schemas.microsoft.com/office/drawing/2014/main" val="1116592823"/>
                  </a:ext>
                </a:extLst>
              </a:tr>
              <a:tr h="517470">
                <a:tc>
                  <a:txBody>
                    <a:bodyPr/>
                    <a:lstStyle/>
                    <a:p>
                      <a:pPr algn="ctr"/>
                      <a:r>
                        <a:rPr lang="en-US" sz="1400" b="1"/>
                        <a:t>Metformin</a:t>
                      </a:r>
                      <a:endParaRPr lang="en-US" sz="1400" b="1" i="1"/>
                    </a:p>
                  </a:txBody>
                  <a:tcPr>
                    <a:solidFill>
                      <a:srgbClr val="DDEFC5"/>
                    </a:solidFill>
                  </a:tcPr>
                </a:tc>
                <a:tc>
                  <a:txBody>
                    <a:bodyPr/>
                    <a:lstStyle/>
                    <a:p>
                      <a:pPr algn="ctr"/>
                      <a:r>
                        <a:rPr lang="en-US" sz="1400" err="1"/>
                        <a:t>Không</a:t>
                      </a:r>
                      <a:endParaRPr lang="en-US" sz="1400"/>
                    </a:p>
                  </a:txBody>
                  <a:tcPr>
                    <a:solidFill>
                      <a:srgbClr val="DDEFC5"/>
                    </a:solidFill>
                  </a:tcPr>
                </a:tc>
                <a:extLst>
                  <a:ext uri="{0D108BD9-81ED-4DB2-BD59-A6C34878D82A}">
                    <a16:rowId xmlns:a16="http://schemas.microsoft.com/office/drawing/2014/main" val="3557380647"/>
                  </a:ext>
                </a:extLst>
              </a:tr>
              <a:tr h="517470">
                <a:tc>
                  <a:txBody>
                    <a:bodyPr/>
                    <a:lstStyle/>
                    <a:p>
                      <a:pPr algn="ctr"/>
                      <a:r>
                        <a:rPr lang="en-US" sz="1400" b="1"/>
                        <a:t>SGLT2i</a:t>
                      </a:r>
                      <a:endParaRPr lang="en-US" sz="1400" b="1" i="1"/>
                    </a:p>
                  </a:txBody>
                  <a:tcPr/>
                </a:tc>
                <a:tc>
                  <a:txBody>
                    <a:bodyPr/>
                    <a:lstStyle/>
                    <a:p>
                      <a:pPr algn="ctr"/>
                      <a:r>
                        <a:rPr lang="en-US" sz="1400" err="1"/>
                        <a:t>Không</a:t>
                      </a:r>
                      <a:endParaRPr lang="en-US" sz="1400"/>
                    </a:p>
                  </a:txBody>
                  <a:tcPr/>
                </a:tc>
                <a:extLst>
                  <a:ext uri="{0D108BD9-81ED-4DB2-BD59-A6C34878D82A}">
                    <a16:rowId xmlns:a16="http://schemas.microsoft.com/office/drawing/2014/main" val="1982102574"/>
                  </a:ext>
                </a:extLst>
              </a:tr>
              <a:tr h="517470">
                <a:tc>
                  <a:txBody>
                    <a:bodyPr/>
                    <a:lstStyle/>
                    <a:p>
                      <a:pPr algn="ctr"/>
                      <a:r>
                        <a:rPr lang="en-US" sz="1400"/>
                        <a:t>GLP-1</a:t>
                      </a:r>
                    </a:p>
                  </a:txBody>
                  <a:tcPr>
                    <a:solidFill>
                      <a:srgbClr val="DDEFC5"/>
                    </a:solidFill>
                  </a:tcPr>
                </a:tc>
                <a:tc>
                  <a:txBody>
                    <a:bodyPr/>
                    <a:lstStyle/>
                    <a:p>
                      <a:pPr algn="ctr"/>
                      <a:r>
                        <a:rPr lang="en-US" sz="1400" err="1"/>
                        <a:t>Không</a:t>
                      </a:r>
                      <a:endParaRPr lang="en-US" sz="1400"/>
                    </a:p>
                  </a:txBody>
                  <a:tcPr>
                    <a:solidFill>
                      <a:srgbClr val="DDEFC5"/>
                    </a:solidFill>
                  </a:tcPr>
                </a:tc>
                <a:extLst>
                  <a:ext uri="{0D108BD9-81ED-4DB2-BD59-A6C34878D82A}">
                    <a16:rowId xmlns:a16="http://schemas.microsoft.com/office/drawing/2014/main" val="2256969154"/>
                  </a:ext>
                </a:extLst>
              </a:tr>
              <a:tr h="517470">
                <a:tc>
                  <a:txBody>
                    <a:bodyPr/>
                    <a:lstStyle/>
                    <a:p>
                      <a:pPr algn="ctr"/>
                      <a:r>
                        <a:rPr lang="en-US" sz="1400"/>
                        <a:t>DPP4i</a:t>
                      </a:r>
                    </a:p>
                  </a:txBody>
                  <a:tcPr/>
                </a:tc>
                <a:tc>
                  <a:txBody>
                    <a:bodyPr/>
                    <a:lstStyle/>
                    <a:p>
                      <a:pPr algn="ctr"/>
                      <a:r>
                        <a:rPr lang="en-US" sz="1400" err="1"/>
                        <a:t>Không</a:t>
                      </a:r>
                      <a:endParaRPr lang="en-US" sz="1400"/>
                    </a:p>
                  </a:txBody>
                  <a:tcPr/>
                </a:tc>
                <a:extLst>
                  <a:ext uri="{0D108BD9-81ED-4DB2-BD59-A6C34878D82A}">
                    <a16:rowId xmlns:a16="http://schemas.microsoft.com/office/drawing/2014/main" val="2595638747"/>
                  </a:ext>
                </a:extLst>
              </a:tr>
              <a:tr h="517470">
                <a:tc>
                  <a:txBody>
                    <a:bodyPr/>
                    <a:lstStyle/>
                    <a:p>
                      <a:pPr algn="ctr"/>
                      <a:r>
                        <a:rPr lang="en-US" sz="1400"/>
                        <a:t>Sulfonylurea</a:t>
                      </a:r>
                    </a:p>
                  </a:txBody>
                  <a:tcPr>
                    <a:solidFill>
                      <a:srgbClr val="DDEFC5"/>
                    </a:solidFill>
                  </a:tcPr>
                </a:tc>
                <a:tc>
                  <a:txBody>
                    <a:bodyPr/>
                    <a:lstStyle/>
                    <a:p>
                      <a:pPr algn="ctr"/>
                      <a:r>
                        <a:rPr lang="en-US" sz="1400" err="1"/>
                        <a:t>Có</a:t>
                      </a:r>
                      <a:endParaRPr lang="en-US" sz="1400"/>
                    </a:p>
                  </a:txBody>
                  <a:tcPr>
                    <a:solidFill>
                      <a:srgbClr val="DDEFC5"/>
                    </a:solidFill>
                  </a:tcPr>
                </a:tc>
                <a:extLst>
                  <a:ext uri="{0D108BD9-81ED-4DB2-BD59-A6C34878D82A}">
                    <a16:rowId xmlns:a16="http://schemas.microsoft.com/office/drawing/2014/main" val="417578852"/>
                  </a:ext>
                </a:extLst>
              </a:tr>
              <a:tr h="517470">
                <a:tc>
                  <a:txBody>
                    <a:bodyPr/>
                    <a:lstStyle/>
                    <a:p>
                      <a:pPr algn="ctr"/>
                      <a:r>
                        <a:rPr lang="en-US" sz="1400"/>
                        <a:t>Insulin</a:t>
                      </a:r>
                    </a:p>
                  </a:txBody>
                  <a:tcPr/>
                </a:tc>
                <a:tc>
                  <a:txBody>
                    <a:bodyPr/>
                    <a:lstStyle/>
                    <a:p>
                      <a:pPr algn="ctr"/>
                      <a:r>
                        <a:rPr lang="en-US" sz="1400" err="1"/>
                        <a:t>Có</a:t>
                      </a:r>
                      <a:endParaRPr lang="en-US" sz="1400"/>
                    </a:p>
                  </a:txBody>
                  <a:tcPr/>
                </a:tc>
                <a:extLst>
                  <a:ext uri="{0D108BD9-81ED-4DB2-BD59-A6C34878D82A}">
                    <a16:rowId xmlns:a16="http://schemas.microsoft.com/office/drawing/2014/main" val="2018348315"/>
                  </a:ext>
                </a:extLst>
              </a:tr>
            </a:tbl>
          </a:graphicData>
        </a:graphic>
      </p:graphicFrame>
      <p:sp>
        <p:nvSpPr>
          <p:cNvPr id="11" name="Rectangle 10">
            <a:extLst>
              <a:ext uri="{FF2B5EF4-FFF2-40B4-BE49-F238E27FC236}">
                <a16:creationId xmlns:a16="http://schemas.microsoft.com/office/drawing/2014/main" id="{342C9FF5-0B49-9802-2640-815C15D113D3}"/>
              </a:ext>
            </a:extLst>
          </p:cNvPr>
          <p:cNvSpPr/>
          <p:nvPr/>
        </p:nvSpPr>
        <p:spPr>
          <a:xfrm>
            <a:off x="7411622" y="1626631"/>
            <a:ext cx="3304239" cy="1915724"/>
          </a:xfrm>
          <a:prstGeom prst="rect">
            <a:avLst/>
          </a:prstGeom>
          <a:noFill/>
          <a:ln w="38100">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04815"/>
            <a:endParaRPr lang="en-US">
              <a:solidFill>
                <a:srgbClr val="FFFFFF"/>
              </a:solidFill>
              <a:latin typeface="Arial"/>
            </a:endParaRPr>
          </a:p>
        </p:txBody>
      </p:sp>
      <p:sp>
        <p:nvSpPr>
          <p:cNvPr id="13" name="TextBox 12">
            <a:extLst>
              <a:ext uri="{FF2B5EF4-FFF2-40B4-BE49-F238E27FC236}">
                <a16:creationId xmlns:a16="http://schemas.microsoft.com/office/drawing/2014/main" id="{AE6A7B36-C1D5-7219-DF78-B5500029D2E4}"/>
              </a:ext>
            </a:extLst>
          </p:cNvPr>
          <p:cNvSpPr txBox="1"/>
          <p:nvPr/>
        </p:nvSpPr>
        <p:spPr>
          <a:xfrm>
            <a:off x="7897527" y="5634077"/>
            <a:ext cx="2443298" cy="338554"/>
          </a:xfrm>
          <a:prstGeom prst="rect">
            <a:avLst/>
          </a:prstGeom>
          <a:noFill/>
        </p:spPr>
        <p:txBody>
          <a:bodyPr wrap="none" rtlCol="0">
            <a:spAutoFit/>
          </a:bodyPr>
          <a:lstStyle/>
          <a:p>
            <a:pPr algn="ctr"/>
            <a:r>
              <a:rPr lang="en-US" sz="1600" i="1" err="1"/>
              <a:t>Nguy</a:t>
            </a:r>
            <a:r>
              <a:rPr lang="en-US" sz="1600" i="1"/>
              <a:t> </a:t>
            </a:r>
            <a:r>
              <a:rPr lang="en-US" sz="1600" i="1" err="1"/>
              <a:t>cơ</a:t>
            </a:r>
            <a:r>
              <a:rPr lang="en-US" sz="1600" i="1"/>
              <a:t> </a:t>
            </a:r>
            <a:r>
              <a:rPr lang="en-US" sz="1600" i="1" err="1"/>
              <a:t>hạ</a:t>
            </a:r>
            <a:r>
              <a:rPr lang="en-US" sz="1600" i="1"/>
              <a:t> </a:t>
            </a:r>
            <a:r>
              <a:rPr lang="en-US" sz="1600" i="1" err="1"/>
              <a:t>đường</a:t>
            </a:r>
            <a:r>
              <a:rPr lang="en-US" sz="1600" i="1"/>
              <a:t> </a:t>
            </a:r>
            <a:r>
              <a:rPr lang="en-US" sz="1600" i="1" err="1"/>
              <a:t>huyết</a:t>
            </a:r>
            <a:endParaRPr lang="en-US" sz="1600" i="1"/>
          </a:p>
        </p:txBody>
      </p:sp>
      <p:sp>
        <p:nvSpPr>
          <p:cNvPr id="4" name="TextBox 3">
            <a:extLst>
              <a:ext uri="{FF2B5EF4-FFF2-40B4-BE49-F238E27FC236}">
                <a16:creationId xmlns:a16="http://schemas.microsoft.com/office/drawing/2014/main" id="{BDFD0B90-2877-4B7E-343F-52E765F04781}"/>
              </a:ext>
            </a:extLst>
          </p:cNvPr>
          <p:cNvSpPr txBox="1"/>
          <p:nvPr/>
        </p:nvSpPr>
        <p:spPr>
          <a:xfrm rot="16200000">
            <a:off x="-892650" y="3473443"/>
            <a:ext cx="3337515" cy="523220"/>
          </a:xfrm>
          <a:prstGeom prst="rect">
            <a:avLst/>
          </a:prstGeom>
          <a:noFill/>
        </p:spPr>
        <p:txBody>
          <a:bodyPr wrap="square" rtlCol="0">
            <a:spAutoFit/>
          </a:bodyPr>
          <a:lstStyle/>
          <a:p>
            <a:pPr algn="ctr">
              <a:defRPr/>
            </a:pPr>
            <a:r>
              <a:rPr lang="en-US" sz="1400" b="1" err="1">
                <a:solidFill>
                  <a:srgbClr val="616161"/>
                </a:solidFill>
                <a:latin typeface="Nunito" pitchFamily="2" charset="0"/>
                <a:cs typeface="Arial"/>
                <a:sym typeface="Arial"/>
                <a:rtl val="0"/>
              </a:rPr>
              <a:t>Thay</a:t>
            </a:r>
            <a:r>
              <a:rPr lang="en-US" sz="1400" b="1">
                <a:solidFill>
                  <a:srgbClr val="616161"/>
                </a:solidFill>
                <a:latin typeface="Nunito" pitchFamily="2" charset="0"/>
                <a:cs typeface="Arial"/>
                <a:sym typeface="Arial"/>
                <a:rtl val="0"/>
              </a:rPr>
              <a:t> </a:t>
            </a:r>
            <a:r>
              <a:rPr lang="en-US" sz="1400" b="1" err="1">
                <a:solidFill>
                  <a:srgbClr val="616161"/>
                </a:solidFill>
                <a:latin typeface="Nunito" pitchFamily="2" charset="0"/>
                <a:cs typeface="Arial"/>
                <a:sym typeface="Arial"/>
                <a:rtl val="0"/>
              </a:rPr>
              <a:t>đổi</a:t>
            </a:r>
            <a:r>
              <a:rPr lang="en-US" sz="1400" b="1">
                <a:solidFill>
                  <a:srgbClr val="616161"/>
                </a:solidFill>
                <a:latin typeface="Nunito" pitchFamily="2" charset="0"/>
                <a:cs typeface="Arial"/>
                <a:sym typeface="Arial"/>
                <a:rtl val="0"/>
              </a:rPr>
              <a:t> </a:t>
            </a:r>
            <a:r>
              <a:rPr lang="en-US" sz="1400" b="1" err="1">
                <a:solidFill>
                  <a:srgbClr val="616161"/>
                </a:solidFill>
                <a:latin typeface="Nunito" pitchFamily="2" charset="0"/>
                <a:cs typeface="Arial"/>
                <a:sym typeface="Arial"/>
                <a:rtl val="0"/>
              </a:rPr>
              <a:t>trung</a:t>
            </a:r>
            <a:r>
              <a:rPr lang="en-US" sz="1400" b="1">
                <a:solidFill>
                  <a:srgbClr val="616161"/>
                </a:solidFill>
                <a:latin typeface="Nunito" pitchFamily="2" charset="0"/>
                <a:cs typeface="Arial"/>
                <a:sym typeface="Arial"/>
                <a:rtl val="0"/>
              </a:rPr>
              <a:t> </a:t>
            </a:r>
            <a:r>
              <a:rPr lang="en-US" sz="1400" b="1" err="1">
                <a:solidFill>
                  <a:srgbClr val="616161"/>
                </a:solidFill>
                <a:latin typeface="Nunito" pitchFamily="2" charset="0"/>
                <a:cs typeface="Arial"/>
                <a:sym typeface="Arial"/>
                <a:rtl val="0"/>
              </a:rPr>
              <a:t>bình</a:t>
            </a:r>
            <a:r>
              <a:rPr lang="en-US" sz="1400" b="1">
                <a:solidFill>
                  <a:srgbClr val="616161"/>
                </a:solidFill>
                <a:latin typeface="Nunito" pitchFamily="2" charset="0"/>
                <a:cs typeface="Arial"/>
                <a:sym typeface="Arial"/>
                <a:rtl val="0"/>
              </a:rPr>
              <a:t> HbA1c (%)</a:t>
            </a:r>
          </a:p>
          <a:p>
            <a:pPr algn="ctr" defTabSz="304815">
              <a:defRPr/>
            </a:pPr>
            <a:endParaRPr lang="en-US" sz="1400" b="1">
              <a:solidFill>
                <a:srgbClr val="616161"/>
              </a:solidFill>
              <a:latin typeface="Nunito" pitchFamily="2" charset="0"/>
              <a:cs typeface="Arial"/>
              <a:sym typeface="Arial"/>
              <a:rtl val="0"/>
            </a:endParaRPr>
          </a:p>
        </p:txBody>
      </p:sp>
      <p:pic>
        <p:nvPicPr>
          <p:cNvPr id="5" name="Picture 4">
            <a:extLst>
              <a:ext uri="{FF2B5EF4-FFF2-40B4-BE49-F238E27FC236}">
                <a16:creationId xmlns:a16="http://schemas.microsoft.com/office/drawing/2014/main" id="{EAC5B8E2-3E06-61F6-FC1E-5A0C78C08BB4}"/>
              </a:ext>
            </a:extLst>
          </p:cNvPr>
          <p:cNvPicPr>
            <a:picLocks noChangeAspect="1"/>
          </p:cNvPicPr>
          <p:nvPr/>
        </p:nvPicPr>
        <p:blipFill>
          <a:blip r:embed="rId3"/>
          <a:stretch>
            <a:fillRect/>
          </a:stretch>
        </p:blipFill>
        <p:spPr>
          <a:xfrm>
            <a:off x="1009880" y="2037937"/>
            <a:ext cx="5412244" cy="3633719"/>
          </a:xfrm>
          <a:prstGeom prst="rect">
            <a:avLst/>
          </a:prstGeom>
        </p:spPr>
      </p:pic>
      <p:sp>
        <p:nvSpPr>
          <p:cNvPr id="6" name="TextBox 5">
            <a:extLst>
              <a:ext uri="{FF2B5EF4-FFF2-40B4-BE49-F238E27FC236}">
                <a16:creationId xmlns:a16="http://schemas.microsoft.com/office/drawing/2014/main" id="{7834F568-6FA0-510D-D0EC-5E596B8626EA}"/>
              </a:ext>
            </a:extLst>
          </p:cNvPr>
          <p:cNvSpPr txBox="1"/>
          <p:nvPr/>
        </p:nvSpPr>
        <p:spPr>
          <a:xfrm>
            <a:off x="1351036" y="1513276"/>
            <a:ext cx="4580100" cy="400110"/>
          </a:xfrm>
          <a:prstGeom prst="rect">
            <a:avLst/>
          </a:prstGeom>
          <a:noFill/>
        </p:spPr>
        <p:txBody>
          <a:bodyPr wrap="none" rtlCol="0">
            <a:spAutoFit/>
          </a:bodyPr>
          <a:lstStyle/>
          <a:p>
            <a:pPr algn="ctr"/>
            <a:r>
              <a:rPr lang="en-US" sz="2000" b="1">
                <a:solidFill>
                  <a:srgbClr val="FF0000"/>
                </a:solidFill>
                <a:latin typeface="Nunito" pitchFamily="2" charset="0"/>
              </a:rPr>
              <a:t>Dapa giảm HbA1c </a:t>
            </a:r>
            <a:r>
              <a:rPr lang="en-US" sz="2000" b="1" err="1">
                <a:solidFill>
                  <a:srgbClr val="FF0000"/>
                </a:solidFill>
                <a:latin typeface="Nunito" pitchFamily="2" charset="0"/>
              </a:rPr>
              <a:t>gấp</a:t>
            </a:r>
            <a:r>
              <a:rPr lang="en-US" sz="2000" b="1">
                <a:solidFill>
                  <a:srgbClr val="FF0000"/>
                </a:solidFill>
                <a:latin typeface="Nunito" pitchFamily="2" charset="0"/>
              </a:rPr>
              <a:t> 1.5 lần DPP4i</a:t>
            </a:r>
          </a:p>
        </p:txBody>
      </p:sp>
    </p:spTree>
    <p:extLst>
      <p:ext uri="{BB962C8B-B14F-4D97-AF65-F5344CB8AC3E}">
        <p14:creationId xmlns:p14="http://schemas.microsoft.com/office/powerpoint/2010/main" val="12848264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3BD7D-87BF-FC17-4940-88FDC4FE70C0}"/>
              </a:ext>
            </a:extLst>
          </p:cNvPr>
          <p:cNvSpPr>
            <a:spLocks noGrp="1"/>
          </p:cNvSpPr>
          <p:nvPr>
            <p:ph type="title"/>
          </p:nvPr>
        </p:nvSpPr>
        <p:spPr/>
        <p:txBody>
          <a:bodyPr/>
          <a:lstStyle/>
          <a:p>
            <a:r>
              <a:rPr lang="en-US" dirty="0" err="1"/>
              <a:t>Lợi</a:t>
            </a:r>
            <a:r>
              <a:rPr lang="en-US" dirty="0"/>
              <a:t> </a:t>
            </a:r>
            <a:r>
              <a:rPr lang="en-US" dirty="0" err="1"/>
              <a:t>ích</a:t>
            </a:r>
            <a:r>
              <a:rPr lang="en-US" dirty="0"/>
              <a:t> </a:t>
            </a:r>
            <a:r>
              <a:rPr lang="en-US" dirty="0" err="1"/>
              <a:t>về</a:t>
            </a:r>
            <a:r>
              <a:rPr lang="en-US" dirty="0"/>
              <a:t> </a:t>
            </a:r>
            <a:r>
              <a:rPr lang="en-US" dirty="0" err="1"/>
              <a:t>chuyển</a:t>
            </a:r>
            <a:r>
              <a:rPr lang="en-US" dirty="0"/>
              <a:t> </a:t>
            </a:r>
            <a:r>
              <a:rPr lang="en-US" dirty="0" err="1"/>
              <a:t>hóa</a:t>
            </a:r>
            <a:r>
              <a:rPr lang="en-US" dirty="0"/>
              <a:t> </a:t>
            </a:r>
            <a:r>
              <a:rPr lang="en-US" dirty="0" err="1"/>
              <a:t>cộng</a:t>
            </a:r>
            <a:r>
              <a:rPr lang="en-US" dirty="0"/>
              <a:t> </a:t>
            </a:r>
            <a:r>
              <a:rPr lang="en-US" dirty="0" err="1"/>
              <a:t>thêm</a:t>
            </a:r>
            <a:r>
              <a:rPr lang="en-US" dirty="0"/>
              <a:t> </a:t>
            </a:r>
            <a:r>
              <a:rPr lang="en-US" dirty="0" err="1"/>
              <a:t>của</a:t>
            </a:r>
            <a:r>
              <a:rPr lang="en-US" dirty="0"/>
              <a:t> SGLT2i</a:t>
            </a:r>
          </a:p>
        </p:txBody>
      </p:sp>
      <p:grpSp>
        <p:nvGrpSpPr>
          <p:cNvPr id="4" name="object 3">
            <a:extLst>
              <a:ext uri="{FF2B5EF4-FFF2-40B4-BE49-F238E27FC236}">
                <a16:creationId xmlns:a16="http://schemas.microsoft.com/office/drawing/2014/main" id="{E88ACC4E-A09D-D616-34DE-4C32B1362B78}"/>
              </a:ext>
            </a:extLst>
          </p:cNvPr>
          <p:cNvGrpSpPr/>
          <p:nvPr/>
        </p:nvGrpSpPr>
        <p:grpSpPr>
          <a:xfrm>
            <a:off x="4344520" y="1593475"/>
            <a:ext cx="3840256" cy="3840816"/>
            <a:chOff x="3044189" y="2336435"/>
            <a:chExt cx="4352290" cy="4352925"/>
          </a:xfrm>
        </p:grpSpPr>
        <p:pic>
          <p:nvPicPr>
            <p:cNvPr id="5" name="object 4">
              <a:extLst>
                <a:ext uri="{FF2B5EF4-FFF2-40B4-BE49-F238E27FC236}">
                  <a16:creationId xmlns:a16="http://schemas.microsoft.com/office/drawing/2014/main" id="{8B72CB6B-1B9B-5AA9-6279-AFA3995EE6A8}"/>
                </a:ext>
              </a:extLst>
            </p:cNvPr>
            <p:cNvPicPr/>
            <p:nvPr/>
          </p:nvPicPr>
          <p:blipFill>
            <a:blip r:embed="rId2" cstate="print"/>
            <a:stretch>
              <a:fillRect/>
            </a:stretch>
          </p:blipFill>
          <p:spPr>
            <a:xfrm>
              <a:off x="3048761" y="2734564"/>
              <a:ext cx="4037837" cy="3949700"/>
            </a:xfrm>
            <a:prstGeom prst="rect">
              <a:avLst/>
            </a:prstGeom>
          </p:spPr>
        </p:pic>
        <p:sp>
          <p:nvSpPr>
            <p:cNvPr id="6" name="object 5">
              <a:extLst>
                <a:ext uri="{FF2B5EF4-FFF2-40B4-BE49-F238E27FC236}">
                  <a16:creationId xmlns:a16="http://schemas.microsoft.com/office/drawing/2014/main" id="{074B7D1E-AE45-F0BB-F42C-AFE4B8142ACB}"/>
                </a:ext>
              </a:extLst>
            </p:cNvPr>
            <p:cNvSpPr/>
            <p:nvPr/>
          </p:nvSpPr>
          <p:spPr>
            <a:xfrm>
              <a:off x="3044189" y="2715768"/>
              <a:ext cx="4038600" cy="3973195"/>
            </a:xfrm>
            <a:custGeom>
              <a:avLst/>
              <a:gdLst/>
              <a:ahLst/>
              <a:cxnLst/>
              <a:rect l="l" t="t" r="r" b="b"/>
              <a:pathLst>
                <a:path w="4038600" h="3973195">
                  <a:moveTo>
                    <a:pt x="12699" y="1834895"/>
                  </a:moveTo>
                  <a:lnTo>
                    <a:pt x="12699" y="1737031"/>
                  </a:lnTo>
                  <a:lnTo>
                    <a:pt x="0" y="1785390"/>
                  </a:lnTo>
                  <a:lnTo>
                    <a:pt x="0" y="1885187"/>
                  </a:lnTo>
                  <a:lnTo>
                    <a:pt x="12699" y="1834895"/>
                  </a:lnTo>
                  <a:close/>
                </a:path>
                <a:path w="4038600" h="3973195">
                  <a:moveTo>
                    <a:pt x="12700" y="2238013"/>
                  </a:moveTo>
                  <a:lnTo>
                    <a:pt x="12700" y="2138933"/>
                  </a:lnTo>
                  <a:lnTo>
                    <a:pt x="0" y="2088641"/>
                  </a:lnTo>
                  <a:lnTo>
                    <a:pt x="0" y="2189987"/>
                  </a:lnTo>
                  <a:lnTo>
                    <a:pt x="12700" y="2238013"/>
                  </a:lnTo>
                  <a:close/>
                </a:path>
                <a:path w="4038600" h="3973195">
                  <a:moveTo>
                    <a:pt x="38099" y="1642798"/>
                  </a:moveTo>
                  <a:lnTo>
                    <a:pt x="38099" y="1594385"/>
                  </a:lnTo>
                  <a:lnTo>
                    <a:pt x="12699" y="1689069"/>
                  </a:lnTo>
                  <a:lnTo>
                    <a:pt x="12699" y="1738052"/>
                  </a:lnTo>
                  <a:lnTo>
                    <a:pt x="38099" y="1642798"/>
                  </a:lnTo>
                  <a:close/>
                </a:path>
                <a:path w="4038600" h="3973195">
                  <a:moveTo>
                    <a:pt x="38100" y="2379597"/>
                  </a:moveTo>
                  <a:lnTo>
                    <a:pt x="38100" y="2332033"/>
                  </a:lnTo>
                  <a:lnTo>
                    <a:pt x="12700" y="2236723"/>
                  </a:lnTo>
                  <a:lnTo>
                    <a:pt x="12700" y="2285631"/>
                  </a:lnTo>
                  <a:lnTo>
                    <a:pt x="38100" y="2379597"/>
                  </a:lnTo>
                  <a:close/>
                </a:path>
                <a:path w="4038600" h="3973195">
                  <a:moveTo>
                    <a:pt x="4013200" y="1692892"/>
                  </a:moveTo>
                  <a:lnTo>
                    <a:pt x="4013200" y="1641730"/>
                  </a:lnTo>
                  <a:lnTo>
                    <a:pt x="4000500" y="1594640"/>
                  </a:lnTo>
                  <a:lnTo>
                    <a:pt x="3911600" y="1277722"/>
                  </a:lnTo>
                  <a:lnTo>
                    <a:pt x="3886200" y="1234413"/>
                  </a:lnTo>
                  <a:lnTo>
                    <a:pt x="3873500" y="1191632"/>
                  </a:lnTo>
                  <a:lnTo>
                    <a:pt x="3848100" y="1149392"/>
                  </a:lnTo>
                  <a:lnTo>
                    <a:pt x="3835400" y="1107705"/>
                  </a:lnTo>
                  <a:lnTo>
                    <a:pt x="3784600" y="1026040"/>
                  </a:lnTo>
                  <a:lnTo>
                    <a:pt x="3771900" y="986087"/>
                  </a:lnTo>
                  <a:lnTo>
                    <a:pt x="3746500" y="946737"/>
                  </a:lnTo>
                  <a:lnTo>
                    <a:pt x="3721100" y="908002"/>
                  </a:lnTo>
                  <a:lnTo>
                    <a:pt x="3695700" y="869894"/>
                  </a:lnTo>
                  <a:lnTo>
                    <a:pt x="3670300" y="832426"/>
                  </a:lnTo>
                  <a:lnTo>
                    <a:pt x="3632200" y="795611"/>
                  </a:lnTo>
                  <a:lnTo>
                    <a:pt x="3606800" y="759460"/>
                  </a:lnTo>
                  <a:lnTo>
                    <a:pt x="3581400" y="723986"/>
                  </a:lnTo>
                  <a:lnTo>
                    <a:pt x="3543300" y="689202"/>
                  </a:lnTo>
                  <a:lnTo>
                    <a:pt x="3517900" y="655120"/>
                  </a:lnTo>
                  <a:lnTo>
                    <a:pt x="3492500" y="621752"/>
                  </a:lnTo>
                  <a:lnTo>
                    <a:pt x="3454400" y="589111"/>
                  </a:lnTo>
                  <a:lnTo>
                    <a:pt x="3416300" y="557209"/>
                  </a:lnTo>
                  <a:lnTo>
                    <a:pt x="3390900" y="526058"/>
                  </a:lnTo>
                  <a:lnTo>
                    <a:pt x="3352800" y="495671"/>
                  </a:lnTo>
                  <a:lnTo>
                    <a:pt x="3314700" y="466061"/>
                  </a:lnTo>
                  <a:lnTo>
                    <a:pt x="3289300" y="437239"/>
                  </a:lnTo>
                  <a:lnTo>
                    <a:pt x="3251200" y="409218"/>
                  </a:lnTo>
                  <a:lnTo>
                    <a:pt x="3213100" y="382011"/>
                  </a:lnTo>
                  <a:lnTo>
                    <a:pt x="3175000" y="355630"/>
                  </a:lnTo>
                  <a:lnTo>
                    <a:pt x="3136900" y="330087"/>
                  </a:lnTo>
                  <a:lnTo>
                    <a:pt x="3098800" y="305394"/>
                  </a:lnTo>
                  <a:lnTo>
                    <a:pt x="3060700" y="281565"/>
                  </a:lnTo>
                  <a:lnTo>
                    <a:pt x="3009900" y="258611"/>
                  </a:lnTo>
                  <a:lnTo>
                    <a:pt x="2971800" y="236545"/>
                  </a:lnTo>
                  <a:lnTo>
                    <a:pt x="2933700" y="215379"/>
                  </a:lnTo>
                  <a:lnTo>
                    <a:pt x="2895600" y="195126"/>
                  </a:lnTo>
                  <a:lnTo>
                    <a:pt x="2844800" y="175798"/>
                  </a:lnTo>
                  <a:lnTo>
                    <a:pt x="2806700" y="157407"/>
                  </a:lnTo>
                  <a:lnTo>
                    <a:pt x="2768600" y="139966"/>
                  </a:lnTo>
                  <a:lnTo>
                    <a:pt x="2717800" y="123488"/>
                  </a:lnTo>
                  <a:lnTo>
                    <a:pt x="2679700" y="107983"/>
                  </a:lnTo>
                  <a:lnTo>
                    <a:pt x="2628900" y="93466"/>
                  </a:lnTo>
                  <a:lnTo>
                    <a:pt x="2590800" y="79949"/>
                  </a:lnTo>
                  <a:lnTo>
                    <a:pt x="2540000" y="67443"/>
                  </a:lnTo>
                  <a:lnTo>
                    <a:pt x="2501900" y="55961"/>
                  </a:lnTo>
                  <a:lnTo>
                    <a:pt x="2451100" y="45516"/>
                  </a:lnTo>
                  <a:lnTo>
                    <a:pt x="2400300" y="36120"/>
                  </a:lnTo>
                  <a:lnTo>
                    <a:pt x="2362200" y="27786"/>
                  </a:lnTo>
                  <a:lnTo>
                    <a:pt x="2311400" y="20525"/>
                  </a:lnTo>
                  <a:lnTo>
                    <a:pt x="2260600" y="14350"/>
                  </a:lnTo>
                  <a:lnTo>
                    <a:pt x="2209800" y="9274"/>
                  </a:lnTo>
                  <a:lnTo>
                    <a:pt x="2171700" y="5309"/>
                  </a:lnTo>
                  <a:lnTo>
                    <a:pt x="2120900" y="2467"/>
                  </a:lnTo>
                  <a:lnTo>
                    <a:pt x="2070100" y="761"/>
                  </a:lnTo>
                  <a:lnTo>
                    <a:pt x="2019300" y="0"/>
                  </a:lnTo>
                  <a:lnTo>
                    <a:pt x="1968500" y="761"/>
                  </a:lnTo>
                  <a:lnTo>
                    <a:pt x="1917700" y="2505"/>
                  </a:lnTo>
                  <a:lnTo>
                    <a:pt x="1866900" y="5380"/>
                  </a:lnTo>
                  <a:lnTo>
                    <a:pt x="1816100" y="9374"/>
                  </a:lnTo>
                  <a:lnTo>
                    <a:pt x="1778000" y="14475"/>
                  </a:lnTo>
                  <a:lnTo>
                    <a:pt x="1727200" y="20671"/>
                  </a:lnTo>
                  <a:lnTo>
                    <a:pt x="1676400" y="27949"/>
                  </a:lnTo>
                  <a:lnTo>
                    <a:pt x="1625599" y="36297"/>
                  </a:lnTo>
                  <a:lnTo>
                    <a:pt x="1587499" y="45703"/>
                  </a:lnTo>
                  <a:lnTo>
                    <a:pt x="1536699" y="56155"/>
                  </a:lnTo>
                  <a:lnTo>
                    <a:pt x="1498599" y="67641"/>
                  </a:lnTo>
                  <a:lnTo>
                    <a:pt x="1447799" y="80147"/>
                  </a:lnTo>
                  <a:lnTo>
                    <a:pt x="1396999" y="93663"/>
                  </a:lnTo>
                  <a:lnTo>
                    <a:pt x="1358899" y="108175"/>
                  </a:lnTo>
                  <a:lnTo>
                    <a:pt x="1308099" y="123672"/>
                  </a:lnTo>
                  <a:lnTo>
                    <a:pt x="1269999" y="140141"/>
                  </a:lnTo>
                  <a:lnTo>
                    <a:pt x="1231899" y="157570"/>
                  </a:lnTo>
                  <a:lnTo>
                    <a:pt x="1181099" y="175947"/>
                  </a:lnTo>
                  <a:lnTo>
                    <a:pt x="1142999" y="195259"/>
                  </a:lnTo>
                  <a:lnTo>
                    <a:pt x="1104899" y="215495"/>
                  </a:lnTo>
                  <a:lnTo>
                    <a:pt x="1054099" y="236642"/>
                  </a:lnTo>
                  <a:lnTo>
                    <a:pt x="1015999" y="258687"/>
                  </a:lnTo>
                  <a:lnTo>
                    <a:pt x="977899" y="281619"/>
                  </a:lnTo>
                  <a:lnTo>
                    <a:pt x="939799" y="305426"/>
                  </a:lnTo>
                  <a:lnTo>
                    <a:pt x="901699" y="330094"/>
                  </a:lnTo>
                  <a:lnTo>
                    <a:pt x="863599" y="355613"/>
                  </a:lnTo>
                  <a:lnTo>
                    <a:pt x="825499" y="381969"/>
                  </a:lnTo>
                  <a:lnTo>
                    <a:pt x="787399" y="409150"/>
                  </a:lnTo>
                  <a:lnTo>
                    <a:pt x="749299" y="437145"/>
                  </a:lnTo>
                  <a:lnTo>
                    <a:pt x="711199" y="465940"/>
                  </a:lnTo>
                  <a:lnTo>
                    <a:pt x="685799" y="495525"/>
                  </a:lnTo>
                  <a:lnTo>
                    <a:pt x="647699" y="525885"/>
                  </a:lnTo>
                  <a:lnTo>
                    <a:pt x="609599" y="557010"/>
                  </a:lnTo>
                  <a:lnTo>
                    <a:pt x="584199" y="588887"/>
                  </a:lnTo>
                  <a:lnTo>
                    <a:pt x="546099" y="621503"/>
                  </a:lnTo>
                  <a:lnTo>
                    <a:pt x="520699" y="654847"/>
                  </a:lnTo>
                  <a:lnTo>
                    <a:pt x="482599" y="688906"/>
                  </a:lnTo>
                  <a:lnTo>
                    <a:pt x="457199" y="723668"/>
                  </a:lnTo>
                  <a:lnTo>
                    <a:pt x="431799" y="759121"/>
                  </a:lnTo>
                  <a:lnTo>
                    <a:pt x="393699" y="795252"/>
                  </a:lnTo>
                  <a:lnTo>
                    <a:pt x="368299" y="832050"/>
                  </a:lnTo>
                  <a:lnTo>
                    <a:pt x="342899" y="869502"/>
                  </a:lnTo>
                  <a:lnTo>
                    <a:pt x="317499" y="907595"/>
                  </a:lnTo>
                  <a:lnTo>
                    <a:pt x="292099" y="946318"/>
                  </a:lnTo>
                  <a:lnTo>
                    <a:pt x="241299" y="1025604"/>
                  </a:lnTo>
                  <a:lnTo>
                    <a:pt x="228599" y="1066142"/>
                  </a:lnTo>
                  <a:lnTo>
                    <a:pt x="177799" y="1148948"/>
                  </a:lnTo>
                  <a:lnTo>
                    <a:pt x="165099" y="1191191"/>
                  </a:lnTo>
                  <a:lnTo>
                    <a:pt x="139699" y="1233978"/>
                  </a:lnTo>
                  <a:lnTo>
                    <a:pt x="114299" y="1321135"/>
                  </a:lnTo>
                  <a:lnTo>
                    <a:pt x="88899" y="1365480"/>
                  </a:lnTo>
                  <a:lnTo>
                    <a:pt x="38099" y="1547688"/>
                  </a:lnTo>
                  <a:lnTo>
                    <a:pt x="38099" y="1595799"/>
                  </a:lnTo>
                  <a:lnTo>
                    <a:pt x="114299" y="1323347"/>
                  </a:lnTo>
                  <a:lnTo>
                    <a:pt x="139699" y="1279644"/>
                  </a:lnTo>
                  <a:lnTo>
                    <a:pt x="165099" y="1193809"/>
                  </a:lnTo>
                  <a:lnTo>
                    <a:pt x="215899" y="1110152"/>
                  </a:lnTo>
                  <a:lnTo>
                    <a:pt x="228599" y="1069170"/>
                  </a:lnTo>
                  <a:lnTo>
                    <a:pt x="279399" y="988962"/>
                  </a:lnTo>
                  <a:lnTo>
                    <a:pt x="304799" y="949760"/>
                  </a:lnTo>
                  <a:lnTo>
                    <a:pt x="330199" y="911176"/>
                  </a:lnTo>
                  <a:lnTo>
                    <a:pt x="355599" y="873222"/>
                  </a:lnTo>
                  <a:lnTo>
                    <a:pt x="380999" y="835909"/>
                  </a:lnTo>
                  <a:lnTo>
                    <a:pt x="406399" y="799252"/>
                  </a:lnTo>
                  <a:lnTo>
                    <a:pt x="431799" y="763260"/>
                  </a:lnTo>
                  <a:lnTo>
                    <a:pt x="469899" y="727948"/>
                  </a:lnTo>
                  <a:lnTo>
                    <a:pt x="495299" y="693326"/>
                  </a:lnTo>
                  <a:lnTo>
                    <a:pt x="520699" y="659408"/>
                  </a:lnTo>
                  <a:lnTo>
                    <a:pt x="558799" y="626206"/>
                  </a:lnTo>
                  <a:lnTo>
                    <a:pt x="584199" y="593731"/>
                  </a:lnTo>
                  <a:lnTo>
                    <a:pt x="622299" y="561996"/>
                  </a:lnTo>
                  <a:lnTo>
                    <a:pt x="660399" y="531013"/>
                  </a:lnTo>
                  <a:lnTo>
                    <a:pt x="685799" y="500795"/>
                  </a:lnTo>
                  <a:lnTo>
                    <a:pt x="723899" y="471354"/>
                  </a:lnTo>
                  <a:lnTo>
                    <a:pt x="761999" y="442701"/>
                  </a:lnTo>
                  <a:lnTo>
                    <a:pt x="800099" y="414849"/>
                  </a:lnTo>
                  <a:lnTo>
                    <a:pt x="838199" y="387811"/>
                  </a:lnTo>
                  <a:lnTo>
                    <a:pt x="876299" y="361599"/>
                  </a:lnTo>
                  <a:lnTo>
                    <a:pt x="914399" y="336224"/>
                  </a:lnTo>
                  <a:lnTo>
                    <a:pt x="952499" y="311699"/>
                  </a:lnTo>
                  <a:lnTo>
                    <a:pt x="990599" y="288036"/>
                  </a:lnTo>
                  <a:lnTo>
                    <a:pt x="1028699" y="265248"/>
                  </a:lnTo>
                  <a:lnTo>
                    <a:pt x="1066799" y="243347"/>
                  </a:lnTo>
                  <a:lnTo>
                    <a:pt x="1104899" y="222344"/>
                  </a:lnTo>
                  <a:lnTo>
                    <a:pt x="1155699" y="202253"/>
                  </a:lnTo>
                  <a:lnTo>
                    <a:pt x="1193799" y="183085"/>
                  </a:lnTo>
                  <a:lnTo>
                    <a:pt x="1231899" y="164853"/>
                  </a:lnTo>
                  <a:lnTo>
                    <a:pt x="1282699" y="147569"/>
                  </a:lnTo>
                  <a:lnTo>
                    <a:pt x="1320799" y="131244"/>
                  </a:lnTo>
                  <a:lnTo>
                    <a:pt x="1358899" y="115892"/>
                  </a:lnTo>
                  <a:lnTo>
                    <a:pt x="1409699" y="101525"/>
                  </a:lnTo>
                  <a:lnTo>
                    <a:pt x="1447799" y="88154"/>
                  </a:lnTo>
                  <a:lnTo>
                    <a:pt x="1498599" y="75792"/>
                  </a:lnTo>
                  <a:lnTo>
                    <a:pt x="1549399" y="64452"/>
                  </a:lnTo>
                  <a:lnTo>
                    <a:pt x="1587499" y="54145"/>
                  </a:lnTo>
                  <a:lnTo>
                    <a:pt x="1638300" y="44884"/>
                  </a:lnTo>
                  <a:lnTo>
                    <a:pt x="1676400" y="36680"/>
                  </a:lnTo>
                  <a:lnTo>
                    <a:pt x="1727200" y="29547"/>
                  </a:lnTo>
                  <a:lnTo>
                    <a:pt x="1778000" y="23496"/>
                  </a:lnTo>
                  <a:lnTo>
                    <a:pt x="1828800" y="18540"/>
                  </a:lnTo>
                  <a:lnTo>
                    <a:pt x="1866900" y="14691"/>
                  </a:lnTo>
                  <a:lnTo>
                    <a:pt x="1917700" y="11960"/>
                  </a:lnTo>
                  <a:lnTo>
                    <a:pt x="1968500" y="10361"/>
                  </a:lnTo>
                  <a:lnTo>
                    <a:pt x="2019300" y="9905"/>
                  </a:lnTo>
                  <a:lnTo>
                    <a:pt x="2070100" y="10667"/>
                  </a:lnTo>
                  <a:lnTo>
                    <a:pt x="2120900" y="12191"/>
                  </a:lnTo>
                  <a:lnTo>
                    <a:pt x="2171700" y="15166"/>
                  </a:lnTo>
                  <a:lnTo>
                    <a:pt x="2222500" y="19257"/>
                  </a:lnTo>
                  <a:lnTo>
                    <a:pt x="2260600" y="24453"/>
                  </a:lnTo>
                  <a:lnTo>
                    <a:pt x="2311400" y="30740"/>
                  </a:lnTo>
                  <a:lnTo>
                    <a:pt x="2362200" y="38107"/>
                  </a:lnTo>
                  <a:lnTo>
                    <a:pt x="2400300" y="46541"/>
                  </a:lnTo>
                  <a:lnTo>
                    <a:pt x="2451100" y="56029"/>
                  </a:lnTo>
                  <a:lnTo>
                    <a:pt x="2501900" y="66559"/>
                  </a:lnTo>
                  <a:lnTo>
                    <a:pt x="2540000" y="78118"/>
                  </a:lnTo>
                  <a:lnTo>
                    <a:pt x="2590800" y="90695"/>
                  </a:lnTo>
                  <a:lnTo>
                    <a:pt x="2628900" y="104276"/>
                  </a:lnTo>
                  <a:lnTo>
                    <a:pt x="2679700" y="118849"/>
                  </a:lnTo>
                  <a:lnTo>
                    <a:pt x="2717800" y="134402"/>
                  </a:lnTo>
                  <a:lnTo>
                    <a:pt x="2768600" y="150922"/>
                  </a:lnTo>
                  <a:lnTo>
                    <a:pt x="2806700" y="168396"/>
                  </a:lnTo>
                  <a:lnTo>
                    <a:pt x="2844800" y="186813"/>
                  </a:lnTo>
                  <a:lnTo>
                    <a:pt x="2895600" y="206159"/>
                  </a:lnTo>
                  <a:lnTo>
                    <a:pt x="2933700" y="226422"/>
                  </a:lnTo>
                  <a:lnTo>
                    <a:pt x="2971800" y="247590"/>
                  </a:lnTo>
                  <a:lnTo>
                    <a:pt x="3009900" y="269651"/>
                  </a:lnTo>
                  <a:lnTo>
                    <a:pt x="3060700" y="292591"/>
                  </a:lnTo>
                  <a:lnTo>
                    <a:pt x="3098800" y="316398"/>
                  </a:lnTo>
                  <a:lnTo>
                    <a:pt x="3136900" y="341060"/>
                  </a:lnTo>
                  <a:lnTo>
                    <a:pt x="3175000" y="366564"/>
                  </a:lnTo>
                  <a:lnTo>
                    <a:pt x="3213100" y="392898"/>
                  </a:lnTo>
                  <a:lnTo>
                    <a:pt x="3251200" y="420049"/>
                  </a:lnTo>
                  <a:lnTo>
                    <a:pt x="3276600" y="448006"/>
                  </a:lnTo>
                  <a:lnTo>
                    <a:pt x="3314700" y="476754"/>
                  </a:lnTo>
                  <a:lnTo>
                    <a:pt x="3352800" y="506283"/>
                  </a:lnTo>
                  <a:lnTo>
                    <a:pt x="3390900" y="536579"/>
                  </a:lnTo>
                  <a:lnTo>
                    <a:pt x="3416300" y="567630"/>
                  </a:lnTo>
                  <a:lnTo>
                    <a:pt x="3454400" y="599423"/>
                  </a:lnTo>
                  <a:lnTo>
                    <a:pt x="3479800" y="631946"/>
                  </a:lnTo>
                  <a:lnTo>
                    <a:pt x="3517900" y="665187"/>
                  </a:lnTo>
                  <a:lnTo>
                    <a:pt x="3543300" y="699133"/>
                  </a:lnTo>
                  <a:lnTo>
                    <a:pt x="3581400" y="733771"/>
                  </a:lnTo>
                  <a:lnTo>
                    <a:pt x="3606800" y="769090"/>
                  </a:lnTo>
                  <a:lnTo>
                    <a:pt x="3632200" y="805076"/>
                  </a:lnTo>
                  <a:lnTo>
                    <a:pt x="3657600" y="841717"/>
                  </a:lnTo>
                  <a:lnTo>
                    <a:pt x="3683000" y="879001"/>
                  </a:lnTo>
                  <a:lnTo>
                    <a:pt x="3708400" y="916914"/>
                  </a:lnTo>
                  <a:lnTo>
                    <a:pt x="3733800" y="955446"/>
                  </a:lnTo>
                  <a:lnTo>
                    <a:pt x="3784600" y="1034312"/>
                  </a:lnTo>
                  <a:lnTo>
                    <a:pt x="3810000" y="1074622"/>
                  </a:lnTo>
                  <a:lnTo>
                    <a:pt x="3822700" y="1115499"/>
                  </a:lnTo>
                  <a:lnTo>
                    <a:pt x="3848100" y="1156932"/>
                  </a:lnTo>
                  <a:lnTo>
                    <a:pt x="3860800" y="1198907"/>
                  </a:lnTo>
                  <a:lnTo>
                    <a:pt x="3886200" y="1241413"/>
                  </a:lnTo>
                  <a:lnTo>
                    <a:pt x="3911600" y="1327965"/>
                  </a:lnTo>
                  <a:lnTo>
                    <a:pt x="3937000" y="1371987"/>
                  </a:lnTo>
                  <a:lnTo>
                    <a:pt x="3987800" y="1552754"/>
                  </a:lnTo>
                  <a:lnTo>
                    <a:pt x="3987800" y="1599053"/>
                  </a:lnTo>
                  <a:lnTo>
                    <a:pt x="4013200" y="1692892"/>
                  </a:lnTo>
                  <a:close/>
                </a:path>
                <a:path w="4038600" h="3973195">
                  <a:moveTo>
                    <a:pt x="113677" y="2649460"/>
                  </a:moveTo>
                  <a:lnTo>
                    <a:pt x="38100" y="2379059"/>
                  </a:lnTo>
                  <a:lnTo>
                    <a:pt x="38100" y="2425924"/>
                  </a:lnTo>
                  <a:lnTo>
                    <a:pt x="88900" y="2606588"/>
                  </a:lnTo>
                  <a:lnTo>
                    <a:pt x="113677" y="2649460"/>
                  </a:lnTo>
                  <a:close/>
                </a:path>
                <a:path w="4038600" h="3973195">
                  <a:moveTo>
                    <a:pt x="114942" y="2652735"/>
                  </a:moveTo>
                  <a:lnTo>
                    <a:pt x="114300" y="2650538"/>
                  </a:lnTo>
                  <a:lnTo>
                    <a:pt x="113677" y="2649460"/>
                  </a:lnTo>
                  <a:lnTo>
                    <a:pt x="114300" y="2651629"/>
                  </a:lnTo>
                  <a:lnTo>
                    <a:pt x="114942" y="2652735"/>
                  </a:lnTo>
                  <a:close/>
                </a:path>
                <a:path w="4038600" h="3973195">
                  <a:moveTo>
                    <a:pt x="3809602" y="2899091"/>
                  </a:moveTo>
                  <a:lnTo>
                    <a:pt x="3784600" y="2938787"/>
                  </a:lnTo>
                  <a:lnTo>
                    <a:pt x="3733800" y="3017700"/>
                  </a:lnTo>
                  <a:lnTo>
                    <a:pt x="3708400" y="3056260"/>
                  </a:lnTo>
                  <a:lnTo>
                    <a:pt x="3683000" y="3094206"/>
                  </a:lnTo>
                  <a:lnTo>
                    <a:pt x="3657600" y="3131524"/>
                  </a:lnTo>
                  <a:lnTo>
                    <a:pt x="3632200" y="3168201"/>
                  </a:lnTo>
                  <a:lnTo>
                    <a:pt x="3606800" y="3204226"/>
                  </a:lnTo>
                  <a:lnTo>
                    <a:pt x="3568700" y="3239585"/>
                  </a:lnTo>
                  <a:lnTo>
                    <a:pt x="3543300" y="3274264"/>
                  </a:lnTo>
                  <a:lnTo>
                    <a:pt x="3517900" y="3308253"/>
                  </a:lnTo>
                  <a:lnTo>
                    <a:pt x="3479800" y="3341537"/>
                  </a:lnTo>
                  <a:lnTo>
                    <a:pt x="3454400" y="3374103"/>
                  </a:lnTo>
                  <a:lnTo>
                    <a:pt x="3416300" y="3405940"/>
                  </a:lnTo>
                  <a:lnTo>
                    <a:pt x="3390900" y="3437034"/>
                  </a:lnTo>
                  <a:lnTo>
                    <a:pt x="3352800" y="3467372"/>
                  </a:lnTo>
                  <a:lnTo>
                    <a:pt x="3314700" y="3496942"/>
                  </a:lnTo>
                  <a:lnTo>
                    <a:pt x="3276600" y="3525730"/>
                  </a:lnTo>
                  <a:lnTo>
                    <a:pt x="3238500" y="3553725"/>
                  </a:lnTo>
                  <a:lnTo>
                    <a:pt x="3213100" y="3580912"/>
                  </a:lnTo>
                  <a:lnTo>
                    <a:pt x="3175000" y="3607280"/>
                  </a:lnTo>
                  <a:lnTo>
                    <a:pt x="3136900" y="3632815"/>
                  </a:lnTo>
                  <a:lnTo>
                    <a:pt x="3098800" y="3657505"/>
                  </a:lnTo>
                  <a:lnTo>
                    <a:pt x="3060700" y="3681337"/>
                  </a:lnTo>
                  <a:lnTo>
                    <a:pt x="3009900" y="3704298"/>
                  </a:lnTo>
                  <a:lnTo>
                    <a:pt x="2971800" y="3726375"/>
                  </a:lnTo>
                  <a:lnTo>
                    <a:pt x="2933700" y="3747555"/>
                  </a:lnTo>
                  <a:lnTo>
                    <a:pt x="2895600" y="3767827"/>
                  </a:lnTo>
                  <a:lnTo>
                    <a:pt x="2844800" y="3787175"/>
                  </a:lnTo>
                  <a:lnTo>
                    <a:pt x="2806700" y="3805589"/>
                  </a:lnTo>
                  <a:lnTo>
                    <a:pt x="2768600" y="3823055"/>
                  </a:lnTo>
                  <a:lnTo>
                    <a:pt x="2717800" y="3839560"/>
                  </a:lnTo>
                  <a:lnTo>
                    <a:pt x="2679700" y="3855092"/>
                  </a:lnTo>
                  <a:lnTo>
                    <a:pt x="2628900" y="3869637"/>
                  </a:lnTo>
                  <a:lnTo>
                    <a:pt x="2590800" y="3883183"/>
                  </a:lnTo>
                  <a:lnTo>
                    <a:pt x="2540000" y="3895718"/>
                  </a:lnTo>
                  <a:lnTo>
                    <a:pt x="2501900" y="3907227"/>
                  </a:lnTo>
                  <a:lnTo>
                    <a:pt x="2451100" y="3917699"/>
                  </a:lnTo>
                  <a:lnTo>
                    <a:pt x="2400300" y="3927121"/>
                  </a:lnTo>
                  <a:lnTo>
                    <a:pt x="2362200" y="3935480"/>
                  </a:lnTo>
                  <a:lnTo>
                    <a:pt x="2311400" y="3942762"/>
                  </a:lnTo>
                  <a:lnTo>
                    <a:pt x="2260600" y="3948956"/>
                  </a:lnTo>
                  <a:lnTo>
                    <a:pt x="2222500" y="3954048"/>
                  </a:lnTo>
                  <a:lnTo>
                    <a:pt x="2171700" y="3958025"/>
                  </a:lnTo>
                  <a:lnTo>
                    <a:pt x="2120900" y="3960876"/>
                  </a:lnTo>
                  <a:lnTo>
                    <a:pt x="2070100" y="3963161"/>
                  </a:lnTo>
                  <a:lnTo>
                    <a:pt x="2019300" y="3963161"/>
                  </a:lnTo>
                  <a:lnTo>
                    <a:pt x="1968500" y="3962797"/>
                  </a:lnTo>
                  <a:lnTo>
                    <a:pt x="1917700" y="3961286"/>
                  </a:lnTo>
                  <a:lnTo>
                    <a:pt x="1866900" y="3958642"/>
                  </a:lnTo>
                  <a:lnTo>
                    <a:pt x="1828800" y="3954877"/>
                  </a:lnTo>
                  <a:lnTo>
                    <a:pt x="1778000" y="3950002"/>
                  </a:lnTo>
                  <a:lnTo>
                    <a:pt x="1727200" y="3944031"/>
                  </a:lnTo>
                  <a:lnTo>
                    <a:pt x="1689100" y="3936975"/>
                  </a:lnTo>
                  <a:lnTo>
                    <a:pt x="1638300" y="3928846"/>
                  </a:lnTo>
                  <a:lnTo>
                    <a:pt x="1587500" y="3919658"/>
                  </a:lnTo>
                  <a:lnTo>
                    <a:pt x="1549400" y="3909422"/>
                  </a:lnTo>
                  <a:lnTo>
                    <a:pt x="1498600" y="3898150"/>
                  </a:lnTo>
                  <a:lnTo>
                    <a:pt x="1460500" y="3885854"/>
                  </a:lnTo>
                  <a:lnTo>
                    <a:pt x="1409700" y="3872547"/>
                  </a:lnTo>
                  <a:lnTo>
                    <a:pt x="1371600" y="3858242"/>
                  </a:lnTo>
                  <a:lnTo>
                    <a:pt x="1320800" y="3842950"/>
                  </a:lnTo>
                  <a:lnTo>
                    <a:pt x="1282700" y="3826683"/>
                  </a:lnTo>
                  <a:lnTo>
                    <a:pt x="1231900" y="3809454"/>
                  </a:lnTo>
                  <a:lnTo>
                    <a:pt x="1193800" y="3791275"/>
                  </a:lnTo>
                  <a:lnTo>
                    <a:pt x="1155700" y="3772158"/>
                  </a:lnTo>
                  <a:lnTo>
                    <a:pt x="1104900" y="3752116"/>
                  </a:lnTo>
                  <a:lnTo>
                    <a:pt x="1066800" y="3731161"/>
                  </a:lnTo>
                  <a:lnTo>
                    <a:pt x="1028700" y="3709304"/>
                  </a:lnTo>
                  <a:lnTo>
                    <a:pt x="990600" y="3686559"/>
                  </a:lnTo>
                  <a:lnTo>
                    <a:pt x="952500" y="3662937"/>
                  </a:lnTo>
                  <a:lnTo>
                    <a:pt x="914400" y="3638451"/>
                  </a:lnTo>
                  <a:lnTo>
                    <a:pt x="876300" y="3613113"/>
                  </a:lnTo>
                  <a:lnTo>
                    <a:pt x="838200" y="3586935"/>
                  </a:lnTo>
                  <a:lnTo>
                    <a:pt x="800100" y="3559930"/>
                  </a:lnTo>
                  <a:lnTo>
                    <a:pt x="762000" y="3532109"/>
                  </a:lnTo>
                  <a:lnTo>
                    <a:pt x="723900" y="3503485"/>
                  </a:lnTo>
                  <a:lnTo>
                    <a:pt x="685800" y="3474070"/>
                  </a:lnTo>
                  <a:lnTo>
                    <a:pt x="660400" y="3443877"/>
                  </a:lnTo>
                  <a:lnTo>
                    <a:pt x="622300" y="3412917"/>
                  </a:lnTo>
                  <a:lnTo>
                    <a:pt x="584200" y="3381203"/>
                  </a:lnTo>
                  <a:lnTo>
                    <a:pt x="558800" y="3348747"/>
                  </a:lnTo>
                  <a:lnTo>
                    <a:pt x="520700" y="3315561"/>
                  </a:lnTo>
                  <a:lnTo>
                    <a:pt x="495300" y="3281659"/>
                  </a:lnTo>
                  <a:lnTo>
                    <a:pt x="469900" y="3247050"/>
                  </a:lnTo>
                  <a:lnTo>
                    <a:pt x="431800" y="3211749"/>
                  </a:lnTo>
                  <a:lnTo>
                    <a:pt x="406400" y="3175768"/>
                  </a:lnTo>
                  <a:lnTo>
                    <a:pt x="381000" y="3139117"/>
                  </a:lnTo>
                  <a:lnTo>
                    <a:pt x="355600" y="3101811"/>
                  </a:lnTo>
                  <a:lnTo>
                    <a:pt x="330200" y="3063860"/>
                  </a:lnTo>
                  <a:lnTo>
                    <a:pt x="304800" y="3025278"/>
                  </a:lnTo>
                  <a:lnTo>
                    <a:pt x="279400" y="2986076"/>
                  </a:lnTo>
                  <a:lnTo>
                    <a:pt x="228600" y="2905863"/>
                  </a:lnTo>
                  <a:lnTo>
                    <a:pt x="215900" y="2864877"/>
                  </a:lnTo>
                  <a:lnTo>
                    <a:pt x="190500" y="2823319"/>
                  </a:lnTo>
                  <a:lnTo>
                    <a:pt x="177800" y="2781204"/>
                  </a:lnTo>
                  <a:lnTo>
                    <a:pt x="152400" y="2738542"/>
                  </a:lnTo>
                  <a:lnTo>
                    <a:pt x="139700" y="2695346"/>
                  </a:lnTo>
                  <a:lnTo>
                    <a:pt x="114942" y="2652735"/>
                  </a:lnTo>
                  <a:lnTo>
                    <a:pt x="139700" y="2736899"/>
                  </a:lnTo>
                  <a:lnTo>
                    <a:pt x="165100" y="2779288"/>
                  </a:lnTo>
                  <a:lnTo>
                    <a:pt x="177800" y="2821134"/>
                  </a:lnTo>
                  <a:lnTo>
                    <a:pt x="203200" y="2862426"/>
                  </a:lnTo>
                  <a:lnTo>
                    <a:pt x="215900" y="2903153"/>
                  </a:lnTo>
                  <a:lnTo>
                    <a:pt x="266700" y="2982865"/>
                  </a:lnTo>
                  <a:lnTo>
                    <a:pt x="292100" y="3021829"/>
                  </a:lnTo>
                  <a:lnTo>
                    <a:pt x="317500" y="3060182"/>
                  </a:lnTo>
                  <a:lnTo>
                    <a:pt x="342900" y="3097914"/>
                  </a:lnTo>
                  <a:lnTo>
                    <a:pt x="368300" y="3135013"/>
                  </a:lnTo>
                  <a:lnTo>
                    <a:pt x="393700" y="3171469"/>
                  </a:lnTo>
                  <a:lnTo>
                    <a:pt x="419100" y="3207269"/>
                  </a:lnTo>
                  <a:lnTo>
                    <a:pt x="444500" y="3242402"/>
                  </a:lnTo>
                  <a:lnTo>
                    <a:pt x="482600" y="3276859"/>
                  </a:lnTo>
                  <a:lnTo>
                    <a:pt x="508000" y="3310626"/>
                  </a:lnTo>
                  <a:lnTo>
                    <a:pt x="533400" y="3343693"/>
                  </a:lnTo>
                  <a:lnTo>
                    <a:pt x="571500" y="3376049"/>
                  </a:lnTo>
                  <a:lnTo>
                    <a:pt x="596900" y="3407682"/>
                  </a:lnTo>
                  <a:lnTo>
                    <a:pt x="635000" y="3438581"/>
                  </a:lnTo>
                  <a:lnTo>
                    <a:pt x="673100" y="3468736"/>
                  </a:lnTo>
                  <a:lnTo>
                    <a:pt x="698500" y="3498134"/>
                  </a:lnTo>
                  <a:lnTo>
                    <a:pt x="736600" y="3526764"/>
                  </a:lnTo>
                  <a:lnTo>
                    <a:pt x="774700" y="3554616"/>
                  </a:lnTo>
                  <a:lnTo>
                    <a:pt x="812800" y="3581678"/>
                  </a:lnTo>
                  <a:lnTo>
                    <a:pt x="850900" y="3607939"/>
                  </a:lnTo>
                  <a:lnTo>
                    <a:pt x="889000" y="3633387"/>
                  </a:lnTo>
                  <a:lnTo>
                    <a:pt x="927100" y="3658011"/>
                  </a:lnTo>
                  <a:lnTo>
                    <a:pt x="965200" y="3681800"/>
                  </a:lnTo>
                  <a:lnTo>
                    <a:pt x="1003300" y="3704744"/>
                  </a:lnTo>
                  <a:lnTo>
                    <a:pt x="1041400" y="3726829"/>
                  </a:lnTo>
                  <a:lnTo>
                    <a:pt x="1079500" y="3748046"/>
                  </a:lnTo>
                  <a:lnTo>
                    <a:pt x="1117600" y="3768384"/>
                  </a:lnTo>
                  <a:lnTo>
                    <a:pt x="1168400" y="3787830"/>
                  </a:lnTo>
                  <a:lnTo>
                    <a:pt x="1206500" y="3806373"/>
                  </a:lnTo>
                  <a:lnTo>
                    <a:pt x="1244600" y="3824003"/>
                  </a:lnTo>
                  <a:lnTo>
                    <a:pt x="1295400" y="3840709"/>
                  </a:lnTo>
                  <a:lnTo>
                    <a:pt x="1333500" y="3856478"/>
                  </a:lnTo>
                  <a:lnTo>
                    <a:pt x="1371600" y="3871300"/>
                  </a:lnTo>
                  <a:lnTo>
                    <a:pt x="1422400" y="3885163"/>
                  </a:lnTo>
                  <a:lnTo>
                    <a:pt x="1460500" y="3898056"/>
                  </a:lnTo>
                  <a:lnTo>
                    <a:pt x="1511300" y="3909969"/>
                  </a:lnTo>
                  <a:lnTo>
                    <a:pt x="1549400" y="3920889"/>
                  </a:lnTo>
                  <a:lnTo>
                    <a:pt x="1600200" y="3930805"/>
                  </a:lnTo>
                  <a:lnTo>
                    <a:pt x="1651000" y="3939707"/>
                  </a:lnTo>
                  <a:lnTo>
                    <a:pt x="1689100" y="3947583"/>
                  </a:lnTo>
                  <a:lnTo>
                    <a:pt x="1739900" y="3954422"/>
                  </a:lnTo>
                  <a:lnTo>
                    <a:pt x="1778000" y="3960212"/>
                  </a:lnTo>
                  <a:lnTo>
                    <a:pt x="1828800" y="3964942"/>
                  </a:lnTo>
                  <a:lnTo>
                    <a:pt x="1879600" y="3968602"/>
                  </a:lnTo>
                  <a:lnTo>
                    <a:pt x="1930400" y="3971179"/>
                  </a:lnTo>
                  <a:lnTo>
                    <a:pt x="1968500" y="3972663"/>
                  </a:lnTo>
                  <a:lnTo>
                    <a:pt x="2019300" y="3973042"/>
                  </a:lnTo>
                  <a:lnTo>
                    <a:pt x="2070100" y="3972305"/>
                  </a:lnTo>
                  <a:lnTo>
                    <a:pt x="2120900" y="3970781"/>
                  </a:lnTo>
                  <a:lnTo>
                    <a:pt x="2171700" y="3966971"/>
                  </a:lnTo>
                  <a:lnTo>
                    <a:pt x="2222500" y="3962900"/>
                  </a:lnTo>
                  <a:lnTo>
                    <a:pt x="2273300" y="3957702"/>
                  </a:lnTo>
                  <a:lnTo>
                    <a:pt x="2311400" y="3951390"/>
                  </a:lnTo>
                  <a:lnTo>
                    <a:pt x="2362200" y="3943977"/>
                  </a:lnTo>
                  <a:lnTo>
                    <a:pt x="2413000" y="3935478"/>
                  </a:lnTo>
                  <a:lnTo>
                    <a:pt x="2463800" y="3925904"/>
                  </a:lnTo>
                  <a:lnTo>
                    <a:pt x="2501900" y="3915270"/>
                  </a:lnTo>
                  <a:lnTo>
                    <a:pt x="2552700" y="3903589"/>
                  </a:lnTo>
                  <a:lnTo>
                    <a:pt x="2590800" y="3890874"/>
                  </a:lnTo>
                  <a:lnTo>
                    <a:pt x="2641600" y="3877138"/>
                  </a:lnTo>
                  <a:lnTo>
                    <a:pt x="2679700" y="3862395"/>
                  </a:lnTo>
                  <a:lnTo>
                    <a:pt x="2730500" y="3846658"/>
                  </a:lnTo>
                  <a:lnTo>
                    <a:pt x="2768600" y="3829940"/>
                  </a:lnTo>
                  <a:lnTo>
                    <a:pt x="2819400" y="3812255"/>
                  </a:lnTo>
                  <a:lnTo>
                    <a:pt x="2857500" y="3793615"/>
                  </a:lnTo>
                  <a:lnTo>
                    <a:pt x="2895600" y="3774035"/>
                  </a:lnTo>
                  <a:lnTo>
                    <a:pt x="2946400" y="3753527"/>
                  </a:lnTo>
                  <a:lnTo>
                    <a:pt x="2984500" y="3732106"/>
                  </a:lnTo>
                  <a:lnTo>
                    <a:pt x="3022600" y="3709783"/>
                  </a:lnTo>
                  <a:lnTo>
                    <a:pt x="3060700" y="3686572"/>
                  </a:lnTo>
                  <a:lnTo>
                    <a:pt x="3098800" y="3662488"/>
                  </a:lnTo>
                  <a:lnTo>
                    <a:pt x="3136900" y="3637542"/>
                  </a:lnTo>
                  <a:lnTo>
                    <a:pt x="3175000" y="3611748"/>
                  </a:lnTo>
                  <a:lnTo>
                    <a:pt x="3213100" y="3585121"/>
                  </a:lnTo>
                  <a:lnTo>
                    <a:pt x="3251200" y="3557672"/>
                  </a:lnTo>
                  <a:lnTo>
                    <a:pt x="3289300" y="3529415"/>
                  </a:lnTo>
                  <a:lnTo>
                    <a:pt x="3327400" y="3500364"/>
                  </a:lnTo>
                  <a:lnTo>
                    <a:pt x="3365500" y="3470531"/>
                  </a:lnTo>
                  <a:lnTo>
                    <a:pt x="3390900" y="3439931"/>
                  </a:lnTo>
                  <a:lnTo>
                    <a:pt x="3429000" y="3408576"/>
                  </a:lnTo>
                  <a:lnTo>
                    <a:pt x="3467100" y="3376480"/>
                  </a:lnTo>
                  <a:lnTo>
                    <a:pt x="3492500" y="3343655"/>
                  </a:lnTo>
                  <a:lnTo>
                    <a:pt x="3530600" y="3310116"/>
                  </a:lnTo>
                  <a:lnTo>
                    <a:pt x="3556000" y="3275876"/>
                  </a:lnTo>
                  <a:lnTo>
                    <a:pt x="3581400" y="3240948"/>
                  </a:lnTo>
                  <a:lnTo>
                    <a:pt x="3619500" y="3205344"/>
                  </a:lnTo>
                  <a:lnTo>
                    <a:pt x="3644900" y="3169080"/>
                  </a:lnTo>
                  <a:lnTo>
                    <a:pt x="3670300" y="3132167"/>
                  </a:lnTo>
                  <a:lnTo>
                    <a:pt x="3695700" y="3094619"/>
                  </a:lnTo>
                  <a:lnTo>
                    <a:pt x="3721100" y="3056449"/>
                  </a:lnTo>
                  <a:lnTo>
                    <a:pt x="3771900" y="2978299"/>
                  </a:lnTo>
                  <a:lnTo>
                    <a:pt x="3797300" y="2938345"/>
                  </a:lnTo>
                  <a:lnTo>
                    <a:pt x="3809602" y="2899091"/>
                  </a:lnTo>
                  <a:close/>
                </a:path>
                <a:path w="4038600" h="3973195">
                  <a:moveTo>
                    <a:pt x="3810397" y="2897178"/>
                  </a:moveTo>
                  <a:lnTo>
                    <a:pt x="3810000" y="2897822"/>
                  </a:lnTo>
                  <a:lnTo>
                    <a:pt x="3809602" y="2899091"/>
                  </a:lnTo>
                  <a:lnTo>
                    <a:pt x="3810000" y="2898460"/>
                  </a:lnTo>
                  <a:lnTo>
                    <a:pt x="3810397" y="2897178"/>
                  </a:lnTo>
                  <a:close/>
                </a:path>
                <a:path w="4038600" h="3973195">
                  <a:moveTo>
                    <a:pt x="3935998" y="2602846"/>
                  </a:moveTo>
                  <a:lnTo>
                    <a:pt x="3911600" y="2645113"/>
                  </a:lnTo>
                  <a:lnTo>
                    <a:pt x="3886200" y="2731645"/>
                  </a:lnTo>
                  <a:lnTo>
                    <a:pt x="3860800" y="2774149"/>
                  </a:lnTo>
                  <a:lnTo>
                    <a:pt x="3848100" y="2816128"/>
                  </a:lnTo>
                  <a:lnTo>
                    <a:pt x="3822700" y="2857569"/>
                  </a:lnTo>
                  <a:lnTo>
                    <a:pt x="3810397" y="2897178"/>
                  </a:lnTo>
                  <a:lnTo>
                    <a:pt x="3860800" y="2815125"/>
                  </a:lnTo>
                  <a:lnTo>
                    <a:pt x="3873500" y="2772976"/>
                  </a:lnTo>
                  <a:lnTo>
                    <a:pt x="3898900" y="2730313"/>
                  </a:lnTo>
                  <a:lnTo>
                    <a:pt x="3935998" y="2602846"/>
                  </a:lnTo>
                  <a:close/>
                </a:path>
                <a:path w="4038600" h="3973195">
                  <a:moveTo>
                    <a:pt x="3937999" y="2597611"/>
                  </a:moveTo>
                  <a:lnTo>
                    <a:pt x="3937000" y="2599365"/>
                  </a:lnTo>
                  <a:lnTo>
                    <a:pt x="3935998" y="2602846"/>
                  </a:lnTo>
                  <a:lnTo>
                    <a:pt x="3937000" y="2601111"/>
                  </a:lnTo>
                  <a:lnTo>
                    <a:pt x="3937999" y="2597611"/>
                  </a:lnTo>
                  <a:close/>
                </a:path>
                <a:path w="4038600" h="3973195">
                  <a:moveTo>
                    <a:pt x="3987800" y="2464260"/>
                  </a:moveTo>
                  <a:lnTo>
                    <a:pt x="3987800" y="2420493"/>
                  </a:lnTo>
                  <a:lnTo>
                    <a:pt x="3937999" y="2597611"/>
                  </a:lnTo>
                  <a:lnTo>
                    <a:pt x="3962400" y="2554774"/>
                  </a:lnTo>
                  <a:lnTo>
                    <a:pt x="3987800" y="2464260"/>
                  </a:lnTo>
                  <a:close/>
                </a:path>
                <a:path w="4038600" h="3973195">
                  <a:moveTo>
                    <a:pt x="4013200" y="2325355"/>
                  </a:moveTo>
                  <a:lnTo>
                    <a:pt x="4013200" y="2280550"/>
                  </a:lnTo>
                  <a:lnTo>
                    <a:pt x="3987800" y="2374251"/>
                  </a:lnTo>
                  <a:lnTo>
                    <a:pt x="3987800" y="2418363"/>
                  </a:lnTo>
                  <a:lnTo>
                    <a:pt x="4013200" y="2325355"/>
                  </a:lnTo>
                  <a:close/>
                </a:path>
                <a:path w="4038600" h="3973195">
                  <a:moveTo>
                    <a:pt x="4025900" y="1788304"/>
                  </a:moveTo>
                  <a:lnTo>
                    <a:pt x="4025900" y="1737148"/>
                  </a:lnTo>
                  <a:lnTo>
                    <a:pt x="4013200" y="1689237"/>
                  </a:lnTo>
                  <a:lnTo>
                    <a:pt x="4013200" y="1740407"/>
                  </a:lnTo>
                  <a:lnTo>
                    <a:pt x="4025900" y="1788304"/>
                  </a:lnTo>
                  <a:close/>
                </a:path>
                <a:path w="4038600" h="3973195">
                  <a:moveTo>
                    <a:pt x="4025900" y="2230820"/>
                  </a:moveTo>
                  <a:lnTo>
                    <a:pt x="4025900" y="2185312"/>
                  </a:lnTo>
                  <a:lnTo>
                    <a:pt x="4013200" y="2233116"/>
                  </a:lnTo>
                  <a:lnTo>
                    <a:pt x="4013200" y="2278272"/>
                  </a:lnTo>
                  <a:lnTo>
                    <a:pt x="4025900" y="2230820"/>
                  </a:lnTo>
                  <a:close/>
                </a:path>
                <a:path w="4038600" h="3973195">
                  <a:moveTo>
                    <a:pt x="4038600" y="2134861"/>
                  </a:moveTo>
                  <a:lnTo>
                    <a:pt x="4038600" y="1834133"/>
                  </a:lnTo>
                  <a:lnTo>
                    <a:pt x="4025900" y="1785451"/>
                  </a:lnTo>
                  <a:lnTo>
                    <a:pt x="4025900" y="2183012"/>
                  </a:lnTo>
                  <a:lnTo>
                    <a:pt x="4038600" y="2134861"/>
                  </a:lnTo>
                  <a:close/>
                </a:path>
              </a:pathLst>
            </a:custGeom>
            <a:solidFill>
              <a:srgbClr val="99CCFF"/>
            </a:solidFill>
          </p:spPr>
          <p:txBody>
            <a:bodyPr wrap="square" lIns="0" tIns="0" rIns="0" bIns="0" rtlCol="0"/>
            <a:lstStyle/>
            <a:p>
              <a:endParaRPr sz="1588"/>
            </a:p>
          </p:txBody>
        </p:sp>
        <p:pic>
          <p:nvPicPr>
            <p:cNvPr id="7" name="object 6">
              <a:extLst>
                <a:ext uri="{FF2B5EF4-FFF2-40B4-BE49-F238E27FC236}">
                  <a16:creationId xmlns:a16="http://schemas.microsoft.com/office/drawing/2014/main" id="{310CBF8C-DB94-C165-3C4E-BBBCED50AE41}"/>
                </a:ext>
              </a:extLst>
            </p:cNvPr>
            <p:cNvPicPr/>
            <p:nvPr/>
          </p:nvPicPr>
          <p:blipFill>
            <a:blip r:embed="rId3" cstate="print"/>
            <a:stretch>
              <a:fillRect/>
            </a:stretch>
          </p:blipFill>
          <p:spPr>
            <a:xfrm>
              <a:off x="4038600" y="3711702"/>
              <a:ext cx="2058162" cy="2134362"/>
            </a:xfrm>
            <a:prstGeom prst="rect">
              <a:avLst/>
            </a:prstGeom>
          </p:spPr>
        </p:pic>
        <p:sp>
          <p:nvSpPr>
            <p:cNvPr id="8" name="object 7">
              <a:extLst>
                <a:ext uri="{FF2B5EF4-FFF2-40B4-BE49-F238E27FC236}">
                  <a16:creationId xmlns:a16="http://schemas.microsoft.com/office/drawing/2014/main" id="{22B811D8-C004-E364-5457-F49DB0062500}"/>
                </a:ext>
              </a:extLst>
            </p:cNvPr>
            <p:cNvSpPr/>
            <p:nvPr/>
          </p:nvSpPr>
          <p:spPr>
            <a:xfrm>
              <a:off x="4034027" y="3707130"/>
              <a:ext cx="2057400" cy="2143760"/>
            </a:xfrm>
            <a:custGeom>
              <a:avLst/>
              <a:gdLst/>
              <a:ahLst/>
              <a:cxnLst/>
              <a:rect l="l" t="t" r="r" b="b"/>
              <a:pathLst>
                <a:path w="2057400" h="2143760">
                  <a:moveTo>
                    <a:pt x="2044700" y="914651"/>
                  </a:moveTo>
                  <a:lnTo>
                    <a:pt x="2044700" y="861241"/>
                  </a:lnTo>
                  <a:lnTo>
                    <a:pt x="1993900" y="680226"/>
                  </a:lnTo>
                  <a:lnTo>
                    <a:pt x="1968500" y="637049"/>
                  </a:lnTo>
                  <a:lnTo>
                    <a:pt x="1955800" y="594809"/>
                  </a:lnTo>
                  <a:lnTo>
                    <a:pt x="1930400" y="553559"/>
                  </a:lnTo>
                  <a:lnTo>
                    <a:pt x="1905000" y="513355"/>
                  </a:lnTo>
                  <a:lnTo>
                    <a:pt x="1879600" y="474249"/>
                  </a:lnTo>
                  <a:lnTo>
                    <a:pt x="1854200" y="436294"/>
                  </a:lnTo>
                  <a:lnTo>
                    <a:pt x="1828800" y="399545"/>
                  </a:lnTo>
                  <a:lnTo>
                    <a:pt x="1803400" y="364055"/>
                  </a:lnTo>
                  <a:lnTo>
                    <a:pt x="1778000" y="329876"/>
                  </a:lnTo>
                  <a:lnTo>
                    <a:pt x="1739900" y="297064"/>
                  </a:lnTo>
                  <a:lnTo>
                    <a:pt x="1714500" y="265671"/>
                  </a:lnTo>
                  <a:lnTo>
                    <a:pt x="1676400" y="235752"/>
                  </a:lnTo>
                  <a:lnTo>
                    <a:pt x="1638300" y="207358"/>
                  </a:lnTo>
                  <a:lnTo>
                    <a:pt x="1600200" y="180545"/>
                  </a:lnTo>
                  <a:lnTo>
                    <a:pt x="1562100" y="155366"/>
                  </a:lnTo>
                  <a:lnTo>
                    <a:pt x="1524000" y="131873"/>
                  </a:lnTo>
                  <a:lnTo>
                    <a:pt x="1485900" y="110122"/>
                  </a:lnTo>
                  <a:lnTo>
                    <a:pt x="1447800" y="90164"/>
                  </a:lnTo>
                  <a:lnTo>
                    <a:pt x="1397000" y="72054"/>
                  </a:lnTo>
                  <a:lnTo>
                    <a:pt x="1358900" y="55846"/>
                  </a:lnTo>
                  <a:lnTo>
                    <a:pt x="1308100" y="41593"/>
                  </a:lnTo>
                  <a:lnTo>
                    <a:pt x="1270000" y="29348"/>
                  </a:lnTo>
                  <a:lnTo>
                    <a:pt x="1219200" y="19165"/>
                  </a:lnTo>
                  <a:lnTo>
                    <a:pt x="1181100" y="11098"/>
                  </a:lnTo>
                  <a:lnTo>
                    <a:pt x="1130300" y="5199"/>
                  </a:lnTo>
                  <a:lnTo>
                    <a:pt x="1079500" y="1524"/>
                  </a:lnTo>
                  <a:lnTo>
                    <a:pt x="1028700" y="0"/>
                  </a:lnTo>
                  <a:lnTo>
                    <a:pt x="977900" y="1524"/>
                  </a:lnTo>
                  <a:lnTo>
                    <a:pt x="927100" y="5258"/>
                  </a:lnTo>
                  <a:lnTo>
                    <a:pt x="876300" y="11209"/>
                  </a:lnTo>
                  <a:lnTo>
                    <a:pt x="825500" y="19325"/>
                  </a:lnTo>
                  <a:lnTo>
                    <a:pt x="787399" y="29551"/>
                  </a:lnTo>
                  <a:lnTo>
                    <a:pt x="736599" y="41835"/>
                  </a:lnTo>
                  <a:lnTo>
                    <a:pt x="698499" y="56124"/>
                  </a:lnTo>
                  <a:lnTo>
                    <a:pt x="647699" y="72363"/>
                  </a:lnTo>
                  <a:lnTo>
                    <a:pt x="609599" y="90501"/>
                  </a:lnTo>
                  <a:lnTo>
                    <a:pt x="571499" y="110483"/>
                  </a:lnTo>
                  <a:lnTo>
                    <a:pt x="533399" y="132256"/>
                  </a:lnTo>
                  <a:lnTo>
                    <a:pt x="495299" y="155768"/>
                  </a:lnTo>
                  <a:lnTo>
                    <a:pt x="457199" y="180964"/>
                  </a:lnTo>
                  <a:lnTo>
                    <a:pt x="419099" y="207793"/>
                  </a:lnTo>
                  <a:lnTo>
                    <a:pt x="380999" y="236200"/>
                  </a:lnTo>
                  <a:lnTo>
                    <a:pt x="342899" y="266132"/>
                  </a:lnTo>
                  <a:lnTo>
                    <a:pt x="317499" y="297537"/>
                  </a:lnTo>
                  <a:lnTo>
                    <a:pt x="279399" y="330360"/>
                  </a:lnTo>
                  <a:lnTo>
                    <a:pt x="253999" y="364549"/>
                  </a:lnTo>
                  <a:lnTo>
                    <a:pt x="215899" y="400051"/>
                  </a:lnTo>
                  <a:lnTo>
                    <a:pt x="190499" y="436811"/>
                  </a:lnTo>
                  <a:lnTo>
                    <a:pt x="165099" y="474778"/>
                  </a:lnTo>
                  <a:lnTo>
                    <a:pt x="139699" y="513897"/>
                  </a:lnTo>
                  <a:lnTo>
                    <a:pt x="126999" y="554116"/>
                  </a:lnTo>
                  <a:lnTo>
                    <a:pt x="101599" y="595382"/>
                  </a:lnTo>
                  <a:lnTo>
                    <a:pt x="76199" y="637640"/>
                  </a:lnTo>
                  <a:lnTo>
                    <a:pt x="50799" y="724923"/>
                  </a:lnTo>
                  <a:lnTo>
                    <a:pt x="0" y="909066"/>
                  </a:lnTo>
                  <a:lnTo>
                    <a:pt x="0" y="1017270"/>
                  </a:lnTo>
                  <a:lnTo>
                    <a:pt x="12699" y="963168"/>
                  </a:lnTo>
                  <a:lnTo>
                    <a:pt x="12699" y="909828"/>
                  </a:lnTo>
                  <a:lnTo>
                    <a:pt x="38099" y="816771"/>
                  </a:lnTo>
                  <a:lnTo>
                    <a:pt x="38099" y="771296"/>
                  </a:lnTo>
                  <a:lnTo>
                    <a:pt x="63499" y="726596"/>
                  </a:lnTo>
                  <a:lnTo>
                    <a:pt x="88899" y="639736"/>
                  </a:lnTo>
                  <a:lnTo>
                    <a:pt x="114299" y="597685"/>
                  </a:lnTo>
                  <a:lnTo>
                    <a:pt x="126999" y="556626"/>
                  </a:lnTo>
                  <a:lnTo>
                    <a:pt x="152399" y="516613"/>
                  </a:lnTo>
                  <a:lnTo>
                    <a:pt x="177799" y="477700"/>
                  </a:lnTo>
                  <a:lnTo>
                    <a:pt x="203199" y="439942"/>
                  </a:lnTo>
                  <a:lnTo>
                    <a:pt x="228599" y="403393"/>
                  </a:lnTo>
                  <a:lnTo>
                    <a:pt x="253999" y="368107"/>
                  </a:lnTo>
                  <a:lnTo>
                    <a:pt x="292099" y="334138"/>
                  </a:lnTo>
                  <a:lnTo>
                    <a:pt x="317499" y="301542"/>
                  </a:lnTo>
                  <a:lnTo>
                    <a:pt x="355599" y="270371"/>
                  </a:lnTo>
                  <a:lnTo>
                    <a:pt x="393699" y="240681"/>
                  </a:lnTo>
                  <a:lnTo>
                    <a:pt x="419099" y="212526"/>
                  </a:lnTo>
                  <a:lnTo>
                    <a:pt x="457199" y="185960"/>
                  </a:lnTo>
                  <a:lnTo>
                    <a:pt x="495299" y="161037"/>
                  </a:lnTo>
                  <a:lnTo>
                    <a:pt x="533399" y="137812"/>
                  </a:lnTo>
                  <a:lnTo>
                    <a:pt x="584199" y="116338"/>
                  </a:lnTo>
                  <a:lnTo>
                    <a:pt x="622299" y="96671"/>
                  </a:lnTo>
                  <a:lnTo>
                    <a:pt x="660399" y="78865"/>
                  </a:lnTo>
                  <a:lnTo>
                    <a:pt x="711199" y="62973"/>
                  </a:lnTo>
                  <a:lnTo>
                    <a:pt x="749299" y="49050"/>
                  </a:lnTo>
                  <a:lnTo>
                    <a:pt x="787399" y="37151"/>
                  </a:lnTo>
                  <a:lnTo>
                    <a:pt x="838200" y="27329"/>
                  </a:lnTo>
                  <a:lnTo>
                    <a:pt x="889000" y="19640"/>
                  </a:lnTo>
                  <a:lnTo>
                    <a:pt x="927100" y="14136"/>
                  </a:lnTo>
                  <a:lnTo>
                    <a:pt x="977900" y="10873"/>
                  </a:lnTo>
                  <a:lnTo>
                    <a:pt x="1028700" y="9906"/>
                  </a:lnTo>
                  <a:lnTo>
                    <a:pt x="1079500" y="10668"/>
                  </a:lnTo>
                  <a:lnTo>
                    <a:pt x="1130300" y="15240"/>
                  </a:lnTo>
                  <a:lnTo>
                    <a:pt x="1181100" y="21636"/>
                  </a:lnTo>
                  <a:lnTo>
                    <a:pt x="1231900" y="30341"/>
                  </a:lnTo>
                  <a:lnTo>
                    <a:pt x="1270000" y="41294"/>
                  </a:lnTo>
                  <a:lnTo>
                    <a:pt x="1320800" y="54434"/>
                  </a:lnTo>
                  <a:lnTo>
                    <a:pt x="1371600" y="69700"/>
                  </a:lnTo>
                  <a:lnTo>
                    <a:pt x="1409700" y="87031"/>
                  </a:lnTo>
                  <a:lnTo>
                    <a:pt x="1460500" y="106365"/>
                  </a:lnTo>
                  <a:lnTo>
                    <a:pt x="1498600" y="127640"/>
                  </a:lnTo>
                  <a:lnTo>
                    <a:pt x="1536700" y="150797"/>
                  </a:lnTo>
                  <a:lnTo>
                    <a:pt x="1574800" y="175773"/>
                  </a:lnTo>
                  <a:lnTo>
                    <a:pt x="1612900" y="202508"/>
                  </a:lnTo>
                  <a:lnTo>
                    <a:pt x="1651000" y="230940"/>
                  </a:lnTo>
                  <a:lnTo>
                    <a:pt x="1689100" y="261008"/>
                  </a:lnTo>
                  <a:lnTo>
                    <a:pt x="1727200" y="292650"/>
                  </a:lnTo>
                  <a:lnTo>
                    <a:pt x="1752600" y="325807"/>
                  </a:lnTo>
                  <a:lnTo>
                    <a:pt x="1790700" y="360416"/>
                  </a:lnTo>
                  <a:lnTo>
                    <a:pt x="1816100" y="396416"/>
                  </a:lnTo>
                  <a:lnTo>
                    <a:pt x="1841500" y="433746"/>
                  </a:lnTo>
                  <a:lnTo>
                    <a:pt x="1866900" y="472345"/>
                  </a:lnTo>
                  <a:lnTo>
                    <a:pt x="1892300" y="512151"/>
                  </a:lnTo>
                  <a:lnTo>
                    <a:pt x="1917700" y="553104"/>
                  </a:lnTo>
                  <a:lnTo>
                    <a:pt x="1943100" y="595142"/>
                  </a:lnTo>
                  <a:lnTo>
                    <a:pt x="1968500" y="638204"/>
                  </a:lnTo>
                  <a:lnTo>
                    <a:pt x="2019300" y="819467"/>
                  </a:lnTo>
                  <a:lnTo>
                    <a:pt x="2044700" y="914651"/>
                  </a:lnTo>
                  <a:close/>
                </a:path>
                <a:path w="2057400" h="2143760">
                  <a:moveTo>
                    <a:pt x="2044700" y="1268616"/>
                  </a:moveTo>
                  <a:lnTo>
                    <a:pt x="2044700" y="1228740"/>
                  </a:lnTo>
                  <a:lnTo>
                    <a:pt x="2019300" y="1323764"/>
                  </a:lnTo>
                  <a:lnTo>
                    <a:pt x="1968500" y="1504932"/>
                  </a:lnTo>
                  <a:lnTo>
                    <a:pt x="1943100" y="1548007"/>
                  </a:lnTo>
                  <a:lnTo>
                    <a:pt x="1917700" y="1590070"/>
                  </a:lnTo>
                  <a:lnTo>
                    <a:pt x="1892300" y="1631058"/>
                  </a:lnTo>
                  <a:lnTo>
                    <a:pt x="1866900" y="1670907"/>
                  </a:lnTo>
                  <a:lnTo>
                    <a:pt x="1841500" y="1709556"/>
                  </a:lnTo>
                  <a:lnTo>
                    <a:pt x="1816100" y="1746941"/>
                  </a:lnTo>
                  <a:lnTo>
                    <a:pt x="1790700" y="1783000"/>
                  </a:lnTo>
                  <a:lnTo>
                    <a:pt x="1752600" y="1817670"/>
                  </a:lnTo>
                  <a:lnTo>
                    <a:pt x="1727200" y="1850887"/>
                  </a:lnTo>
                  <a:lnTo>
                    <a:pt x="1689100" y="1882589"/>
                  </a:lnTo>
                  <a:lnTo>
                    <a:pt x="1651000" y="1912713"/>
                  </a:lnTo>
                  <a:lnTo>
                    <a:pt x="1612900" y="1941197"/>
                  </a:lnTo>
                  <a:lnTo>
                    <a:pt x="1574800" y="1967977"/>
                  </a:lnTo>
                  <a:lnTo>
                    <a:pt x="1536700" y="1992991"/>
                  </a:lnTo>
                  <a:lnTo>
                    <a:pt x="1498600" y="2016176"/>
                  </a:lnTo>
                  <a:lnTo>
                    <a:pt x="1460500" y="2037469"/>
                  </a:lnTo>
                  <a:lnTo>
                    <a:pt x="1409700" y="2056807"/>
                  </a:lnTo>
                  <a:lnTo>
                    <a:pt x="1371600" y="2074127"/>
                  </a:lnTo>
                  <a:lnTo>
                    <a:pt x="1320800" y="2089367"/>
                  </a:lnTo>
                  <a:lnTo>
                    <a:pt x="1270000" y="2102464"/>
                  </a:lnTo>
                  <a:lnTo>
                    <a:pt x="1231900" y="2113354"/>
                  </a:lnTo>
                  <a:lnTo>
                    <a:pt x="1181100" y="2121976"/>
                  </a:lnTo>
                  <a:lnTo>
                    <a:pt x="1130300" y="2128266"/>
                  </a:lnTo>
                  <a:lnTo>
                    <a:pt x="1079500" y="2132838"/>
                  </a:lnTo>
                  <a:lnTo>
                    <a:pt x="1028700" y="2134362"/>
                  </a:lnTo>
                  <a:lnTo>
                    <a:pt x="977900" y="2132977"/>
                  </a:lnTo>
                  <a:lnTo>
                    <a:pt x="927100" y="2129234"/>
                  </a:lnTo>
                  <a:lnTo>
                    <a:pt x="876300" y="2123187"/>
                  </a:lnTo>
                  <a:lnTo>
                    <a:pt x="838200" y="2114889"/>
                  </a:lnTo>
                  <a:lnTo>
                    <a:pt x="787400" y="2104395"/>
                  </a:lnTo>
                  <a:lnTo>
                    <a:pt x="736600" y="2091758"/>
                  </a:lnTo>
                  <a:lnTo>
                    <a:pt x="698500" y="2077032"/>
                  </a:lnTo>
                  <a:lnTo>
                    <a:pt x="647700" y="2060270"/>
                  </a:lnTo>
                  <a:lnTo>
                    <a:pt x="609600" y="2041528"/>
                  </a:lnTo>
                  <a:lnTo>
                    <a:pt x="571500" y="2020857"/>
                  </a:lnTo>
                  <a:lnTo>
                    <a:pt x="520700" y="1998313"/>
                  </a:lnTo>
                  <a:lnTo>
                    <a:pt x="482600" y="1973949"/>
                  </a:lnTo>
                  <a:lnTo>
                    <a:pt x="444500" y="1947818"/>
                  </a:lnTo>
                  <a:lnTo>
                    <a:pt x="406400" y="1919975"/>
                  </a:lnTo>
                  <a:lnTo>
                    <a:pt x="368300" y="1890474"/>
                  </a:lnTo>
                  <a:lnTo>
                    <a:pt x="342900" y="1859367"/>
                  </a:lnTo>
                  <a:lnTo>
                    <a:pt x="304800" y="1826710"/>
                  </a:lnTo>
                  <a:lnTo>
                    <a:pt x="279400" y="1792555"/>
                  </a:lnTo>
                  <a:lnTo>
                    <a:pt x="241300" y="1756957"/>
                  </a:lnTo>
                  <a:lnTo>
                    <a:pt x="215900" y="1719969"/>
                  </a:lnTo>
                  <a:lnTo>
                    <a:pt x="190500" y="1681645"/>
                  </a:lnTo>
                  <a:lnTo>
                    <a:pt x="165100" y="1642039"/>
                  </a:lnTo>
                  <a:lnTo>
                    <a:pt x="139700" y="1601205"/>
                  </a:lnTo>
                  <a:lnTo>
                    <a:pt x="114300" y="1559197"/>
                  </a:lnTo>
                  <a:lnTo>
                    <a:pt x="101600" y="1516067"/>
                  </a:lnTo>
                  <a:lnTo>
                    <a:pt x="76200" y="1471871"/>
                  </a:lnTo>
                  <a:lnTo>
                    <a:pt x="63500" y="1426662"/>
                  </a:lnTo>
                  <a:lnTo>
                    <a:pt x="25400" y="1285494"/>
                  </a:lnTo>
                  <a:lnTo>
                    <a:pt x="12700" y="1233678"/>
                  </a:lnTo>
                  <a:lnTo>
                    <a:pt x="12700" y="1180338"/>
                  </a:lnTo>
                  <a:lnTo>
                    <a:pt x="0" y="1126236"/>
                  </a:lnTo>
                  <a:lnTo>
                    <a:pt x="0" y="1235202"/>
                  </a:lnTo>
                  <a:lnTo>
                    <a:pt x="12700" y="1287780"/>
                  </a:lnTo>
                  <a:lnTo>
                    <a:pt x="50800" y="1426225"/>
                  </a:lnTo>
                  <a:lnTo>
                    <a:pt x="63500" y="1470646"/>
                  </a:lnTo>
                  <a:lnTo>
                    <a:pt x="88900" y="1514118"/>
                  </a:lnTo>
                  <a:lnTo>
                    <a:pt x="101600" y="1556590"/>
                  </a:lnTo>
                  <a:lnTo>
                    <a:pt x="127000" y="1598010"/>
                  </a:lnTo>
                  <a:lnTo>
                    <a:pt x="152400" y="1638327"/>
                  </a:lnTo>
                  <a:lnTo>
                    <a:pt x="177800" y="1677491"/>
                  </a:lnTo>
                  <a:lnTo>
                    <a:pt x="203200" y="1715450"/>
                  </a:lnTo>
                  <a:lnTo>
                    <a:pt x="228600" y="1752152"/>
                  </a:lnTo>
                  <a:lnTo>
                    <a:pt x="254000" y="1787546"/>
                  </a:lnTo>
                  <a:lnTo>
                    <a:pt x="292100" y="1821582"/>
                  </a:lnTo>
                  <a:lnTo>
                    <a:pt x="317500" y="1854208"/>
                  </a:lnTo>
                  <a:lnTo>
                    <a:pt x="355600" y="1885372"/>
                  </a:lnTo>
                  <a:lnTo>
                    <a:pt x="393700" y="1915025"/>
                  </a:lnTo>
                  <a:lnTo>
                    <a:pt x="419100" y="1943113"/>
                  </a:lnTo>
                  <a:lnTo>
                    <a:pt x="457200" y="1969587"/>
                  </a:lnTo>
                  <a:lnTo>
                    <a:pt x="495300" y="1994395"/>
                  </a:lnTo>
                  <a:lnTo>
                    <a:pt x="546100" y="2017485"/>
                  </a:lnTo>
                  <a:lnTo>
                    <a:pt x="584200" y="2038807"/>
                  </a:lnTo>
                  <a:lnTo>
                    <a:pt x="622300" y="2058309"/>
                  </a:lnTo>
                  <a:lnTo>
                    <a:pt x="660400" y="2075940"/>
                  </a:lnTo>
                  <a:lnTo>
                    <a:pt x="711200" y="2091650"/>
                  </a:lnTo>
                  <a:lnTo>
                    <a:pt x="749300" y="2105385"/>
                  </a:lnTo>
                  <a:lnTo>
                    <a:pt x="800100" y="2117097"/>
                  </a:lnTo>
                  <a:lnTo>
                    <a:pt x="838200" y="2126732"/>
                  </a:lnTo>
                  <a:lnTo>
                    <a:pt x="889000" y="2134241"/>
                  </a:lnTo>
                  <a:lnTo>
                    <a:pt x="939800" y="2139571"/>
                  </a:lnTo>
                  <a:lnTo>
                    <a:pt x="977900" y="2142672"/>
                  </a:lnTo>
                  <a:lnTo>
                    <a:pt x="1028700" y="2143493"/>
                  </a:lnTo>
                  <a:lnTo>
                    <a:pt x="1079500" y="2141982"/>
                  </a:lnTo>
                  <a:lnTo>
                    <a:pt x="1130300" y="2138172"/>
                  </a:lnTo>
                  <a:lnTo>
                    <a:pt x="1181100" y="2131314"/>
                  </a:lnTo>
                  <a:lnTo>
                    <a:pt x="1231900" y="2122567"/>
                  </a:lnTo>
                  <a:lnTo>
                    <a:pt x="1282700" y="2111686"/>
                  </a:lnTo>
                  <a:lnTo>
                    <a:pt x="1320800" y="2098729"/>
                  </a:lnTo>
                  <a:lnTo>
                    <a:pt x="1371600" y="2083753"/>
                  </a:lnTo>
                  <a:lnTo>
                    <a:pt x="1409700" y="2066815"/>
                  </a:lnTo>
                  <a:lnTo>
                    <a:pt x="1460500" y="2047975"/>
                  </a:lnTo>
                  <a:lnTo>
                    <a:pt x="1498600" y="2027289"/>
                  </a:lnTo>
                  <a:lnTo>
                    <a:pt x="1536700" y="2004814"/>
                  </a:lnTo>
                  <a:lnTo>
                    <a:pt x="1574800" y="1980609"/>
                  </a:lnTo>
                  <a:lnTo>
                    <a:pt x="1612900" y="1954732"/>
                  </a:lnTo>
                  <a:lnTo>
                    <a:pt x="1651000" y="1927239"/>
                  </a:lnTo>
                  <a:lnTo>
                    <a:pt x="1689100" y="1898188"/>
                  </a:lnTo>
                  <a:lnTo>
                    <a:pt x="1714500" y="1867638"/>
                  </a:lnTo>
                  <a:lnTo>
                    <a:pt x="1752600" y="1835646"/>
                  </a:lnTo>
                  <a:lnTo>
                    <a:pt x="1778000" y="1802269"/>
                  </a:lnTo>
                  <a:lnTo>
                    <a:pt x="1816100" y="1767566"/>
                  </a:lnTo>
                  <a:lnTo>
                    <a:pt x="1841500" y="1731593"/>
                  </a:lnTo>
                  <a:lnTo>
                    <a:pt x="1866900" y="1694409"/>
                  </a:lnTo>
                  <a:lnTo>
                    <a:pt x="1892300" y="1656070"/>
                  </a:lnTo>
                  <a:lnTo>
                    <a:pt x="1917700" y="1616636"/>
                  </a:lnTo>
                  <a:lnTo>
                    <a:pt x="1943100" y="1576163"/>
                  </a:lnTo>
                  <a:lnTo>
                    <a:pt x="1955800" y="1534709"/>
                  </a:lnTo>
                  <a:lnTo>
                    <a:pt x="1981200" y="1492332"/>
                  </a:lnTo>
                  <a:lnTo>
                    <a:pt x="2032000" y="1314744"/>
                  </a:lnTo>
                  <a:lnTo>
                    <a:pt x="2044700" y="1268616"/>
                  </a:lnTo>
                  <a:close/>
                </a:path>
                <a:path w="2057400" h="2143760">
                  <a:moveTo>
                    <a:pt x="2057400" y="1072134"/>
                  </a:moveTo>
                  <a:lnTo>
                    <a:pt x="2057400" y="962406"/>
                  </a:lnTo>
                  <a:lnTo>
                    <a:pt x="2044700" y="908304"/>
                  </a:lnTo>
                  <a:lnTo>
                    <a:pt x="2044700" y="1017270"/>
                  </a:lnTo>
                  <a:lnTo>
                    <a:pt x="2057400" y="1072134"/>
                  </a:lnTo>
                  <a:close/>
                </a:path>
                <a:path w="2057400" h="2143760">
                  <a:moveTo>
                    <a:pt x="2057400" y="1174685"/>
                  </a:moveTo>
                  <a:lnTo>
                    <a:pt x="2057400" y="1072134"/>
                  </a:lnTo>
                  <a:lnTo>
                    <a:pt x="2044700" y="1126998"/>
                  </a:lnTo>
                  <a:lnTo>
                    <a:pt x="2044700" y="1221910"/>
                  </a:lnTo>
                  <a:lnTo>
                    <a:pt x="2057400" y="1174685"/>
                  </a:lnTo>
                  <a:close/>
                </a:path>
              </a:pathLst>
            </a:custGeom>
            <a:solidFill>
              <a:srgbClr val="FFFFFF"/>
            </a:solidFill>
          </p:spPr>
          <p:txBody>
            <a:bodyPr wrap="square" lIns="0" tIns="0" rIns="0" bIns="0" rtlCol="0"/>
            <a:lstStyle/>
            <a:p>
              <a:endParaRPr sz="1588"/>
            </a:p>
          </p:txBody>
        </p:sp>
        <p:pic>
          <p:nvPicPr>
            <p:cNvPr id="9" name="object 8">
              <a:extLst>
                <a:ext uri="{FF2B5EF4-FFF2-40B4-BE49-F238E27FC236}">
                  <a16:creationId xmlns:a16="http://schemas.microsoft.com/office/drawing/2014/main" id="{04C929E5-CD79-4917-A8A8-2BE806252354}"/>
                </a:ext>
              </a:extLst>
            </p:cNvPr>
            <p:cNvPicPr/>
            <p:nvPr/>
          </p:nvPicPr>
          <p:blipFill>
            <a:blip r:embed="rId4" cstate="print"/>
            <a:stretch>
              <a:fillRect/>
            </a:stretch>
          </p:blipFill>
          <p:spPr>
            <a:xfrm>
              <a:off x="4274057" y="3747516"/>
              <a:ext cx="1591055" cy="807720"/>
            </a:xfrm>
            <a:prstGeom prst="rect">
              <a:avLst/>
            </a:prstGeom>
          </p:spPr>
        </p:pic>
        <p:pic>
          <p:nvPicPr>
            <p:cNvPr id="10" name="object 9">
              <a:extLst>
                <a:ext uri="{FF2B5EF4-FFF2-40B4-BE49-F238E27FC236}">
                  <a16:creationId xmlns:a16="http://schemas.microsoft.com/office/drawing/2014/main" id="{F75BF0F6-881D-C418-625E-0C3F04387063}"/>
                </a:ext>
              </a:extLst>
            </p:cNvPr>
            <p:cNvPicPr/>
            <p:nvPr/>
          </p:nvPicPr>
          <p:blipFill>
            <a:blip r:embed="rId5" cstate="print"/>
            <a:stretch>
              <a:fillRect/>
            </a:stretch>
          </p:blipFill>
          <p:spPr>
            <a:xfrm>
              <a:off x="4648200" y="2340102"/>
              <a:ext cx="686562" cy="658367"/>
            </a:xfrm>
            <a:prstGeom prst="rect">
              <a:avLst/>
            </a:prstGeom>
          </p:spPr>
        </p:pic>
        <p:sp>
          <p:nvSpPr>
            <p:cNvPr id="11" name="object 10">
              <a:extLst>
                <a:ext uri="{FF2B5EF4-FFF2-40B4-BE49-F238E27FC236}">
                  <a16:creationId xmlns:a16="http://schemas.microsoft.com/office/drawing/2014/main" id="{D5845964-42C6-2AE5-EF94-381730F85096}"/>
                </a:ext>
              </a:extLst>
            </p:cNvPr>
            <p:cNvSpPr/>
            <p:nvPr/>
          </p:nvSpPr>
          <p:spPr>
            <a:xfrm>
              <a:off x="4643627" y="2336435"/>
              <a:ext cx="695960" cy="666750"/>
            </a:xfrm>
            <a:custGeom>
              <a:avLst/>
              <a:gdLst/>
              <a:ahLst/>
              <a:cxnLst/>
              <a:rect l="l" t="t" r="r" b="b"/>
              <a:pathLst>
                <a:path w="695960" h="666750">
                  <a:moveTo>
                    <a:pt x="695706" y="332850"/>
                  </a:moveTo>
                  <a:lnTo>
                    <a:pt x="685703" y="255910"/>
                  </a:lnTo>
                  <a:lnTo>
                    <a:pt x="673258" y="216541"/>
                  </a:lnTo>
                  <a:lnTo>
                    <a:pt x="657164" y="180451"/>
                  </a:lnTo>
                  <a:lnTo>
                    <a:pt x="637738" y="147643"/>
                  </a:lnTo>
                  <a:lnTo>
                    <a:pt x="590165" y="91868"/>
                  </a:lnTo>
                  <a:lnTo>
                    <a:pt x="533080" y="49216"/>
                  </a:lnTo>
                  <a:lnTo>
                    <a:pt x="469025" y="19687"/>
                  </a:lnTo>
                  <a:lnTo>
                    <a:pt x="400541" y="3282"/>
                  </a:lnTo>
                  <a:lnTo>
                    <a:pt x="330169" y="0"/>
                  </a:lnTo>
                  <a:lnTo>
                    <a:pt x="295070" y="3280"/>
                  </a:lnTo>
                  <a:lnTo>
                    <a:pt x="226633" y="19683"/>
                  </a:lnTo>
                  <a:lnTo>
                    <a:pt x="162664" y="49210"/>
                  </a:lnTo>
                  <a:lnTo>
                    <a:pt x="105702" y="91861"/>
                  </a:lnTo>
                  <a:lnTo>
                    <a:pt x="58291" y="147636"/>
                  </a:lnTo>
                  <a:lnTo>
                    <a:pt x="22972" y="216536"/>
                  </a:lnTo>
                  <a:lnTo>
                    <a:pt x="10641" y="255908"/>
                  </a:lnTo>
                  <a:lnTo>
                    <a:pt x="2285" y="298560"/>
                  </a:lnTo>
                  <a:lnTo>
                    <a:pt x="0" y="332850"/>
                  </a:lnTo>
                  <a:lnTo>
                    <a:pt x="762" y="350376"/>
                  </a:lnTo>
                  <a:lnTo>
                    <a:pt x="2286" y="367140"/>
                  </a:lnTo>
                  <a:lnTo>
                    <a:pt x="4572" y="383904"/>
                  </a:lnTo>
                  <a:lnTo>
                    <a:pt x="7620" y="400668"/>
                  </a:lnTo>
                  <a:lnTo>
                    <a:pt x="9906" y="408513"/>
                  </a:lnTo>
                  <a:lnTo>
                    <a:pt x="9905" y="316086"/>
                  </a:lnTo>
                  <a:lnTo>
                    <a:pt x="11429" y="299322"/>
                  </a:lnTo>
                  <a:lnTo>
                    <a:pt x="19937" y="256986"/>
                  </a:lnTo>
                  <a:lnTo>
                    <a:pt x="32419" y="218017"/>
                  </a:lnTo>
                  <a:lnTo>
                    <a:pt x="48551" y="182408"/>
                  </a:lnTo>
                  <a:lnTo>
                    <a:pt x="90463" y="121238"/>
                  </a:lnTo>
                  <a:lnTo>
                    <a:pt x="143075" y="73416"/>
                  </a:lnTo>
                  <a:lnTo>
                    <a:pt x="203787" y="38882"/>
                  </a:lnTo>
                  <a:lnTo>
                    <a:pt x="269999" y="17576"/>
                  </a:lnTo>
                  <a:lnTo>
                    <a:pt x="339112" y="9437"/>
                  </a:lnTo>
                  <a:lnTo>
                    <a:pt x="373945" y="10287"/>
                  </a:lnTo>
                  <a:lnTo>
                    <a:pt x="442536" y="21786"/>
                  </a:lnTo>
                  <a:lnTo>
                    <a:pt x="507531" y="46302"/>
                  </a:lnTo>
                  <a:lnTo>
                    <a:pt x="566329" y="83774"/>
                  </a:lnTo>
                  <a:lnTo>
                    <a:pt x="616332" y="134142"/>
                  </a:lnTo>
                  <a:lnTo>
                    <a:pt x="654940" y="197346"/>
                  </a:lnTo>
                  <a:lnTo>
                    <a:pt x="669158" y="233742"/>
                  </a:lnTo>
                  <a:lnTo>
                    <a:pt x="679553" y="273325"/>
                  </a:lnTo>
                  <a:lnTo>
                    <a:pt x="685800" y="316086"/>
                  </a:lnTo>
                  <a:lnTo>
                    <a:pt x="686562" y="332850"/>
                  </a:lnTo>
                  <a:lnTo>
                    <a:pt x="686562" y="407204"/>
                  </a:lnTo>
                  <a:lnTo>
                    <a:pt x="689494" y="396585"/>
                  </a:lnTo>
                  <a:lnTo>
                    <a:pt x="694944" y="349614"/>
                  </a:lnTo>
                  <a:lnTo>
                    <a:pt x="695706" y="332850"/>
                  </a:lnTo>
                  <a:close/>
                </a:path>
                <a:path w="695960" h="666750">
                  <a:moveTo>
                    <a:pt x="686562" y="407204"/>
                  </a:moveTo>
                  <a:lnTo>
                    <a:pt x="686562" y="332850"/>
                  </a:lnTo>
                  <a:lnTo>
                    <a:pt x="685800" y="349614"/>
                  </a:lnTo>
                  <a:lnTo>
                    <a:pt x="684276" y="366378"/>
                  </a:lnTo>
                  <a:lnTo>
                    <a:pt x="676312" y="411855"/>
                  </a:lnTo>
                  <a:lnTo>
                    <a:pt x="661832" y="454786"/>
                  </a:lnTo>
                  <a:lnTo>
                    <a:pt x="641429" y="494751"/>
                  </a:lnTo>
                  <a:lnTo>
                    <a:pt x="615694" y="531326"/>
                  </a:lnTo>
                  <a:lnTo>
                    <a:pt x="585220" y="564089"/>
                  </a:lnTo>
                  <a:lnTo>
                    <a:pt x="550601" y="592617"/>
                  </a:lnTo>
                  <a:lnTo>
                    <a:pt x="512429" y="616489"/>
                  </a:lnTo>
                  <a:lnTo>
                    <a:pt x="471297" y="635282"/>
                  </a:lnTo>
                  <a:lnTo>
                    <a:pt x="427798" y="648572"/>
                  </a:lnTo>
                  <a:lnTo>
                    <a:pt x="382524" y="655938"/>
                  </a:lnTo>
                  <a:lnTo>
                    <a:pt x="348234" y="657462"/>
                  </a:lnTo>
                  <a:lnTo>
                    <a:pt x="302117" y="654652"/>
                  </a:lnTo>
                  <a:lnTo>
                    <a:pt x="257279" y="645752"/>
                  </a:lnTo>
                  <a:lnTo>
                    <a:pt x="214319" y="631121"/>
                  </a:lnTo>
                  <a:lnTo>
                    <a:pt x="173841" y="611118"/>
                  </a:lnTo>
                  <a:lnTo>
                    <a:pt x="136445" y="586101"/>
                  </a:lnTo>
                  <a:lnTo>
                    <a:pt x="102734" y="556430"/>
                  </a:lnTo>
                  <a:lnTo>
                    <a:pt x="73308" y="522464"/>
                  </a:lnTo>
                  <a:lnTo>
                    <a:pt x="48770" y="484562"/>
                  </a:lnTo>
                  <a:lnTo>
                    <a:pt x="29721" y="443081"/>
                  </a:lnTo>
                  <a:lnTo>
                    <a:pt x="16764" y="398382"/>
                  </a:lnTo>
                  <a:lnTo>
                    <a:pt x="9906" y="349614"/>
                  </a:lnTo>
                  <a:lnTo>
                    <a:pt x="9906" y="408513"/>
                  </a:lnTo>
                  <a:lnTo>
                    <a:pt x="21518" y="448360"/>
                  </a:lnTo>
                  <a:lnTo>
                    <a:pt x="42151" y="492421"/>
                  </a:lnTo>
                  <a:lnTo>
                    <a:pt x="68819" y="532455"/>
                  </a:lnTo>
                  <a:lnTo>
                    <a:pt x="100823" y="568065"/>
                  </a:lnTo>
                  <a:lnTo>
                    <a:pt x="137464" y="598855"/>
                  </a:lnTo>
                  <a:lnTo>
                    <a:pt x="178044" y="624428"/>
                  </a:lnTo>
                  <a:lnTo>
                    <a:pt x="221862" y="644386"/>
                  </a:lnTo>
                  <a:lnTo>
                    <a:pt x="268220" y="658333"/>
                  </a:lnTo>
                  <a:lnTo>
                    <a:pt x="316419" y="665872"/>
                  </a:lnTo>
                  <a:lnTo>
                    <a:pt x="365760" y="666606"/>
                  </a:lnTo>
                  <a:lnTo>
                    <a:pt x="383286" y="665082"/>
                  </a:lnTo>
                  <a:lnTo>
                    <a:pt x="446881" y="653432"/>
                  </a:lnTo>
                  <a:lnTo>
                    <a:pt x="490873" y="637788"/>
                  </a:lnTo>
                  <a:lnTo>
                    <a:pt x="532178" y="616391"/>
                  </a:lnTo>
                  <a:lnTo>
                    <a:pt x="570188" y="589765"/>
                  </a:lnTo>
                  <a:lnTo>
                    <a:pt x="604294" y="558436"/>
                  </a:lnTo>
                  <a:lnTo>
                    <a:pt x="633887" y="522928"/>
                  </a:lnTo>
                  <a:lnTo>
                    <a:pt x="658357" y="483767"/>
                  </a:lnTo>
                  <a:lnTo>
                    <a:pt x="677096" y="441478"/>
                  </a:lnTo>
                  <a:lnTo>
                    <a:pt x="686562" y="407204"/>
                  </a:lnTo>
                  <a:close/>
                </a:path>
              </a:pathLst>
            </a:custGeom>
            <a:solidFill>
              <a:srgbClr val="000000"/>
            </a:solidFill>
          </p:spPr>
          <p:txBody>
            <a:bodyPr wrap="square" lIns="0" tIns="0" rIns="0" bIns="0" rtlCol="0"/>
            <a:lstStyle/>
            <a:p>
              <a:endParaRPr sz="1588"/>
            </a:p>
          </p:txBody>
        </p:sp>
        <p:pic>
          <p:nvPicPr>
            <p:cNvPr id="12" name="object 11">
              <a:extLst>
                <a:ext uri="{FF2B5EF4-FFF2-40B4-BE49-F238E27FC236}">
                  <a16:creationId xmlns:a16="http://schemas.microsoft.com/office/drawing/2014/main" id="{73E2BF13-8198-BC29-7143-9F6582072661}"/>
                </a:ext>
              </a:extLst>
            </p:cNvPr>
            <p:cNvPicPr/>
            <p:nvPr/>
          </p:nvPicPr>
          <p:blipFill>
            <a:blip r:embed="rId6" cstate="print"/>
            <a:stretch>
              <a:fillRect/>
            </a:stretch>
          </p:blipFill>
          <p:spPr>
            <a:xfrm>
              <a:off x="4726685" y="2351182"/>
              <a:ext cx="531113" cy="249704"/>
            </a:xfrm>
            <a:prstGeom prst="rect">
              <a:avLst/>
            </a:prstGeom>
          </p:spPr>
        </p:pic>
        <p:pic>
          <p:nvPicPr>
            <p:cNvPr id="13" name="object 12">
              <a:extLst>
                <a:ext uri="{FF2B5EF4-FFF2-40B4-BE49-F238E27FC236}">
                  <a16:creationId xmlns:a16="http://schemas.microsoft.com/office/drawing/2014/main" id="{A725E0D8-149E-01A1-BA1E-7D8BC87AE435}"/>
                </a:ext>
              </a:extLst>
            </p:cNvPr>
            <p:cNvPicPr/>
            <p:nvPr/>
          </p:nvPicPr>
          <p:blipFill>
            <a:blip r:embed="rId7" cstate="print"/>
            <a:stretch>
              <a:fillRect/>
            </a:stretch>
          </p:blipFill>
          <p:spPr>
            <a:xfrm>
              <a:off x="4009691" y="5803296"/>
              <a:ext cx="134338" cy="131159"/>
            </a:xfrm>
            <a:prstGeom prst="rect">
              <a:avLst/>
            </a:prstGeom>
          </p:spPr>
        </p:pic>
        <p:pic>
          <p:nvPicPr>
            <p:cNvPr id="14" name="object 13">
              <a:extLst>
                <a:ext uri="{FF2B5EF4-FFF2-40B4-BE49-F238E27FC236}">
                  <a16:creationId xmlns:a16="http://schemas.microsoft.com/office/drawing/2014/main" id="{630B1821-4DC3-51C0-6A99-BEEEF4D44C7D}"/>
                </a:ext>
              </a:extLst>
            </p:cNvPr>
            <p:cNvPicPr/>
            <p:nvPr/>
          </p:nvPicPr>
          <p:blipFill>
            <a:blip r:embed="rId8" cstate="print"/>
            <a:stretch>
              <a:fillRect/>
            </a:stretch>
          </p:blipFill>
          <p:spPr>
            <a:xfrm>
              <a:off x="4005693" y="5798684"/>
              <a:ext cx="143113" cy="138057"/>
            </a:xfrm>
            <a:prstGeom prst="rect">
              <a:avLst/>
            </a:prstGeom>
          </p:spPr>
        </p:pic>
        <p:pic>
          <p:nvPicPr>
            <p:cNvPr id="15" name="object 14">
              <a:extLst>
                <a:ext uri="{FF2B5EF4-FFF2-40B4-BE49-F238E27FC236}">
                  <a16:creationId xmlns:a16="http://schemas.microsoft.com/office/drawing/2014/main" id="{EA842207-957F-470C-45B5-6945403E946E}"/>
                </a:ext>
              </a:extLst>
            </p:cNvPr>
            <p:cNvPicPr/>
            <p:nvPr/>
          </p:nvPicPr>
          <p:blipFill>
            <a:blip r:embed="rId9" cstate="print"/>
            <a:stretch>
              <a:fillRect/>
            </a:stretch>
          </p:blipFill>
          <p:spPr>
            <a:xfrm>
              <a:off x="4186154" y="5656992"/>
              <a:ext cx="134326" cy="131159"/>
            </a:xfrm>
            <a:prstGeom prst="rect">
              <a:avLst/>
            </a:prstGeom>
          </p:spPr>
        </p:pic>
        <p:pic>
          <p:nvPicPr>
            <p:cNvPr id="16" name="object 15">
              <a:extLst>
                <a:ext uri="{FF2B5EF4-FFF2-40B4-BE49-F238E27FC236}">
                  <a16:creationId xmlns:a16="http://schemas.microsoft.com/office/drawing/2014/main" id="{D0A958E2-711A-3980-E7C3-D1415B8B9082}"/>
                </a:ext>
              </a:extLst>
            </p:cNvPr>
            <p:cNvPicPr/>
            <p:nvPr/>
          </p:nvPicPr>
          <p:blipFill>
            <a:blip r:embed="rId10" cstate="print"/>
            <a:stretch>
              <a:fillRect/>
            </a:stretch>
          </p:blipFill>
          <p:spPr>
            <a:xfrm>
              <a:off x="4182205" y="5652328"/>
              <a:ext cx="142998" cy="138187"/>
            </a:xfrm>
            <a:prstGeom prst="rect">
              <a:avLst/>
            </a:prstGeom>
          </p:spPr>
        </p:pic>
        <p:pic>
          <p:nvPicPr>
            <p:cNvPr id="17" name="object 16">
              <a:extLst>
                <a:ext uri="{FF2B5EF4-FFF2-40B4-BE49-F238E27FC236}">
                  <a16:creationId xmlns:a16="http://schemas.microsoft.com/office/drawing/2014/main" id="{97174736-DAC2-2978-55D6-9B62D3761D3D}"/>
                </a:ext>
              </a:extLst>
            </p:cNvPr>
            <p:cNvPicPr/>
            <p:nvPr/>
          </p:nvPicPr>
          <p:blipFill>
            <a:blip r:embed="rId11" cstate="print"/>
            <a:stretch>
              <a:fillRect/>
            </a:stretch>
          </p:blipFill>
          <p:spPr>
            <a:xfrm>
              <a:off x="3353561" y="5917692"/>
              <a:ext cx="685038" cy="684276"/>
            </a:xfrm>
            <a:prstGeom prst="rect">
              <a:avLst/>
            </a:prstGeom>
          </p:spPr>
        </p:pic>
        <p:sp>
          <p:nvSpPr>
            <p:cNvPr id="18" name="object 17">
              <a:extLst>
                <a:ext uri="{FF2B5EF4-FFF2-40B4-BE49-F238E27FC236}">
                  <a16:creationId xmlns:a16="http://schemas.microsoft.com/office/drawing/2014/main" id="{CA26B2C5-512B-560C-40FD-9E24565B75AE}"/>
                </a:ext>
              </a:extLst>
            </p:cNvPr>
            <p:cNvSpPr/>
            <p:nvPr/>
          </p:nvSpPr>
          <p:spPr>
            <a:xfrm>
              <a:off x="3348989" y="5913524"/>
              <a:ext cx="694690" cy="692785"/>
            </a:xfrm>
            <a:custGeom>
              <a:avLst/>
              <a:gdLst/>
              <a:ahLst/>
              <a:cxnLst/>
              <a:rect l="l" t="t" r="r" b="b"/>
              <a:pathLst>
                <a:path w="694689" h="692784">
                  <a:moveTo>
                    <a:pt x="694182" y="346305"/>
                  </a:moveTo>
                  <a:lnTo>
                    <a:pt x="684482" y="267674"/>
                  </a:lnTo>
                  <a:lnTo>
                    <a:pt x="672632" y="228033"/>
                  </a:lnTo>
                  <a:lnTo>
                    <a:pt x="657388" y="191569"/>
                  </a:lnTo>
                  <a:lnTo>
                    <a:pt x="617856" y="128168"/>
                  </a:lnTo>
                  <a:lnTo>
                    <a:pt x="568150" y="77468"/>
                  </a:lnTo>
                  <a:lnTo>
                    <a:pt x="510533" y="39467"/>
                  </a:lnTo>
                  <a:lnTo>
                    <a:pt x="447270" y="14160"/>
                  </a:lnTo>
                  <a:lnTo>
                    <a:pt x="380626" y="1547"/>
                  </a:lnTo>
                  <a:lnTo>
                    <a:pt x="346743" y="0"/>
                  </a:lnTo>
                  <a:lnTo>
                    <a:pt x="312863" y="1624"/>
                  </a:lnTo>
                  <a:lnTo>
                    <a:pt x="246247" y="14388"/>
                  </a:lnTo>
                  <a:lnTo>
                    <a:pt x="183041" y="39837"/>
                  </a:lnTo>
                  <a:lnTo>
                    <a:pt x="125510" y="77967"/>
                  </a:lnTo>
                  <a:lnTo>
                    <a:pt x="75917" y="128776"/>
                  </a:lnTo>
                  <a:lnTo>
                    <a:pt x="36526" y="192262"/>
                  </a:lnTo>
                  <a:lnTo>
                    <a:pt x="21365" y="228758"/>
                  </a:lnTo>
                  <a:lnTo>
                    <a:pt x="9603" y="268421"/>
                  </a:lnTo>
                  <a:lnTo>
                    <a:pt x="1523" y="311253"/>
                  </a:lnTo>
                  <a:lnTo>
                    <a:pt x="0" y="328779"/>
                  </a:lnTo>
                  <a:lnTo>
                    <a:pt x="0" y="364593"/>
                  </a:lnTo>
                  <a:lnTo>
                    <a:pt x="1524" y="382119"/>
                  </a:lnTo>
                  <a:lnTo>
                    <a:pt x="3810" y="399645"/>
                  </a:lnTo>
                  <a:lnTo>
                    <a:pt x="9144" y="421443"/>
                  </a:lnTo>
                  <a:lnTo>
                    <a:pt x="9144" y="346305"/>
                  </a:lnTo>
                  <a:lnTo>
                    <a:pt x="9905" y="328779"/>
                  </a:lnTo>
                  <a:lnTo>
                    <a:pt x="24213" y="246573"/>
                  </a:lnTo>
                  <a:lnTo>
                    <a:pt x="41842" y="201667"/>
                  </a:lnTo>
                  <a:lnTo>
                    <a:pt x="65303" y="160254"/>
                  </a:lnTo>
                  <a:lnTo>
                    <a:pt x="94055" y="122817"/>
                  </a:lnTo>
                  <a:lnTo>
                    <a:pt x="127558" y="89839"/>
                  </a:lnTo>
                  <a:lnTo>
                    <a:pt x="165274" y="61803"/>
                  </a:lnTo>
                  <a:lnTo>
                    <a:pt x="206663" y="39192"/>
                  </a:lnTo>
                  <a:lnTo>
                    <a:pt x="251185" y="22489"/>
                  </a:lnTo>
                  <a:lnTo>
                    <a:pt x="298301" y="12177"/>
                  </a:lnTo>
                  <a:lnTo>
                    <a:pt x="346743" y="8790"/>
                  </a:lnTo>
                  <a:lnTo>
                    <a:pt x="364236" y="8739"/>
                  </a:lnTo>
                  <a:lnTo>
                    <a:pt x="381762" y="10263"/>
                  </a:lnTo>
                  <a:lnTo>
                    <a:pt x="428252" y="18445"/>
                  </a:lnTo>
                  <a:lnTo>
                    <a:pt x="472437" y="32742"/>
                  </a:lnTo>
                  <a:lnTo>
                    <a:pt x="513815" y="52693"/>
                  </a:lnTo>
                  <a:lnTo>
                    <a:pt x="551884" y="77839"/>
                  </a:lnTo>
                  <a:lnTo>
                    <a:pt x="586144" y="107718"/>
                  </a:lnTo>
                  <a:lnTo>
                    <a:pt x="616093" y="141870"/>
                  </a:lnTo>
                  <a:lnTo>
                    <a:pt x="641229" y="179837"/>
                  </a:lnTo>
                  <a:lnTo>
                    <a:pt x="661052" y="221156"/>
                  </a:lnTo>
                  <a:lnTo>
                    <a:pt x="675060" y="265369"/>
                  </a:lnTo>
                  <a:lnTo>
                    <a:pt x="682752" y="312015"/>
                  </a:lnTo>
                  <a:lnTo>
                    <a:pt x="685038" y="346305"/>
                  </a:lnTo>
                  <a:lnTo>
                    <a:pt x="685038" y="418873"/>
                  </a:lnTo>
                  <a:lnTo>
                    <a:pt x="690550" y="389256"/>
                  </a:lnTo>
                  <a:lnTo>
                    <a:pt x="694182" y="346305"/>
                  </a:lnTo>
                  <a:close/>
                </a:path>
                <a:path w="694689" h="692784">
                  <a:moveTo>
                    <a:pt x="685038" y="418873"/>
                  </a:moveTo>
                  <a:lnTo>
                    <a:pt x="685038" y="346305"/>
                  </a:lnTo>
                  <a:lnTo>
                    <a:pt x="684276" y="363831"/>
                  </a:lnTo>
                  <a:lnTo>
                    <a:pt x="678311" y="407328"/>
                  </a:lnTo>
                  <a:lnTo>
                    <a:pt x="668321" y="447703"/>
                  </a:lnTo>
                  <a:lnTo>
                    <a:pt x="654614" y="484940"/>
                  </a:lnTo>
                  <a:lnTo>
                    <a:pt x="637500" y="519023"/>
                  </a:lnTo>
                  <a:lnTo>
                    <a:pt x="594282" y="577668"/>
                  </a:lnTo>
                  <a:lnTo>
                    <a:pt x="541135" y="623516"/>
                  </a:lnTo>
                  <a:lnTo>
                    <a:pt x="480527" y="656443"/>
                  </a:lnTo>
                  <a:lnTo>
                    <a:pt x="414927" y="676328"/>
                  </a:lnTo>
                  <a:lnTo>
                    <a:pt x="346743" y="683045"/>
                  </a:lnTo>
                  <a:lnTo>
                    <a:pt x="312566" y="681432"/>
                  </a:lnTo>
                  <a:lnTo>
                    <a:pt x="245284" y="668174"/>
                  </a:lnTo>
                  <a:lnTo>
                    <a:pt x="181650" y="641444"/>
                  </a:lnTo>
                  <a:lnTo>
                    <a:pt x="124132" y="601121"/>
                  </a:lnTo>
                  <a:lnTo>
                    <a:pt x="75197" y="547080"/>
                  </a:lnTo>
                  <a:lnTo>
                    <a:pt x="54720" y="514878"/>
                  </a:lnTo>
                  <a:lnTo>
                    <a:pt x="37315" y="479200"/>
                  </a:lnTo>
                  <a:lnTo>
                    <a:pt x="23290" y="440032"/>
                  </a:lnTo>
                  <a:lnTo>
                    <a:pt x="12954" y="397359"/>
                  </a:lnTo>
                  <a:lnTo>
                    <a:pt x="9144" y="346305"/>
                  </a:lnTo>
                  <a:lnTo>
                    <a:pt x="9144" y="421443"/>
                  </a:lnTo>
                  <a:lnTo>
                    <a:pt x="27684" y="480096"/>
                  </a:lnTo>
                  <a:lnTo>
                    <a:pt x="44420" y="515379"/>
                  </a:lnTo>
                  <a:lnTo>
                    <a:pt x="86152" y="576162"/>
                  </a:lnTo>
                  <a:lnTo>
                    <a:pt x="137111" y="624040"/>
                  </a:lnTo>
                  <a:lnTo>
                    <a:pt x="195157" y="659178"/>
                  </a:lnTo>
                  <a:lnTo>
                    <a:pt x="258148" y="681743"/>
                  </a:lnTo>
                  <a:lnTo>
                    <a:pt x="323941" y="691898"/>
                  </a:lnTo>
                  <a:lnTo>
                    <a:pt x="357219" y="692375"/>
                  </a:lnTo>
                  <a:lnTo>
                    <a:pt x="390395" y="689811"/>
                  </a:lnTo>
                  <a:lnTo>
                    <a:pt x="455369" y="675646"/>
                  </a:lnTo>
                  <a:lnTo>
                    <a:pt x="516720" y="649570"/>
                  </a:lnTo>
                  <a:lnTo>
                    <a:pt x="572307" y="611747"/>
                  </a:lnTo>
                  <a:lnTo>
                    <a:pt x="619989" y="562344"/>
                  </a:lnTo>
                  <a:lnTo>
                    <a:pt x="657623" y="501525"/>
                  </a:lnTo>
                  <a:lnTo>
                    <a:pt x="683068" y="429457"/>
                  </a:lnTo>
                  <a:lnTo>
                    <a:pt x="685038" y="418873"/>
                  </a:lnTo>
                  <a:close/>
                </a:path>
              </a:pathLst>
            </a:custGeom>
            <a:solidFill>
              <a:srgbClr val="000000"/>
            </a:solidFill>
          </p:spPr>
          <p:txBody>
            <a:bodyPr wrap="square" lIns="0" tIns="0" rIns="0" bIns="0" rtlCol="0"/>
            <a:lstStyle/>
            <a:p>
              <a:endParaRPr sz="1588"/>
            </a:p>
          </p:txBody>
        </p:sp>
        <p:pic>
          <p:nvPicPr>
            <p:cNvPr id="19" name="object 18">
              <a:extLst>
                <a:ext uri="{FF2B5EF4-FFF2-40B4-BE49-F238E27FC236}">
                  <a16:creationId xmlns:a16="http://schemas.microsoft.com/office/drawing/2014/main" id="{EDAE45FB-C2CE-12D2-862C-AF7A776DF4AD}"/>
                </a:ext>
              </a:extLst>
            </p:cNvPr>
            <p:cNvPicPr/>
            <p:nvPr/>
          </p:nvPicPr>
          <p:blipFill>
            <a:blip r:embed="rId12" cstate="print"/>
            <a:stretch>
              <a:fillRect/>
            </a:stretch>
          </p:blipFill>
          <p:spPr>
            <a:xfrm>
              <a:off x="3434333" y="5928853"/>
              <a:ext cx="527303" cy="258873"/>
            </a:xfrm>
            <a:prstGeom prst="rect">
              <a:avLst/>
            </a:prstGeom>
          </p:spPr>
        </p:pic>
        <p:pic>
          <p:nvPicPr>
            <p:cNvPr id="20" name="object 19">
              <a:extLst>
                <a:ext uri="{FF2B5EF4-FFF2-40B4-BE49-F238E27FC236}">
                  <a16:creationId xmlns:a16="http://schemas.microsoft.com/office/drawing/2014/main" id="{ED71F6E4-3456-D499-8108-BDDC5C4ADFF2}"/>
                </a:ext>
              </a:extLst>
            </p:cNvPr>
            <p:cNvPicPr/>
            <p:nvPr/>
          </p:nvPicPr>
          <p:blipFill>
            <a:blip r:embed="rId13" cstate="print"/>
            <a:stretch>
              <a:fillRect/>
            </a:stretch>
          </p:blipFill>
          <p:spPr>
            <a:xfrm>
              <a:off x="6708648" y="3711702"/>
              <a:ext cx="682751" cy="694182"/>
            </a:xfrm>
            <a:prstGeom prst="rect">
              <a:avLst/>
            </a:prstGeom>
          </p:spPr>
        </p:pic>
        <p:sp>
          <p:nvSpPr>
            <p:cNvPr id="21" name="object 20">
              <a:extLst>
                <a:ext uri="{FF2B5EF4-FFF2-40B4-BE49-F238E27FC236}">
                  <a16:creationId xmlns:a16="http://schemas.microsoft.com/office/drawing/2014/main" id="{8A94A7D4-CF10-B3A6-C0AC-1AC68EC6F4BA}"/>
                </a:ext>
              </a:extLst>
            </p:cNvPr>
            <p:cNvSpPr/>
            <p:nvPr/>
          </p:nvSpPr>
          <p:spPr>
            <a:xfrm>
              <a:off x="6704075" y="3708002"/>
              <a:ext cx="692150" cy="701675"/>
            </a:xfrm>
            <a:custGeom>
              <a:avLst/>
              <a:gdLst/>
              <a:ahLst/>
              <a:cxnLst/>
              <a:rect l="l" t="t" r="r" b="b"/>
              <a:pathLst>
                <a:path w="692150" h="701675">
                  <a:moveTo>
                    <a:pt x="691896" y="351171"/>
                  </a:moveTo>
                  <a:lnTo>
                    <a:pt x="691896" y="332883"/>
                  </a:lnTo>
                  <a:lnTo>
                    <a:pt x="690372" y="314595"/>
                  </a:lnTo>
                  <a:lnTo>
                    <a:pt x="682290" y="271209"/>
                  </a:lnTo>
                  <a:lnTo>
                    <a:pt x="670538" y="231042"/>
                  </a:lnTo>
                  <a:lnTo>
                    <a:pt x="655397" y="194094"/>
                  </a:lnTo>
                  <a:lnTo>
                    <a:pt x="637151" y="160364"/>
                  </a:lnTo>
                  <a:lnTo>
                    <a:pt x="592469" y="102559"/>
                  </a:lnTo>
                  <a:lnTo>
                    <a:pt x="538750" y="57623"/>
                  </a:lnTo>
                  <a:lnTo>
                    <a:pt x="478254" y="25553"/>
                  </a:lnTo>
                  <a:lnTo>
                    <a:pt x="413240" y="6346"/>
                  </a:lnTo>
                  <a:lnTo>
                    <a:pt x="345948" y="0"/>
                  </a:lnTo>
                  <a:lnTo>
                    <a:pt x="312188" y="1646"/>
                  </a:lnTo>
                  <a:lnTo>
                    <a:pt x="245760" y="14581"/>
                  </a:lnTo>
                  <a:lnTo>
                    <a:pt x="182720" y="40368"/>
                  </a:lnTo>
                  <a:lnTo>
                    <a:pt x="125326" y="79003"/>
                  </a:lnTo>
                  <a:lnTo>
                    <a:pt x="75837" y="130483"/>
                  </a:lnTo>
                  <a:lnTo>
                    <a:pt x="36512" y="194804"/>
                  </a:lnTo>
                  <a:lnTo>
                    <a:pt x="21367" y="231779"/>
                  </a:lnTo>
                  <a:lnTo>
                    <a:pt x="9610" y="271964"/>
                  </a:lnTo>
                  <a:lnTo>
                    <a:pt x="1523" y="315357"/>
                  </a:lnTo>
                  <a:lnTo>
                    <a:pt x="0" y="351171"/>
                  </a:lnTo>
                  <a:lnTo>
                    <a:pt x="1524" y="386985"/>
                  </a:lnTo>
                  <a:lnTo>
                    <a:pt x="3810" y="404511"/>
                  </a:lnTo>
                  <a:lnTo>
                    <a:pt x="9906" y="429796"/>
                  </a:lnTo>
                  <a:lnTo>
                    <a:pt x="9905" y="332883"/>
                  </a:lnTo>
                  <a:lnTo>
                    <a:pt x="11429" y="316119"/>
                  </a:lnTo>
                  <a:lnTo>
                    <a:pt x="24331" y="250477"/>
                  </a:lnTo>
                  <a:lnTo>
                    <a:pt x="41419" y="205233"/>
                  </a:lnTo>
                  <a:lnTo>
                    <a:pt x="64438" y="163379"/>
                  </a:lnTo>
                  <a:lnTo>
                    <a:pt x="92843" y="125436"/>
                  </a:lnTo>
                  <a:lnTo>
                    <a:pt x="126091" y="91924"/>
                  </a:lnTo>
                  <a:lnTo>
                    <a:pt x="163639" y="63364"/>
                  </a:lnTo>
                  <a:lnTo>
                    <a:pt x="204942" y="40274"/>
                  </a:lnTo>
                  <a:lnTo>
                    <a:pt x="249456" y="23176"/>
                  </a:lnTo>
                  <a:lnTo>
                    <a:pt x="296640" y="12589"/>
                  </a:lnTo>
                  <a:lnTo>
                    <a:pt x="345948" y="9033"/>
                  </a:lnTo>
                  <a:lnTo>
                    <a:pt x="363474" y="9033"/>
                  </a:lnTo>
                  <a:lnTo>
                    <a:pt x="428011" y="19034"/>
                  </a:lnTo>
                  <a:lnTo>
                    <a:pt x="472333" y="33693"/>
                  </a:lnTo>
                  <a:lnTo>
                    <a:pt x="513560" y="54054"/>
                  </a:lnTo>
                  <a:lnTo>
                    <a:pt x="551284" y="79641"/>
                  </a:lnTo>
                  <a:lnTo>
                    <a:pt x="585096" y="109974"/>
                  </a:lnTo>
                  <a:lnTo>
                    <a:pt x="614590" y="144577"/>
                  </a:lnTo>
                  <a:lnTo>
                    <a:pt x="639358" y="182971"/>
                  </a:lnTo>
                  <a:lnTo>
                    <a:pt x="658992" y="224678"/>
                  </a:lnTo>
                  <a:lnTo>
                    <a:pt x="673084" y="269220"/>
                  </a:lnTo>
                  <a:lnTo>
                    <a:pt x="681228" y="316119"/>
                  </a:lnTo>
                  <a:lnTo>
                    <a:pt x="682752" y="351171"/>
                  </a:lnTo>
                  <a:lnTo>
                    <a:pt x="682752" y="425146"/>
                  </a:lnTo>
                  <a:lnTo>
                    <a:pt x="688319" y="394617"/>
                  </a:lnTo>
                  <a:lnTo>
                    <a:pt x="691896" y="351171"/>
                  </a:lnTo>
                  <a:close/>
                </a:path>
                <a:path w="692150" h="701675">
                  <a:moveTo>
                    <a:pt x="682752" y="425146"/>
                  </a:moveTo>
                  <a:lnTo>
                    <a:pt x="682752" y="351171"/>
                  </a:lnTo>
                  <a:lnTo>
                    <a:pt x="681228" y="386223"/>
                  </a:lnTo>
                  <a:lnTo>
                    <a:pt x="673316" y="432599"/>
                  </a:lnTo>
                  <a:lnTo>
                    <a:pt x="659216" y="476982"/>
                  </a:lnTo>
                  <a:lnTo>
                    <a:pt x="639358" y="518858"/>
                  </a:lnTo>
                  <a:lnTo>
                    <a:pt x="614337" y="557460"/>
                  </a:lnTo>
                  <a:lnTo>
                    <a:pt x="584501" y="592401"/>
                  </a:lnTo>
                  <a:lnTo>
                    <a:pt x="550364" y="623040"/>
                  </a:lnTo>
                  <a:lnTo>
                    <a:pt x="512397" y="648799"/>
                  </a:lnTo>
                  <a:lnTo>
                    <a:pt x="471073" y="669101"/>
                  </a:lnTo>
                  <a:lnTo>
                    <a:pt x="426862" y="683368"/>
                  </a:lnTo>
                  <a:lnTo>
                    <a:pt x="380238" y="691023"/>
                  </a:lnTo>
                  <a:lnTo>
                    <a:pt x="345948" y="693309"/>
                  </a:lnTo>
                  <a:lnTo>
                    <a:pt x="298522" y="689952"/>
                  </a:lnTo>
                  <a:lnTo>
                    <a:pt x="252937" y="680005"/>
                  </a:lnTo>
                  <a:lnTo>
                    <a:pt x="209712" y="663939"/>
                  </a:lnTo>
                  <a:lnTo>
                    <a:pt x="169366" y="642226"/>
                  </a:lnTo>
                  <a:lnTo>
                    <a:pt x="132416" y="615337"/>
                  </a:lnTo>
                  <a:lnTo>
                    <a:pt x="99381" y="583744"/>
                  </a:lnTo>
                  <a:lnTo>
                    <a:pt x="70780" y="547917"/>
                  </a:lnTo>
                  <a:lnTo>
                    <a:pt x="47131" y="508328"/>
                  </a:lnTo>
                  <a:lnTo>
                    <a:pt x="28953" y="465449"/>
                  </a:lnTo>
                  <a:lnTo>
                    <a:pt x="16764" y="419751"/>
                  </a:lnTo>
                  <a:lnTo>
                    <a:pt x="9906" y="368697"/>
                  </a:lnTo>
                  <a:lnTo>
                    <a:pt x="9906" y="429796"/>
                  </a:lnTo>
                  <a:lnTo>
                    <a:pt x="27691" y="486246"/>
                  </a:lnTo>
                  <a:lnTo>
                    <a:pt x="44410" y="522081"/>
                  </a:lnTo>
                  <a:lnTo>
                    <a:pt x="86070" y="583796"/>
                  </a:lnTo>
                  <a:lnTo>
                    <a:pt x="136914" y="632386"/>
                  </a:lnTo>
                  <a:lnTo>
                    <a:pt x="194808" y="668028"/>
                  </a:lnTo>
                  <a:lnTo>
                    <a:pt x="257618" y="690898"/>
                  </a:lnTo>
                  <a:lnTo>
                    <a:pt x="323208" y="701172"/>
                  </a:lnTo>
                  <a:lnTo>
                    <a:pt x="356379" y="701642"/>
                  </a:lnTo>
                  <a:lnTo>
                    <a:pt x="389444" y="699029"/>
                  </a:lnTo>
                  <a:lnTo>
                    <a:pt x="454192" y="684645"/>
                  </a:lnTo>
                  <a:lnTo>
                    <a:pt x="515318" y="658195"/>
                  </a:lnTo>
                  <a:lnTo>
                    <a:pt x="570686" y="619859"/>
                  </a:lnTo>
                  <a:lnTo>
                    <a:pt x="618162" y="569811"/>
                  </a:lnTo>
                  <a:lnTo>
                    <a:pt x="655612" y="508229"/>
                  </a:lnTo>
                  <a:lnTo>
                    <a:pt x="680902" y="435290"/>
                  </a:lnTo>
                  <a:lnTo>
                    <a:pt x="682752" y="425146"/>
                  </a:lnTo>
                  <a:close/>
                </a:path>
              </a:pathLst>
            </a:custGeom>
            <a:solidFill>
              <a:srgbClr val="000000"/>
            </a:solidFill>
          </p:spPr>
          <p:txBody>
            <a:bodyPr wrap="square" lIns="0" tIns="0" rIns="0" bIns="0" rtlCol="0"/>
            <a:lstStyle/>
            <a:p>
              <a:endParaRPr sz="1588"/>
            </a:p>
          </p:txBody>
        </p:sp>
        <p:pic>
          <p:nvPicPr>
            <p:cNvPr id="22" name="object 21">
              <a:extLst>
                <a:ext uri="{FF2B5EF4-FFF2-40B4-BE49-F238E27FC236}">
                  <a16:creationId xmlns:a16="http://schemas.microsoft.com/office/drawing/2014/main" id="{85A56376-1405-6C82-3027-CA41DBECCBCC}"/>
                </a:ext>
              </a:extLst>
            </p:cNvPr>
            <p:cNvPicPr/>
            <p:nvPr/>
          </p:nvPicPr>
          <p:blipFill>
            <a:blip r:embed="rId14" cstate="print"/>
            <a:stretch>
              <a:fillRect/>
            </a:stretch>
          </p:blipFill>
          <p:spPr>
            <a:xfrm>
              <a:off x="6788657" y="3723244"/>
              <a:ext cx="525018" cy="262023"/>
            </a:xfrm>
            <a:prstGeom prst="rect">
              <a:avLst/>
            </a:prstGeom>
          </p:spPr>
        </p:pic>
      </p:grpSp>
      <p:sp>
        <p:nvSpPr>
          <p:cNvPr id="23" name="object 23">
            <a:extLst>
              <a:ext uri="{FF2B5EF4-FFF2-40B4-BE49-F238E27FC236}">
                <a16:creationId xmlns:a16="http://schemas.microsoft.com/office/drawing/2014/main" id="{D8B23109-DC3E-A022-3D4E-1A1947D10499}"/>
              </a:ext>
            </a:extLst>
          </p:cNvPr>
          <p:cNvSpPr txBox="1"/>
          <p:nvPr/>
        </p:nvSpPr>
        <p:spPr>
          <a:xfrm>
            <a:off x="7766348" y="2919452"/>
            <a:ext cx="201146" cy="350767"/>
          </a:xfrm>
          <a:prstGeom prst="rect">
            <a:avLst/>
          </a:prstGeom>
        </p:spPr>
        <p:txBody>
          <a:bodyPr vert="horz" wrap="square" lIns="0" tIns="11206" rIns="0" bIns="0" rtlCol="0">
            <a:spAutoFit/>
          </a:bodyPr>
          <a:lstStyle/>
          <a:p>
            <a:pPr marL="11206">
              <a:spcBef>
                <a:spcPts val="88"/>
              </a:spcBef>
            </a:pPr>
            <a:r>
              <a:rPr sz="2206" b="1" dirty="0">
                <a:solidFill>
                  <a:srgbClr val="FFFFFF"/>
                </a:solidFill>
                <a:latin typeface="Tahoma"/>
                <a:cs typeface="Tahoma"/>
              </a:rPr>
              <a:t>*</a:t>
            </a:r>
            <a:endParaRPr sz="2206">
              <a:latin typeface="Tahoma"/>
              <a:cs typeface="Tahoma"/>
            </a:endParaRPr>
          </a:p>
        </p:txBody>
      </p:sp>
      <p:grpSp>
        <p:nvGrpSpPr>
          <p:cNvPr id="24" name="object 24">
            <a:extLst>
              <a:ext uri="{FF2B5EF4-FFF2-40B4-BE49-F238E27FC236}">
                <a16:creationId xmlns:a16="http://schemas.microsoft.com/office/drawing/2014/main" id="{55342F0B-19E1-E731-AEB8-99D0BA11ADB9}"/>
              </a:ext>
            </a:extLst>
          </p:cNvPr>
          <p:cNvGrpSpPr/>
          <p:nvPr/>
        </p:nvGrpSpPr>
        <p:grpSpPr>
          <a:xfrm>
            <a:off x="7033932" y="4753659"/>
            <a:ext cx="586068" cy="556932"/>
            <a:chOff x="6092190" y="5917977"/>
            <a:chExt cx="664210" cy="631190"/>
          </a:xfrm>
        </p:grpSpPr>
        <p:pic>
          <p:nvPicPr>
            <p:cNvPr id="25" name="object 25">
              <a:extLst>
                <a:ext uri="{FF2B5EF4-FFF2-40B4-BE49-F238E27FC236}">
                  <a16:creationId xmlns:a16="http://schemas.microsoft.com/office/drawing/2014/main" id="{9C6E7CE9-F3AF-3BD3-5B3C-5097BD41BC84}"/>
                </a:ext>
              </a:extLst>
            </p:cNvPr>
            <p:cNvPicPr/>
            <p:nvPr/>
          </p:nvPicPr>
          <p:blipFill>
            <a:blip r:embed="rId15" cstate="print"/>
            <a:stretch>
              <a:fillRect/>
            </a:stretch>
          </p:blipFill>
          <p:spPr>
            <a:xfrm>
              <a:off x="6096762" y="5922264"/>
              <a:ext cx="653795" cy="622554"/>
            </a:xfrm>
            <a:prstGeom prst="rect">
              <a:avLst/>
            </a:prstGeom>
          </p:spPr>
        </p:pic>
        <p:sp>
          <p:nvSpPr>
            <p:cNvPr id="26" name="object 26">
              <a:extLst>
                <a:ext uri="{FF2B5EF4-FFF2-40B4-BE49-F238E27FC236}">
                  <a16:creationId xmlns:a16="http://schemas.microsoft.com/office/drawing/2014/main" id="{F282C181-A3AC-940B-4AA8-55465C5D5FE1}"/>
                </a:ext>
              </a:extLst>
            </p:cNvPr>
            <p:cNvSpPr/>
            <p:nvPr/>
          </p:nvSpPr>
          <p:spPr>
            <a:xfrm>
              <a:off x="6092190" y="5917977"/>
              <a:ext cx="664210" cy="631190"/>
            </a:xfrm>
            <a:custGeom>
              <a:avLst/>
              <a:gdLst/>
              <a:ahLst/>
              <a:cxnLst/>
              <a:rect l="l" t="t" r="r" b="b"/>
              <a:pathLst>
                <a:path w="664209" h="631190">
                  <a:moveTo>
                    <a:pt x="663702" y="315182"/>
                  </a:moveTo>
                  <a:lnTo>
                    <a:pt x="653115" y="241287"/>
                  </a:lnTo>
                  <a:lnTo>
                    <a:pt x="640717" y="202748"/>
                  </a:lnTo>
                  <a:lnTo>
                    <a:pt x="624564" y="167561"/>
                  </a:lnTo>
                  <a:lnTo>
                    <a:pt x="582357" y="107239"/>
                  </a:lnTo>
                  <a:lnTo>
                    <a:pt x="529224" y="60321"/>
                  </a:lnTo>
                  <a:lnTo>
                    <a:pt x="467895" y="26809"/>
                  </a:lnTo>
                  <a:lnTo>
                    <a:pt x="401100" y="6702"/>
                  </a:lnTo>
                  <a:lnTo>
                    <a:pt x="331570" y="0"/>
                  </a:lnTo>
                  <a:lnTo>
                    <a:pt x="296632" y="1675"/>
                  </a:lnTo>
                  <a:lnTo>
                    <a:pt x="228119" y="15080"/>
                  </a:lnTo>
                  <a:lnTo>
                    <a:pt x="163696" y="41890"/>
                  </a:lnTo>
                  <a:lnTo>
                    <a:pt x="106095" y="82104"/>
                  </a:lnTo>
                  <a:lnTo>
                    <a:pt x="58046" y="135724"/>
                  </a:lnTo>
                  <a:lnTo>
                    <a:pt x="22278" y="202748"/>
                  </a:lnTo>
                  <a:lnTo>
                    <a:pt x="9854" y="241287"/>
                  </a:lnTo>
                  <a:lnTo>
                    <a:pt x="1523" y="283178"/>
                  </a:lnTo>
                  <a:lnTo>
                    <a:pt x="0" y="299180"/>
                  </a:lnTo>
                  <a:lnTo>
                    <a:pt x="0" y="331946"/>
                  </a:lnTo>
                  <a:lnTo>
                    <a:pt x="1524" y="347948"/>
                  </a:lnTo>
                  <a:lnTo>
                    <a:pt x="6096" y="379190"/>
                  </a:lnTo>
                  <a:lnTo>
                    <a:pt x="9144" y="389130"/>
                  </a:lnTo>
                  <a:lnTo>
                    <a:pt x="9144" y="315182"/>
                  </a:lnTo>
                  <a:lnTo>
                    <a:pt x="10667" y="283940"/>
                  </a:lnTo>
                  <a:lnTo>
                    <a:pt x="19261" y="242428"/>
                  </a:lnTo>
                  <a:lnTo>
                    <a:pt x="31904" y="204346"/>
                  </a:lnTo>
                  <a:lnTo>
                    <a:pt x="48253" y="169686"/>
                  </a:lnTo>
                  <a:lnTo>
                    <a:pt x="90685" y="110603"/>
                  </a:lnTo>
                  <a:lnTo>
                    <a:pt x="143800" y="65120"/>
                  </a:lnTo>
                  <a:lnTo>
                    <a:pt x="204840" y="33176"/>
                  </a:lnTo>
                  <a:lnTo>
                    <a:pt x="271044" y="14714"/>
                  </a:lnTo>
                  <a:lnTo>
                    <a:pt x="339656" y="9672"/>
                  </a:lnTo>
                  <a:lnTo>
                    <a:pt x="374003" y="12166"/>
                  </a:lnTo>
                  <a:lnTo>
                    <a:pt x="441053" y="27145"/>
                  </a:lnTo>
                  <a:lnTo>
                    <a:pt x="503614" y="55396"/>
                  </a:lnTo>
                  <a:lnTo>
                    <a:pt x="558927" y="96861"/>
                  </a:lnTo>
                  <a:lnTo>
                    <a:pt x="604234" y="151480"/>
                  </a:lnTo>
                  <a:lnTo>
                    <a:pt x="636776" y="219193"/>
                  </a:lnTo>
                  <a:lnTo>
                    <a:pt x="647399" y="257942"/>
                  </a:lnTo>
                  <a:lnTo>
                    <a:pt x="653796" y="299942"/>
                  </a:lnTo>
                  <a:lnTo>
                    <a:pt x="653796" y="388840"/>
                  </a:lnTo>
                  <a:lnTo>
                    <a:pt x="656200" y="381069"/>
                  </a:lnTo>
                  <a:lnTo>
                    <a:pt x="662940" y="331184"/>
                  </a:lnTo>
                  <a:lnTo>
                    <a:pt x="663702" y="315182"/>
                  </a:lnTo>
                  <a:close/>
                </a:path>
                <a:path w="664209" h="631190">
                  <a:moveTo>
                    <a:pt x="653796" y="388840"/>
                  </a:moveTo>
                  <a:lnTo>
                    <a:pt x="653796" y="331184"/>
                  </a:lnTo>
                  <a:lnTo>
                    <a:pt x="647245" y="373855"/>
                  </a:lnTo>
                  <a:lnTo>
                    <a:pt x="636275" y="413187"/>
                  </a:lnTo>
                  <a:lnTo>
                    <a:pt x="621253" y="449165"/>
                  </a:lnTo>
                  <a:lnTo>
                    <a:pt x="580533" y="510997"/>
                  </a:lnTo>
                  <a:lnTo>
                    <a:pt x="528037" y="559232"/>
                  </a:lnTo>
                  <a:lnTo>
                    <a:pt x="466719" y="593750"/>
                  </a:lnTo>
                  <a:lnTo>
                    <a:pt x="399532" y="614430"/>
                  </a:lnTo>
                  <a:lnTo>
                    <a:pt x="329429" y="621152"/>
                  </a:lnTo>
                  <a:lnTo>
                    <a:pt x="294207" y="619242"/>
                  </a:lnTo>
                  <a:lnTo>
                    <a:pt x="225268" y="604803"/>
                  </a:lnTo>
                  <a:lnTo>
                    <a:pt x="160795" y="576108"/>
                  </a:lnTo>
                  <a:lnTo>
                    <a:pt x="103742" y="533035"/>
                  </a:lnTo>
                  <a:lnTo>
                    <a:pt x="57063" y="475464"/>
                  </a:lnTo>
                  <a:lnTo>
                    <a:pt x="38536" y="441205"/>
                  </a:lnTo>
                  <a:lnTo>
                    <a:pt x="23710" y="403277"/>
                  </a:lnTo>
                  <a:lnTo>
                    <a:pt x="12954" y="361664"/>
                  </a:lnTo>
                  <a:lnTo>
                    <a:pt x="9144" y="315182"/>
                  </a:lnTo>
                  <a:lnTo>
                    <a:pt x="9144" y="389130"/>
                  </a:lnTo>
                  <a:lnTo>
                    <a:pt x="40205" y="466769"/>
                  </a:lnTo>
                  <a:lnTo>
                    <a:pt x="65845" y="504713"/>
                  </a:lnTo>
                  <a:lnTo>
                    <a:pt x="96400" y="538325"/>
                  </a:lnTo>
                  <a:lnTo>
                    <a:pt x="131264" y="567275"/>
                  </a:lnTo>
                  <a:lnTo>
                    <a:pt x="169830" y="591237"/>
                  </a:lnTo>
                  <a:lnTo>
                    <a:pt x="211492" y="609883"/>
                  </a:lnTo>
                  <a:lnTo>
                    <a:pt x="255645" y="622886"/>
                  </a:lnTo>
                  <a:lnTo>
                    <a:pt x="301681" y="629917"/>
                  </a:lnTo>
                  <a:lnTo>
                    <a:pt x="348996" y="630650"/>
                  </a:lnTo>
                  <a:lnTo>
                    <a:pt x="365760" y="629888"/>
                  </a:lnTo>
                  <a:lnTo>
                    <a:pt x="431355" y="616867"/>
                  </a:lnTo>
                  <a:lnTo>
                    <a:pt x="477455" y="599269"/>
                  </a:lnTo>
                  <a:lnTo>
                    <a:pt x="520098" y="575371"/>
                  </a:lnTo>
                  <a:lnTo>
                    <a:pt x="558564" y="545735"/>
                  </a:lnTo>
                  <a:lnTo>
                    <a:pt x="592130" y="510925"/>
                  </a:lnTo>
                  <a:lnTo>
                    <a:pt x="620073" y="471502"/>
                  </a:lnTo>
                  <a:lnTo>
                    <a:pt x="641670" y="428029"/>
                  </a:lnTo>
                  <a:lnTo>
                    <a:pt x="653796" y="388840"/>
                  </a:lnTo>
                  <a:close/>
                </a:path>
              </a:pathLst>
            </a:custGeom>
            <a:solidFill>
              <a:srgbClr val="000000"/>
            </a:solidFill>
          </p:spPr>
          <p:txBody>
            <a:bodyPr wrap="square" lIns="0" tIns="0" rIns="0" bIns="0" rtlCol="0"/>
            <a:lstStyle/>
            <a:p>
              <a:endParaRPr sz="1588"/>
            </a:p>
          </p:txBody>
        </p:sp>
        <p:pic>
          <p:nvPicPr>
            <p:cNvPr id="27" name="object 27">
              <a:extLst>
                <a:ext uri="{FF2B5EF4-FFF2-40B4-BE49-F238E27FC236}">
                  <a16:creationId xmlns:a16="http://schemas.microsoft.com/office/drawing/2014/main" id="{9A10363F-1443-B409-BC06-A5521188C2F6}"/>
                </a:ext>
              </a:extLst>
            </p:cNvPr>
            <p:cNvPicPr/>
            <p:nvPr/>
          </p:nvPicPr>
          <p:blipFill>
            <a:blip r:embed="rId16" cstate="print"/>
            <a:stretch>
              <a:fillRect/>
            </a:stretch>
          </p:blipFill>
          <p:spPr>
            <a:xfrm>
              <a:off x="6173724" y="5933493"/>
              <a:ext cx="502157" cy="233372"/>
            </a:xfrm>
            <a:prstGeom prst="rect">
              <a:avLst/>
            </a:prstGeom>
          </p:spPr>
        </p:pic>
      </p:grpSp>
      <p:sp>
        <p:nvSpPr>
          <p:cNvPr id="28" name="object 28">
            <a:extLst>
              <a:ext uri="{FF2B5EF4-FFF2-40B4-BE49-F238E27FC236}">
                <a16:creationId xmlns:a16="http://schemas.microsoft.com/office/drawing/2014/main" id="{649C4493-EA49-85B1-4D6C-CBB4D9538AB8}"/>
              </a:ext>
            </a:extLst>
          </p:cNvPr>
          <p:cNvSpPr txBox="1"/>
          <p:nvPr/>
        </p:nvSpPr>
        <p:spPr>
          <a:xfrm>
            <a:off x="7250654" y="4861206"/>
            <a:ext cx="201146" cy="350767"/>
          </a:xfrm>
          <a:prstGeom prst="rect">
            <a:avLst/>
          </a:prstGeom>
        </p:spPr>
        <p:txBody>
          <a:bodyPr vert="horz" wrap="square" lIns="0" tIns="11206" rIns="0" bIns="0" rtlCol="0">
            <a:spAutoFit/>
          </a:bodyPr>
          <a:lstStyle/>
          <a:p>
            <a:pPr marL="11206">
              <a:spcBef>
                <a:spcPts val="88"/>
              </a:spcBef>
            </a:pPr>
            <a:r>
              <a:rPr sz="2206" b="1" dirty="0">
                <a:solidFill>
                  <a:srgbClr val="FFFFFF"/>
                </a:solidFill>
                <a:latin typeface="Tahoma"/>
                <a:cs typeface="Tahoma"/>
              </a:rPr>
              <a:t>*</a:t>
            </a:r>
            <a:endParaRPr sz="2206" dirty="0">
              <a:latin typeface="Tahoma"/>
              <a:cs typeface="Tahoma"/>
            </a:endParaRPr>
          </a:p>
        </p:txBody>
      </p:sp>
      <p:grpSp>
        <p:nvGrpSpPr>
          <p:cNvPr id="29" name="object 29">
            <a:extLst>
              <a:ext uri="{FF2B5EF4-FFF2-40B4-BE49-F238E27FC236}">
                <a16:creationId xmlns:a16="http://schemas.microsoft.com/office/drawing/2014/main" id="{26CD8D89-1BBA-2614-B69E-B57921260B72}"/>
              </a:ext>
            </a:extLst>
          </p:cNvPr>
          <p:cNvGrpSpPr/>
          <p:nvPr/>
        </p:nvGrpSpPr>
        <p:grpSpPr>
          <a:xfrm>
            <a:off x="4142142" y="2803694"/>
            <a:ext cx="614082" cy="612401"/>
            <a:chOff x="2814827" y="3708017"/>
            <a:chExt cx="695960" cy="694055"/>
          </a:xfrm>
        </p:grpSpPr>
        <p:sp>
          <p:nvSpPr>
            <p:cNvPr id="30" name="object 30">
              <a:extLst>
                <a:ext uri="{FF2B5EF4-FFF2-40B4-BE49-F238E27FC236}">
                  <a16:creationId xmlns:a16="http://schemas.microsoft.com/office/drawing/2014/main" id="{FBAE1A3C-CCD7-42F4-7581-8BDA0B122FC1}"/>
                </a:ext>
              </a:extLst>
            </p:cNvPr>
            <p:cNvSpPr/>
            <p:nvPr/>
          </p:nvSpPr>
          <p:spPr>
            <a:xfrm>
              <a:off x="2819399" y="3711701"/>
              <a:ext cx="685800" cy="687070"/>
            </a:xfrm>
            <a:custGeom>
              <a:avLst/>
              <a:gdLst/>
              <a:ahLst/>
              <a:cxnLst/>
              <a:rect l="l" t="t" r="r" b="b"/>
              <a:pathLst>
                <a:path w="685800" h="687070">
                  <a:moveTo>
                    <a:pt x="685799" y="342900"/>
                  </a:moveTo>
                  <a:lnTo>
                    <a:pt x="682676" y="296455"/>
                  </a:lnTo>
                  <a:lnTo>
                    <a:pt x="673576" y="251883"/>
                  </a:lnTo>
                  <a:lnTo>
                    <a:pt x="658903" y="209597"/>
                  </a:lnTo>
                  <a:lnTo>
                    <a:pt x="639063" y="170010"/>
                  </a:lnTo>
                  <a:lnTo>
                    <a:pt x="614461" y="133535"/>
                  </a:lnTo>
                  <a:lnTo>
                    <a:pt x="585501" y="100584"/>
                  </a:lnTo>
                  <a:lnTo>
                    <a:pt x="552588" y="71569"/>
                  </a:lnTo>
                  <a:lnTo>
                    <a:pt x="516127" y="46905"/>
                  </a:lnTo>
                  <a:lnTo>
                    <a:pt x="476523" y="27003"/>
                  </a:lnTo>
                  <a:lnTo>
                    <a:pt x="434181" y="12276"/>
                  </a:lnTo>
                  <a:lnTo>
                    <a:pt x="389505" y="3137"/>
                  </a:lnTo>
                  <a:lnTo>
                    <a:pt x="342900" y="0"/>
                  </a:lnTo>
                  <a:lnTo>
                    <a:pt x="296455" y="3137"/>
                  </a:lnTo>
                  <a:lnTo>
                    <a:pt x="251883" y="12276"/>
                  </a:lnTo>
                  <a:lnTo>
                    <a:pt x="209597" y="27003"/>
                  </a:lnTo>
                  <a:lnTo>
                    <a:pt x="170010" y="46905"/>
                  </a:lnTo>
                  <a:lnTo>
                    <a:pt x="133535" y="71569"/>
                  </a:lnTo>
                  <a:lnTo>
                    <a:pt x="100583" y="100584"/>
                  </a:lnTo>
                  <a:lnTo>
                    <a:pt x="71569" y="133535"/>
                  </a:lnTo>
                  <a:lnTo>
                    <a:pt x="46905" y="170010"/>
                  </a:lnTo>
                  <a:lnTo>
                    <a:pt x="27003" y="209597"/>
                  </a:lnTo>
                  <a:lnTo>
                    <a:pt x="12276" y="251883"/>
                  </a:lnTo>
                  <a:lnTo>
                    <a:pt x="3137" y="296455"/>
                  </a:lnTo>
                  <a:lnTo>
                    <a:pt x="0" y="342900"/>
                  </a:lnTo>
                  <a:lnTo>
                    <a:pt x="3137" y="389520"/>
                  </a:lnTo>
                  <a:lnTo>
                    <a:pt x="12276" y="434237"/>
                  </a:lnTo>
                  <a:lnTo>
                    <a:pt x="27003" y="476642"/>
                  </a:lnTo>
                  <a:lnTo>
                    <a:pt x="46905" y="516325"/>
                  </a:lnTo>
                  <a:lnTo>
                    <a:pt x="71569" y="552875"/>
                  </a:lnTo>
                  <a:lnTo>
                    <a:pt x="100583" y="585882"/>
                  </a:lnTo>
                  <a:lnTo>
                    <a:pt x="133535" y="614937"/>
                  </a:lnTo>
                  <a:lnTo>
                    <a:pt x="170010" y="639628"/>
                  </a:lnTo>
                  <a:lnTo>
                    <a:pt x="209597" y="659546"/>
                  </a:lnTo>
                  <a:lnTo>
                    <a:pt x="251883" y="674281"/>
                  </a:lnTo>
                  <a:lnTo>
                    <a:pt x="296455" y="683423"/>
                  </a:lnTo>
                  <a:lnTo>
                    <a:pt x="342900" y="686562"/>
                  </a:lnTo>
                  <a:lnTo>
                    <a:pt x="389505" y="683423"/>
                  </a:lnTo>
                  <a:lnTo>
                    <a:pt x="434181" y="674281"/>
                  </a:lnTo>
                  <a:lnTo>
                    <a:pt x="476523" y="659546"/>
                  </a:lnTo>
                  <a:lnTo>
                    <a:pt x="516127" y="639628"/>
                  </a:lnTo>
                  <a:lnTo>
                    <a:pt x="552588" y="614937"/>
                  </a:lnTo>
                  <a:lnTo>
                    <a:pt x="585501" y="585882"/>
                  </a:lnTo>
                  <a:lnTo>
                    <a:pt x="614461" y="552875"/>
                  </a:lnTo>
                  <a:lnTo>
                    <a:pt x="639063" y="516325"/>
                  </a:lnTo>
                  <a:lnTo>
                    <a:pt x="658903" y="476642"/>
                  </a:lnTo>
                  <a:lnTo>
                    <a:pt x="673576" y="434237"/>
                  </a:lnTo>
                  <a:lnTo>
                    <a:pt x="682676" y="389520"/>
                  </a:lnTo>
                  <a:lnTo>
                    <a:pt x="685799" y="342900"/>
                  </a:lnTo>
                  <a:close/>
                </a:path>
              </a:pathLst>
            </a:custGeom>
            <a:solidFill>
              <a:srgbClr val="FFFFFF"/>
            </a:solidFill>
          </p:spPr>
          <p:txBody>
            <a:bodyPr wrap="square" lIns="0" tIns="0" rIns="0" bIns="0" rtlCol="0"/>
            <a:lstStyle/>
            <a:p>
              <a:endParaRPr sz="1588"/>
            </a:p>
          </p:txBody>
        </p:sp>
        <p:sp>
          <p:nvSpPr>
            <p:cNvPr id="31" name="object 31">
              <a:extLst>
                <a:ext uri="{FF2B5EF4-FFF2-40B4-BE49-F238E27FC236}">
                  <a16:creationId xmlns:a16="http://schemas.microsoft.com/office/drawing/2014/main" id="{39C5D10B-64D8-1D32-538C-B29A0817DE4F}"/>
                </a:ext>
              </a:extLst>
            </p:cNvPr>
            <p:cNvSpPr/>
            <p:nvPr/>
          </p:nvSpPr>
          <p:spPr>
            <a:xfrm>
              <a:off x="2819399" y="3711701"/>
              <a:ext cx="685800" cy="687070"/>
            </a:xfrm>
            <a:custGeom>
              <a:avLst/>
              <a:gdLst/>
              <a:ahLst/>
              <a:cxnLst/>
              <a:rect l="l" t="t" r="r" b="b"/>
              <a:pathLst>
                <a:path w="685800" h="687070">
                  <a:moveTo>
                    <a:pt x="342900" y="0"/>
                  </a:moveTo>
                  <a:lnTo>
                    <a:pt x="296455" y="3137"/>
                  </a:lnTo>
                  <a:lnTo>
                    <a:pt x="251883" y="12276"/>
                  </a:lnTo>
                  <a:lnTo>
                    <a:pt x="209597" y="27003"/>
                  </a:lnTo>
                  <a:lnTo>
                    <a:pt x="170010" y="46905"/>
                  </a:lnTo>
                  <a:lnTo>
                    <a:pt x="133535" y="71569"/>
                  </a:lnTo>
                  <a:lnTo>
                    <a:pt x="100583" y="100584"/>
                  </a:lnTo>
                  <a:lnTo>
                    <a:pt x="71569" y="133535"/>
                  </a:lnTo>
                  <a:lnTo>
                    <a:pt x="46905" y="170010"/>
                  </a:lnTo>
                  <a:lnTo>
                    <a:pt x="27003" y="209597"/>
                  </a:lnTo>
                  <a:lnTo>
                    <a:pt x="12276" y="251883"/>
                  </a:lnTo>
                  <a:lnTo>
                    <a:pt x="3137" y="296455"/>
                  </a:lnTo>
                  <a:lnTo>
                    <a:pt x="0" y="342900"/>
                  </a:lnTo>
                  <a:lnTo>
                    <a:pt x="3137" y="389520"/>
                  </a:lnTo>
                  <a:lnTo>
                    <a:pt x="12276" y="434237"/>
                  </a:lnTo>
                  <a:lnTo>
                    <a:pt x="27003" y="476642"/>
                  </a:lnTo>
                  <a:lnTo>
                    <a:pt x="46905" y="516325"/>
                  </a:lnTo>
                  <a:lnTo>
                    <a:pt x="71569" y="552875"/>
                  </a:lnTo>
                  <a:lnTo>
                    <a:pt x="100583" y="585882"/>
                  </a:lnTo>
                  <a:lnTo>
                    <a:pt x="133535" y="614937"/>
                  </a:lnTo>
                  <a:lnTo>
                    <a:pt x="170010" y="639628"/>
                  </a:lnTo>
                  <a:lnTo>
                    <a:pt x="209597" y="659546"/>
                  </a:lnTo>
                  <a:lnTo>
                    <a:pt x="251883" y="674281"/>
                  </a:lnTo>
                  <a:lnTo>
                    <a:pt x="296455" y="683423"/>
                  </a:lnTo>
                  <a:lnTo>
                    <a:pt x="342900" y="686562"/>
                  </a:lnTo>
                  <a:lnTo>
                    <a:pt x="389505" y="683423"/>
                  </a:lnTo>
                  <a:lnTo>
                    <a:pt x="434181" y="674281"/>
                  </a:lnTo>
                  <a:lnTo>
                    <a:pt x="476523" y="659546"/>
                  </a:lnTo>
                  <a:lnTo>
                    <a:pt x="516127" y="639628"/>
                  </a:lnTo>
                  <a:lnTo>
                    <a:pt x="552588" y="614937"/>
                  </a:lnTo>
                  <a:lnTo>
                    <a:pt x="585501" y="585882"/>
                  </a:lnTo>
                  <a:lnTo>
                    <a:pt x="614461" y="552875"/>
                  </a:lnTo>
                  <a:lnTo>
                    <a:pt x="639063" y="516325"/>
                  </a:lnTo>
                  <a:lnTo>
                    <a:pt x="658903" y="476642"/>
                  </a:lnTo>
                  <a:lnTo>
                    <a:pt x="673576" y="434237"/>
                  </a:lnTo>
                  <a:lnTo>
                    <a:pt x="682676" y="389520"/>
                  </a:lnTo>
                  <a:lnTo>
                    <a:pt x="685799" y="342900"/>
                  </a:lnTo>
                  <a:lnTo>
                    <a:pt x="682676" y="296455"/>
                  </a:lnTo>
                  <a:lnTo>
                    <a:pt x="673576" y="251883"/>
                  </a:lnTo>
                  <a:lnTo>
                    <a:pt x="658903" y="209597"/>
                  </a:lnTo>
                  <a:lnTo>
                    <a:pt x="639064" y="170010"/>
                  </a:lnTo>
                  <a:lnTo>
                    <a:pt x="614461" y="133535"/>
                  </a:lnTo>
                  <a:lnTo>
                    <a:pt x="585501" y="100584"/>
                  </a:lnTo>
                  <a:lnTo>
                    <a:pt x="552588" y="71569"/>
                  </a:lnTo>
                  <a:lnTo>
                    <a:pt x="516128" y="46905"/>
                  </a:lnTo>
                  <a:lnTo>
                    <a:pt x="476523" y="27003"/>
                  </a:lnTo>
                  <a:lnTo>
                    <a:pt x="434181" y="12276"/>
                  </a:lnTo>
                  <a:lnTo>
                    <a:pt x="389505" y="3137"/>
                  </a:lnTo>
                  <a:lnTo>
                    <a:pt x="342900" y="0"/>
                  </a:lnTo>
                  <a:close/>
                </a:path>
              </a:pathLst>
            </a:custGeom>
            <a:solidFill>
              <a:srgbClr val="000000"/>
            </a:solidFill>
          </p:spPr>
          <p:txBody>
            <a:bodyPr wrap="square" lIns="0" tIns="0" rIns="0" bIns="0" rtlCol="0"/>
            <a:lstStyle/>
            <a:p>
              <a:endParaRPr sz="1588"/>
            </a:p>
          </p:txBody>
        </p:sp>
        <p:sp>
          <p:nvSpPr>
            <p:cNvPr id="32" name="object 32">
              <a:extLst>
                <a:ext uri="{FF2B5EF4-FFF2-40B4-BE49-F238E27FC236}">
                  <a16:creationId xmlns:a16="http://schemas.microsoft.com/office/drawing/2014/main" id="{1D0A3FDC-E671-3FA5-E02B-3C748A9BC64E}"/>
                </a:ext>
              </a:extLst>
            </p:cNvPr>
            <p:cNvSpPr/>
            <p:nvPr/>
          </p:nvSpPr>
          <p:spPr>
            <a:xfrm>
              <a:off x="2814827" y="3708017"/>
              <a:ext cx="695960" cy="694055"/>
            </a:xfrm>
            <a:custGeom>
              <a:avLst/>
              <a:gdLst/>
              <a:ahLst/>
              <a:cxnLst/>
              <a:rect l="l" t="t" r="r" b="b"/>
              <a:pathLst>
                <a:path w="695960" h="694054">
                  <a:moveTo>
                    <a:pt x="695706" y="346584"/>
                  </a:moveTo>
                  <a:lnTo>
                    <a:pt x="685414" y="268623"/>
                  </a:lnTo>
                  <a:lnTo>
                    <a:pt x="673704" y="228891"/>
                  </a:lnTo>
                  <a:lnTo>
                    <a:pt x="658525" y="192242"/>
                  </a:lnTo>
                  <a:lnTo>
                    <a:pt x="619202" y="128759"/>
                  </a:lnTo>
                  <a:lnTo>
                    <a:pt x="569566" y="77894"/>
                  </a:lnTo>
                  <a:lnTo>
                    <a:pt x="511946" y="39741"/>
                  </a:lnTo>
                  <a:lnTo>
                    <a:pt x="448711" y="14335"/>
                  </a:lnTo>
                  <a:lnTo>
                    <a:pt x="382524" y="1672"/>
                  </a:lnTo>
                  <a:lnTo>
                    <a:pt x="348234" y="0"/>
                  </a:lnTo>
                  <a:lnTo>
                    <a:pt x="347129" y="20"/>
                  </a:lnTo>
                  <a:lnTo>
                    <a:pt x="280260" y="6333"/>
                  </a:lnTo>
                  <a:lnTo>
                    <a:pt x="214878" y="25400"/>
                  </a:lnTo>
                  <a:lnTo>
                    <a:pt x="154031" y="57185"/>
                  </a:lnTo>
                  <a:lnTo>
                    <a:pt x="99996" y="101690"/>
                  </a:lnTo>
                  <a:lnTo>
                    <a:pt x="55049" y="158915"/>
                  </a:lnTo>
                  <a:lnTo>
                    <a:pt x="21466" y="228863"/>
                  </a:lnTo>
                  <a:lnTo>
                    <a:pt x="9647" y="268607"/>
                  </a:lnTo>
                  <a:lnTo>
                    <a:pt x="1523" y="311532"/>
                  </a:lnTo>
                  <a:lnTo>
                    <a:pt x="0" y="329058"/>
                  </a:lnTo>
                  <a:lnTo>
                    <a:pt x="0" y="347346"/>
                  </a:lnTo>
                  <a:lnTo>
                    <a:pt x="1524" y="382398"/>
                  </a:lnTo>
                  <a:lnTo>
                    <a:pt x="3810" y="399924"/>
                  </a:lnTo>
                  <a:lnTo>
                    <a:pt x="6858" y="417450"/>
                  </a:lnTo>
                  <a:lnTo>
                    <a:pt x="9144" y="425597"/>
                  </a:lnTo>
                  <a:lnTo>
                    <a:pt x="9144" y="346584"/>
                  </a:lnTo>
                  <a:lnTo>
                    <a:pt x="9905" y="329058"/>
                  </a:lnTo>
                  <a:lnTo>
                    <a:pt x="24148" y="247854"/>
                  </a:lnTo>
                  <a:lnTo>
                    <a:pt x="41372" y="202947"/>
                  </a:lnTo>
                  <a:lnTo>
                    <a:pt x="64758" y="161355"/>
                  </a:lnTo>
                  <a:lnTo>
                    <a:pt x="93679" y="123627"/>
                  </a:lnTo>
                  <a:lnTo>
                    <a:pt x="127506" y="90309"/>
                  </a:lnTo>
                  <a:lnTo>
                    <a:pt x="165610" y="61949"/>
                  </a:lnTo>
                  <a:lnTo>
                    <a:pt x="207363" y="39092"/>
                  </a:lnTo>
                  <a:lnTo>
                    <a:pt x="252137" y="22287"/>
                  </a:lnTo>
                  <a:lnTo>
                    <a:pt x="299304" y="12080"/>
                  </a:lnTo>
                  <a:lnTo>
                    <a:pt x="347129" y="9087"/>
                  </a:lnTo>
                  <a:lnTo>
                    <a:pt x="365760" y="9085"/>
                  </a:lnTo>
                  <a:lnTo>
                    <a:pt x="382524" y="10542"/>
                  </a:lnTo>
                  <a:lnTo>
                    <a:pt x="429396" y="18716"/>
                  </a:lnTo>
                  <a:lnTo>
                    <a:pt x="473718" y="32967"/>
                  </a:lnTo>
                  <a:lnTo>
                    <a:pt x="515056" y="52849"/>
                  </a:lnTo>
                  <a:lnTo>
                    <a:pt x="552973" y="77917"/>
                  </a:lnTo>
                  <a:lnTo>
                    <a:pt x="587035" y="107726"/>
                  </a:lnTo>
                  <a:lnTo>
                    <a:pt x="616806" y="141830"/>
                  </a:lnTo>
                  <a:lnTo>
                    <a:pt x="641850" y="179784"/>
                  </a:lnTo>
                  <a:lnTo>
                    <a:pt x="661734" y="221143"/>
                  </a:lnTo>
                  <a:lnTo>
                    <a:pt x="676021" y="265462"/>
                  </a:lnTo>
                  <a:lnTo>
                    <a:pt x="684276" y="312294"/>
                  </a:lnTo>
                  <a:lnTo>
                    <a:pt x="685800" y="329820"/>
                  </a:lnTo>
                  <a:lnTo>
                    <a:pt x="685800" y="425768"/>
                  </a:lnTo>
                  <a:lnTo>
                    <a:pt x="689079" y="413419"/>
                  </a:lnTo>
                  <a:lnTo>
                    <a:pt x="694944" y="364872"/>
                  </a:lnTo>
                  <a:lnTo>
                    <a:pt x="695706" y="346584"/>
                  </a:lnTo>
                  <a:close/>
                </a:path>
                <a:path w="695960" h="694054">
                  <a:moveTo>
                    <a:pt x="685800" y="425768"/>
                  </a:moveTo>
                  <a:lnTo>
                    <a:pt x="685800" y="364872"/>
                  </a:lnTo>
                  <a:lnTo>
                    <a:pt x="679741" y="408393"/>
                  </a:lnTo>
                  <a:lnTo>
                    <a:pt x="669656" y="448786"/>
                  </a:lnTo>
                  <a:lnTo>
                    <a:pt x="655853" y="486036"/>
                  </a:lnTo>
                  <a:lnTo>
                    <a:pt x="638641" y="520129"/>
                  </a:lnTo>
                  <a:lnTo>
                    <a:pt x="595229" y="578783"/>
                  </a:lnTo>
                  <a:lnTo>
                    <a:pt x="541897" y="624628"/>
                  </a:lnTo>
                  <a:lnTo>
                    <a:pt x="481119" y="657543"/>
                  </a:lnTo>
                  <a:lnTo>
                    <a:pt x="415371" y="677409"/>
                  </a:lnTo>
                  <a:lnTo>
                    <a:pt x="347129" y="684108"/>
                  </a:lnTo>
                  <a:lnTo>
                    <a:pt x="312846" y="682481"/>
                  </a:lnTo>
                  <a:lnTo>
                    <a:pt x="245504" y="669202"/>
                  </a:lnTo>
                  <a:lnTo>
                    <a:pt x="181856" y="642456"/>
                  </a:lnTo>
                  <a:lnTo>
                    <a:pt x="124377" y="602122"/>
                  </a:lnTo>
                  <a:lnTo>
                    <a:pt x="75544" y="548081"/>
                  </a:lnTo>
                  <a:lnTo>
                    <a:pt x="55143" y="515883"/>
                  </a:lnTo>
                  <a:lnTo>
                    <a:pt x="37832" y="480214"/>
                  </a:lnTo>
                  <a:lnTo>
                    <a:pt x="23919" y="441058"/>
                  </a:lnTo>
                  <a:lnTo>
                    <a:pt x="13716" y="398400"/>
                  </a:lnTo>
                  <a:lnTo>
                    <a:pt x="9144" y="346584"/>
                  </a:lnTo>
                  <a:lnTo>
                    <a:pt x="9144" y="425597"/>
                  </a:lnTo>
                  <a:lnTo>
                    <a:pt x="37137" y="503481"/>
                  </a:lnTo>
                  <a:lnTo>
                    <a:pt x="59881" y="542000"/>
                  </a:lnTo>
                  <a:lnTo>
                    <a:pt x="87104" y="577035"/>
                  </a:lnTo>
                  <a:lnTo>
                    <a:pt x="118361" y="608221"/>
                  </a:lnTo>
                  <a:lnTo>
                    <a:pt x="153209" y="635193"/>
                  </a:lnTo>
                  <a:lnTo>
                    <a:pt x="191202" y="657585"/>
                  </a:lnTo>
                  <a:lnTo>
                    <a:pt x="231898" y="675033"/>
                  </a:lnTo>
                  <a:lnTo>
                    <a:pt x="274852" y="687171"/>
                  </a:lnTo>
                  <a:lnTo>
                    <a:pt x="319621" y="693634"/>
                  </a:lnTo>
                  <a:lnTo>
                    <a:pt x="365760" y="694056"/>
                  </a:lnTo>
                  <a:lnTo>
                    <a:pt x="383286" y="693294"/>
                  </a:lnTo>
                  <a:lnTo>
                    <a:pt x="448413" y="680020"/>
                  </a:lnTo>
                  <a:lnTo>
                    <a:pt x="493165" y="662961"/>
                  </a:lnTo>
                  <a:lnTo>
                    <a:pt x="534618" y="640305"/>
                  </a:lnTo>
                  <a:lnTo>
                    <a:pt x="572328" y="612528"/>
                  </a:lnTo>
                  <a:lnTo>
                    <a:pt x="605847" y="580104"/>
                  </a:lnTo>
                  <a:lnTo>
                    <a:pt x="634728" y="543506"/>
                  </a:lnTo>
                  <a:lnTo>
                    <a:pt x="658525" y="503210"/>
                  </a:lnTo>
                  <a:lnTo>
                    <a:pt x="676791" y="459689"/>
                  </a:lnTo>
                  <a:lnTo>
                    <a:pt x="685800" y="425768"/>
                  </a:lnTo>
                  <a:close/>
                </a:path>
              </a:pathLst>
            </a:custGeom>
            <a:solidFill>
              <a:srgbClr val="000000"/>
            </a:solidFill>
          </p:spPr>
          <p:txBody>
            <a:bodyPr wrap="square" lIns="0" tIns="0" rIns="0" bIns="0" rtlCol="0"/>
            <a:lstStyle/>
            <a:p>
              <a:endParaRPr sz="1588"/>
            </a:p>
          </p:txBody>
        </p:sp>
        <p:pic>
          <p:nvPicPr>
            <p:cNvPr id="33" name="object 33">
              <a:extLst>
                <a:ext uri="{FF2B5EF4-FFF2-40B4-BE49-F238E27FC236}">
                  <a16:creationId xmlns:a16="http://schemas.microsoft.com/office/drawing/2014/main" id="{449295C0-A163-E8D7-E52E-44C2FD0FEDC2}"/>
                </a:ext>
              </a:extLst>
            </p:cNvPr>
            <p:cNvPicPr/>
            <p:nvPr/>
          </p:nvPicPr>
          <p:blipFill>
            <a:blip r:embed="rId17" cstate="print"/>
            <a:stretch>
              <a:fillRect/>
            </a:stretch>
          </p:blipFill>
          <p:spPr>
            <a:xfrm>
              <a:off x="2897885" y="3723188"/>
              <a:ext cx="531113" cy="258958"/>
            </a:xfrm>
            <a:prstGeom prst="rect">
              <a:avLst/>
            </a:prstGeom>
          </p:spPr>
        </p:pic>
      </p:grpSp>
      <p:sp>
        <p:nvSpPr>
          <p:cNvPr id="34" name="object 34">
            <a:extLst>
              <a:ext uri="{FF2B5EF4-FFF2-40B4-BE49-F238E27FC236}">
                <a16:creationId xmlns:a16="http://schemas.microsoft.com/office/drawing/2014/main" id="{F8B588BF-5913-0AAD-F856-E0A4798A5860}"/>
              </a:ext>
            </a:extLst>
          </p:cNvPr>
          <p:cNvSpPr txBox="1"/>
          <p:nvPr/>
        </p:nvSpPr>
        <p:spPr>
          <a:xfrm>
            <a:off x="4356175" y="2902643"/>
            <a:ext cx="201146" cy="350767"/>
          </a:xfrm>
          <a:prstGeom prst="rect">
            <a:avLst/>
          </a:prstGeom>
        </p:spPr>
        <p:txBody>
          <a:bodyPr vert="horz" wrap="square" lIns="0" tIns="11206" rIns="0" bIns="0" rtlCol="0">
            <a:spAutoFit/>
          </a:bodyPr>
          <a:lstStyle/>
          <a:p>
            <a:pPr marL="11206">
              <a:spcBef>
                <a:spcPts val="88"/>
              </a:spcBef>
            </a:pPr>
            <a:r>
              <a:rPr sz="2206" b="1" dirty="0">
                <a:solidFill>
                  <a:srgbClr val="FFFFFF"/>
                </a:solidFill>
                <a:latin typeface="Tahoma"/>
                <a:cs typeface="Tahoma"/>
              </a:rPr>
              <a:t>*</a:t>
            </a:r>
            <a:endParaRPr sz="2206" dirty="0">
              <a:latin typeface="Tahoma"/>
              <a:cs typeface="Tahoma"/>
            </a:endParaRPr>
          </a:p>
        </p:txBody>
      </p:sp>
      <p:grpSp>
        <p:nvGrpSpPr>
          <p:cNvPr id="35" name="object 35">
            <a:extLst>
              <a:ext uri="{FF2B5EF4-FFF2-40B4-BE49-F238E27FC236}">
                <a16:creationId xmlns:a16="http://schemas.microsoft.com/office/drawing/2014/main" id="{9B969377-C268-CB0F-196D-B2485ED2C6D6}"/>
              </a:ext>
            </a:extLst>
          </p:cNvPr>
          <p:cNvGrpSpPr/>
          <p:nvPr/>
        </p:nvGrpSpPr>
        <p:grpSpPr>
          <a:xfrm>
            <a:off x="4816383" y="2308067"/>
            <a:ext cx="2631141" cy="2431676"/>
            <a:chOff x="3578967" y="3146306"/>
            <a:chExt cx="2981960" cy="2755900"/>
          </a:xfrm>
        </p:grpSpPr>
        <p:pic>
          <p:nvPicPr>
            <p:cNvPr id="36" name="object 36">
              <a:extLst>
                <a:ext uri="{FF2B5EF4-FFF2-40B4-BE49-F238E27FC236}">
                  <a16:creationId xmlns:a16="http://schemas.microsoft.com/office/drawing/2014/main" id="{18BD6837-A741-005C-D2F6-3FC064C40B25}"/>
                </a:ext>
              </a:extLst>
            </p:cNvPr>
            <p:cNvPicPr/>
            <p:nvPr/>
          </p:nvPicPr>
          <p:blipFill>
            <a:blip r:embed="rId18" cstate="print"/>
            <a:stretch>
              <a:fillRect/>
            </a:stretch>
          </p:blipFill>
          <p:spPr>
            <a:xfrm>
              <a:off x="6022466" y="5768911"/>
              <a:ext cx="133361" cy="130492"/>
            </a:xfrm>
            <a:prstGeom prst="rect">
              <a:avLst/>
            </a:prstGeom>
          </p:spPr>
        </p:pic>
        <p:sp>
          <p:nvSpPr>
            <p:cNvPr id="37" name="object 37">
              <a:extLst>
                <a:ext uri="{FF2B5EF4-FFF2-40B4-BE49-F238E27FC236}">
                  <a16:creationId xmlns:a16="http://schemas.microsoft.com/office/drawing/2014/main" id="{CCB323C0-262D-427B-7042-6036F8BF7BE2}"/>
                </a:ext>
              </a:extLst>
            </p:cNvPr>
            <p:cNvSpPr/>
            <p:nvPr/>
          </p:nvSpPr>
          <p:spPr>
            <a:xfrm>
              <a:off x="6018408" y="5763976"/>
              <a:ext cx="142875" cy="137795"/>
            </a:xfrm>
            <a:custGeom>
              <a:avLst/>
              <a:gdLst/>
              <a:ahLst/>
              <a:cxnLst/>
              <a:rect l="l" t="t" r="r" b="b"/>
              <a:pathLst>
                <a:path w="142875" h="137795">
                  <a:moveTo>
                    <a:pt x="142340" y="83447"/>
                  </a:moveTo>
                  <a:lnTo>
                    <a:pt x="109595" y="11983"/>
                  </a:lnTo>
                  <a:lnTo>
                    <a:pt x="54915" y="0"/>
                  </a:lnTo>
                  <a:lnTo>
                    <a:pt x="21834" y="15727"/>
                  </a:lnTo>
                  <a:lnTo>
                    <a:pt x="1997" y="45446"/>
                  </a:lnTo>
                  <a:lnTo>
                    <a:pt x="0" y="82299"/>
                  </a:lnTo>
                  <a:lnTo>
                    <a:pt x="9011" y="98665"/>
                  </a:lnTo>
                  <a:lnTo>
                    <a:pt x="9011" y="78507"/>
                  </a:lnTo>
                  <a:lnTo>
                    <a:pt x="11931" y="45995"/>
                  </a:lnTo>
                  <a:lnTo>
                    <a:pt x="31157" y="20606"/>
                  </a:lnTo>
                  <a:lnTo>
                    <a:pt x="61790" y="8680"/>
                  </a:lnTo>
                  <a:lnTo>
                    <a:pt x="98927" y="16555"/>
                  </a:lnTo>
                  <a:lnTo>
                    <a:pt x="105023" y="19603"/>
                  </a:lnTo>
                  <a:lnTo>
                    <a:pt x="109595" y="24175"/>
                  </a:lnTo>
                  <a:lnTo>
                    <a:pt x="130667" y="53360"/>
                  </a:lnTo>
                  <a:lnTo>
                    <a:pt x="132332" y="85183"/>
                  </a:lnTo>
                  <a:lnTo>
                    <a:pt x="132332" y="105507"/>
                  </a:lnTo>
                  <a:lnTo>
                    <a:pt x="142340" y="83447"/>
                  </a:lnTo>
                  <a:close/>
                </a:path>
                <a:path w="142875" h="137795">
                  <a:moveTo>
                    <a:pt x="132332" y="105507"/>
                  </a:moveTo>
                  <a:lnTo>
                    <a:pt x="132332" y="85183"/>
                  </a:lnTo>
                  <a:lnTo>
                    <a:pt x="117974" y="112852"/>
                  </a:lnTo>
                  <a:lnTo>
                    <a:pt x="90979" y="129577"/>
                  </a:lnTo>
                  <a:lnTo>
                    <a:pt x="42539" y="123997"/>
                  </a:lnTo>
                  <a:lnTo>
                    <a:pt x="9011" y="78507"/>
                  </a:lnTo>
                  <a:lnTo>
                    <a:pt x="9011" y="98665"/>
                  </a:lnTo>
                  <a:lnTo>
                    <a:pt x="38729" y="132379"/>
                  </a:lnTo>
                  <a:lnTo>
                    <a:pt x="95737" y="137779"/>
                  </a:lnTo>
                  <a:lnTo>
                    <a:pt x="127157" y="116916"/>
                  </a:lnTo>
                  <a:lnTo>
                    <a:pt x="132332" y="105507"/>
                  </a:lnTo>
                  <a:close/>
                </a:path>
              </a:pathLst>
            </a:custGeom>
            <a:solidFill>
              <a:srgbClr val="000000"/>
            </a:solidFill>
          </p:spPr>
          <p:txBody>
            <a:bodyPr wrap="square" lIns="0" tIns="0" rIns="0" bIns="0" rtlCol="0"/>
            <a:lstStyle/>
            <a:p>
              <a:endParaRPr sz="1588"/>
            </a:p>
          </p:txBody>
        </p:sp>
        <p:pic>
          <p:nvPicPr>
            <p:cNvPr id="38" name="object 38">
              <a:extLst>
                <a:ext uri="{FF2B5EF4-FFF2-40B4-BE49-F238E27FC236}">
                  <a16:creationId xmlns:a16="http://schemas.microsoft.com/office/drawing/2014/main" id="{E95108D9-8220-0C51-A062-7B8A539F6C1D}"/>
                </a:ext>
              </a:extLst>
            </p:cNvPr>
            <p:cNvPicPr/>
            <p:nvPr/>
          </p:nvPicPr>
          <p:blipFill>
            <a:blip r:embed="rId19" cstate="print"/>
            <a:stretch>
              <a:fillRect/>
            </a:stretch>
          </p:blipFill>
          <p:spPr>
            <a:xfrm>
              <a:off x="5869733" y="5616606"/>
              <a:ext cx="134016" cy="131159"/>
            </a:xfrm>
            <a:prstGeom prst="rect">
              <a:avLst/>
            </a:prstGeom>
          </p:spPr>
        </p:pic>
        <p:sp>
          <p:nvSpPr>
            <p:cNvPr id="39" name="object 39">
              <a:extLst>
                <a:ext uri="{FF2B5EF4-FFF2-40B4-BE49-F238E27FC236}">
                  <a16:creationId xmlns:a16="http://schemas.microsoft.com/office/drawing/2014/main" id="{824888A1-306A-BCDF-CD7C-9DD554E55D8E}"/>
                </a:ext>
              </a:extLst>
            </p:cNvPr>
            <p:cNvSpPr/>
            <p:nvPr/>
          </p:nvSpPr>
          <p:spPr>
            <a:xfrm>
              <a:off x="5865780" y="5611981"/>
              <a:ext cx="142875" cy="138430"/>
            </a:xfrm>
            <a:custGeom>
              <a:avLst/>
              <a:gdLst/>
              <a:ahLst/>
              <a:cxnLst/>
              <a:rect l="l" t="t" r="r" b="b"/>
              <a:pathLst>
                <a:path w="142875" h="138429">
                  <a:moveTo>
                    <a:pt x="142806" y="83786"/>
                  </a:moveTo>
                  <a:lnTo>
                    <a:pt x="137957" y="45809"/>
                  </a:lnTo>
                  <a:lnTo>
                    <a:pt x="109823" y="11578"/>
                  </a:lnTo>
                  <a:lnTo>
                    <a:pt x="54286" y="0"/>
                  </a:lnTo>
                  <a:lnTo>
                    <a:pt x="21091" y="15887"/>
                  </a:lnTo>
                  <a:lnTo>
                    <a:pt x="1568" y="45565"/>
                  </a:lnTo>
                  <a:lnTo>
                    <a:pt x="0" y="82215"/>
                  </a:lnTo>
                  <a:lnTo>
                    <a:pt x="8725" y="97753"/>
                  </a:lnTo>
                  <a:lnTo>
                    <a:pt x="8725" y="78081"/>
                  </a:lnTo>
                  <a:lnTo>
                    <a:pt x="11725" y="45345"/>
                  </a:lnTo>
                  <a:lnTo>
                    <a:pt x="30984" y="20124"/>
                  </a:lnTo>
                  <a:lnTo>
                    <a:pt x="61720" y="8590"/>
                  </a:lnTo>
                  <a:lnTo>
                    <a:pt x="99155" y="16912"/>
                  </a:lnTo>
                  <a:lnTo>
                    <a:pt x="104489" y="19960"/>
                  </a:lnTo>
                  <a:lnTo>
                    <a:pt x="109823" y="23770"/>
                  </a:lnTo>
                  <a:lnTo>
                    <a:pt x="130953" y="53895"/>
                  </a:lnTo>
                  <a:lnTo>
                    <a:pt x="132942" y="85799"/>
                  </a:lnTo>
                  <a:lnTo>
                    <a:pt x="132942" y="105808"/>
                  </a:lnTo>
                  <a:lnTo>
                    <a:pt x="142806" y="83786"/>
                  </a:lnTo>
                  <a:close/>
                </a:path>
                <a:path w="142875" h="138429">
                  <a:moveTo>
                    <a:pt x="132942" y="105808"/>
                  </a:moveTo>
                  <a:lnTo>
                    <a:pt x="132942" y="85799"/>
                  </a:lnTo>
                  <a:lnTo>
                    <a:pt x="118881" y="113156"/>
                  </a:lnTo>
                  <a:lnTo>
                    <a:pt x="91856" y="129641"/>
                  </a:lnTo>
                  <a:lnTo>
                    <a:pt x="48863" y="126640"/>
                  </a:lnTo>
                  <a:lnTo>
                    <a:pt x="32099" y="115972"/>
                  </a:lnTo>
                  <a:lnTo>
                    <a:pt x="26765" y="112162"/>
                  </a:lnTo>
                  <a:lnTo>
                    <a:pt x="8725" y="78081"/>
                  </a:lnTo>
                  <a:lnTo>
                    <a:pt x="8725" y="97753"/>
                  </a:lnTo>
                  <a:lnTo>
                    <a:pt x="20669" y="119020"/>
                  </a:lnTo>
                  <a:lnTo>
                    <a:pt x="26003" y="124354"/>
                  </a:lnTo>
                  <a:lnTo>
                    <a:pt x="32099" y="128164"/>
                  </a:lnTo>
                  <a:lnTo>
                    <a:pt x="38957" y="131974"/>
                  </a:lnTo>
                  <a:lnTo>
                    <a:pt x="45053" y="135784"/>
                  </a:lnTo>
                  <a:lnTo>
                    <a:pt x="51911" y="138070"/>
                  </a:lnTo>
                  <a:lnTo>
                    <a:pt x="96355" y="138130"/>
                  </a:lnTo>
                  <a:lnTo>
                    <a:pt x="127796" y="117298"/>
                  </a:lnTo>
                  <a:lnTo>
                    <a:pt x="132942" y="105808"/>
                  </a:lnTo>
                  <a:close/>
                </a:path>
              </a:pathLst>
            </a:custGeom>
            <a:solidFill>
              <a:srgbClr val="000000"/>
            </a:solidFill>
          </p:spPr>
          <p:txBody>
            <a:bodyPr wrap="square" lIns="0" tIns="0" rIns="0" bIns="0" rtlCol="0"/>
            <a:lstStyle/>
            <a:p>
              <a:endParaRPr sz="1588"/>
            </a:p>
          </p:txBody>
        </p:sp>
        <p:pic>
          <p:nvPicPr>
            <p:cNvPr id="40" name="object 40">
              <a:extLst>
                <a:ext uri="{FF2B5EF4-FFF2-40B4-BE49-F238E27FC236}">
                  <a16:creationId xmlns:a16="http://schemas.microsoft.com/office/drawing/2014/main" id="{3E3AEEA5-C436-CDDC-F780-F1902574072A}"/>
                </a:ext>
              </a:extLst>
            </p:cNvPr>
            <p:cNvPicPr/>
            <p:nvPr/>
          </p:nvPicPr>
          <p:blipFill>
            <a:blip r:embed="rId20" cstate="print"/>
            <a:stretch>
              <a:fillRect/>
            </a:stretch>
          </p:blipFill>
          <p:spPr>
            <a:xfrm>
              <a:off x="3582650" y="4169473"/>
              <a:ext cx="134326" cy="130587"/>
            </a:xfrm>
            <a:prstGeom prst="rect">
              <a:avLst/>
            </a:prstGeom>
          </p:spPr>
        </p:pic>
        <p:sp>
          <p:nvSpPr>
            <p:cNvPr id="41" name="object 41">
              <a:extLst>
                <a:ext uri="{FF2B5EF4-FFF2-40B4-BE49-F238E27FC236}">
                  <a16:creationId xmlns:a16="http://schemas.microsoft.com/office/drawing/2014/main" id="{3E7CC63D-028A-D6D1-BBD9-A358188781A0}"/>
                </a:ext>
              </a:extLst>
            </p:cNvPr>
            <p:cNvSpPr/>
            <p:nvPr/>
          </p:nvSpPr>
          <p:spPr>
            <a:xfrm>
              <a:off x="3578967" y="4164455"/>
              <a:ext cx="144145" cy="140335"/>
            </a:xfrm>
            <a:custGeom>
              <a:avLst/>
              <a:gdLst/>
              <a:ahLst/>
              <a:cxnLst/>
              <a:rect l="l" t="t" r="r" b="b"/>
              <a:pathLst>
                <a:path w="144145" h="140335">
                  <a:moveTo>
                    <a:pt x="143577" y="71592"/>
                  </a:moveTo>
                  <a:lnTo>
                    <a:pt x="109874" y="12066"/>
                  </a:lnTo>
                  <a:lnTo>
                    <a:pt x="54278" y="0"/>
                  </a:lnTo>
                  <a:lnTo>
                    <a:pt x="21287" y="15841"/>
                  </a:lnTo>
                  <a:lnTo>
                    <a:pt x="1691" y="45641"/>
                  </a:lnTo>
                  <a:lnTo>
                    <a:pt x="0" y="82306"/>
                  </a:lnTo>
                  <a:lnTo>
                    <a:pt x="8896" y="97952"/>
                  </a:lnTo>
                  <a:lnTo>
                    <a:pt x="8896" y="78021"/>
                  </a:lnTo>
                  <a:lnTo>
                    <a:pt x="11568" y="45677"/>
                  </a:lnTo>
                  <a:lnTo>
                    <a:pt x="30439" y="20742"/>
                  </a:lnTo>
                  <a:lnTo>
                    <a:pt x="61116" y="9101"/>
                  </a:lnTo>
                  <a:lnTo>
                    <a:pt x="99206" y="16638"/>
                  </a:lnTo>
                  <a:lnTo>
                    <a:pt x="109874" y="24258"/>
                  </a:lnTo>
                  <a:lnTo>
                    <a:pt x="131056" y="54292"/>
                  </a:lnTo>
                  <a:lnTo>
                    <a:pt x="132950" y="86120"/>
                  </a:lnTo>
                  <a:lnTo>
                    <a:pt x="132950" y="108146"/>
                  </a:lnTo>
                  <a:lnTo>
                    <a:pt x="137558" y="102087"/>
                  </a:lnTo>
                  <a:lnTo>
                    <a:pt x="143577" y="71592"/>
                  </a:lnTo>
                  <a:close/>
                </a:path>
                <a:path w="144145" h="140335">
                  <a:moveTo>
                    <a:pt x="132950" y="108146"/>
                  </a:moveTo>
                  <a:lnTo>
                    <a:pt x="132950" y="86120"/>
                  </a:lnTo>
                  <a:lnTo>
                    <a:pt x="118765" y="113370"/>
                  </a:lnTo>
                  <a:lnTo>
                    <a:pt x="91715" y="129671"/>
                  </a:lnTo>
                  <a:lnTo>
                    <a:pt x="42818" y="124080"/>
                  </a:lnTo>
                  <a:lnTo>
                    <a:pt x="8896" y="78021"/>
                  </a:lnTo>
                  <a:lnTo>
                    <a:pt x="8896" y="97952"/>
                  </a:lnTo>
                  <a:lnTo>
                    <a:pt x="32150" y="128652"/>
                  </a:lnTo>
                  <a:lnTo>
                    <a:pt x="89756" y="140080"/>
                  </a:lnTo>
                  <a:lnTo>
                    <a:pt x="118953" y="126547"/>
                  </a:lnTo>
                  <a:lnTo>
                    <a:pt x="132950" y="108146"/>
                  </a:lnTo>
                  <a:close/>
                </a:path>
              </a:pathLst>
            </a:custGeom>
            <a:solidFill>
              <a:srgbClr val="000000"/>
            </a:solidFill>
          </p:spPr>
          <p:txBody>
            <a:bodyPr wrap="square" lIns="0" tIns="0" rIns="0" bIns="0" rtlCol="0"/>
            <a:lstStyle/>
            <a:p>
              <a:endParaRPr sz="1588"/>
            </a:p>
          </p:txBody>
        </p:sp>
        <p:pic>
          <p:nvPicPr>
            <p:cNvPr id="42" name="object 42">
              <a:extLst>
                <a:ext uri="{FF2B5EF4-FFF2-40B4-BE49-F238E27FC236}">
                  <a16:creationId xmlns:a16="http://schemas.microsoft.com/office/drawing/2014/main" id="{7CD31B2A-9153-4EC6-1CB4-CD306809396A}"/>
                </a:ext>
              </a:extLst>
            </p:cNvPr>
            <p:cNvPicPr/>
            <p:nvPr/>
          </p:nvPicPr>
          <p:blipFill>
            <a:blip r:embed="rId21" cstate="print"/>
            <a:stretch>
              <a:fillRect/>
            </a:stretch>
          </p:blipFill>
          <p:spPr>
            <a:xfrm>
              <a:off x="3795902" y="4259865"/>
              <a:ext cx="134112" cy="130873"/>
            </a:xfrm>
            <a:prstGeom prst="rect">
              <a:avLst/>
            </a:prstGeom>
          </p:spPr>
        </p:pic>
        <p:sp>
          <p:nvSpPr>
            <p:cNvPr id="43" name="object 43">
              <a:extLst>
                <a:ext uri="{FF2B5EF4-FFF2-40B4-BE49-F238E27FC236}">
                  <a16:creationId xmlns:a16="http://schemas.microsoft.com/office/drawing/2014/main" id="{64D11A88-C5B7-2D9E-8C42-E7B313367ABA}"/>
                </a:ext>
              </a:extLst>
            </p:cNvPr>
            <p:cNvSpPr/>
            <p:nvPr/>
          </p:nvSpPr>
          <p:spPr>
            <a:xfrm>
              <a:off x="3791835" y="4254952"/>
              <a:ext cx="144145" cy="140335"/>
            </a:xfrm>
            <a:custGeom>
              <a:avLst/>
              <a:gdLst/>
              <a:ahLst/>
              <a:cxnLst/>
              <a:rect l="l" t="t" r="r" b="b"/>
              <a:pathLst>
                <a:path w="144145" h="140335">
                  <a:moveTo>
                    <a:pt x="143923" y="70789"/>
                  </a:moveTo>
                  <a:lnTo>
                    <a:pt x="109604" y="12248"/>
                  </a:lnTo>
                  <a:lnTo>
                    <a:pt x="55178" y="0"/>
                  </a:lnTo>
                  <a:lnTo>
                    <a:pt x="21940" y="15597"/>
                  </a:lnTo>
                  <a:lnTo>
                    <a:pt x="1895" y="45243"/>
                  </a:lnTo>
                  <a:lnTo>
                    <a:pt x="0" y="81999"/>
                  </a:lnTo>
                  <a:lnTo>
                    <a:pt x="9064" y="97780"/>
                  </a:lnTo>
                  <a:lnTo>
                    <a:pt x="9064" y="78087"/>
                  </a:lnTo>
                  <a:lnTo>
                    <a:pt x="11993" y="45411"/>
                  </a:lnTo>
                  <a:lnTo>
                    <a:pt x="31282" y="20202"/>
                  </a:lnTo>
                  <a:lnTo>
                    <a:pt x="62121" y="8618"/>
                  </a:lnTo>
                  <a:lnTo>
                    <a:pt x="99698" y="16820"/>
                  </a:lnTo>
                  <a:lnTo>
                    <a:pt x="110366" y="24440"/>
                  </a:lnTo>
                  <a:lnTo>
                    <a:pt x="133479" y="62497"/>
                  </a:lnTo>
                  <a:lnTo>
                    <a:pt x="133479" y="107246"/>
                  </a:lnTo>
                  <a:lnTo>
                    <a:pt x="137856" y="101440"/>
                  </a:lnTo>
                  <a:lnTo>
                    <a:pt x="143923" y="70789"/>
                  </a:lnTo>
                  <a:close/>
                </a:path>
                <a:path w="144145" h="140335">
                  <a:moveTo>
                    <a:pt x="133479" y="107246"/>
                  </a:moveTo>
                  <a:lnTo>
                    <a:pt x="133479" y="62497"/>
                  </a:lnTo>
                  <a:lnTo>
                    <a:pt x="127892" y="100763"/>
                  </a:lnTo>
                  <a:lnTo>
                    <a:pt x="99636" y="126967"/>
                  </a:lnTo>
                  <a:lnTo>
                    <a:pt x="54740" y="128834"/>
                  </a:lnTo>
                  <a:lnTo>
                    <a:pt x="48644" y="126548"/>
                  </a:lnTo>
                  <a:lnTo>
                    <a:pt x="43310" y="123500"/>
                  </a:lnTo>
                  <a:lnTo>
                    <a:pt x="37214" y="120452"/>
                  </a:lnTo>
                  <a:lnTo>
                    <a:pt x="31880" y="116642"/>
                  </a:lnTo>
                  <a:lnTo>
                    <a:pt x="27308" y="112070"/>
                  </a:lnTo>
                  <a:lnTo>
                    <a:pt x="9064" y="78087"/>
                  </a:lnTo>
                  <a:lnTo>
                    <a:pt x="9064" y="97780"/>
                  </a:lnTo>
                  <a:lnTo>
                    <a:pt x="32642" y="128834"/>
                  </a:lnTo>
                  <a:lnTo>
                    <a:pt x="89979" y="140112"/>
                  </a:lnTo>
                  <a:lnTo>
                    <a:pt x="119160" y="126240"/>
                  </a:lnTo>
                  <a:lnTo>
                    <a:pt x="133479" y="107246"/>
                  </a:lnTo>
                  <a:close/>
                </a:path>
              </a:pathLst>
            </a:custGeom>
            <a:solidFill>
              <a:srgbClr val="000000"/>
            </a:solidFill>
          </p:spPr>
          <p:txBody>
            <a:bodyPr wrap="square" lIns="0" tIns="0" rIns="0" bIns="0" rtlCol="0"/>
            <a:lstStyle/>
            <a:p>
              <a:endParaRPr sz="1588"/>
            </a:p>
          </p:txBody>
        </p:sp>
        <p:pic>
          <p:nvPicPr>
            <p:cNvPr id="44" name="object 44">
              <a:extLst>
                <a:ext uri="{FF2B5EF4-FFF2-40B4-BE49-F238E27FC236}">
                  <a16:creationId xmlns:a16="http://schemas.microsoft.com/office/drawing/2014/main" id="{578590C3-5AA2-40B0-8676-1F3E8A7FC666}"/>
                </a:ext>
              </a:extLst>
            </p:cNvPr>
            <p:cNvPicPr/>
            <p:nvPr/>
          </p:nvPicPr>
          <p:blipFill>
            <a:blip r:embed="rId22" cstate="print"/>
            <a:stretch>
              <a:fillRect/>
            </a:stretch>
          </p:blipFill>
          <p:spPr>
            <a:xfrm>
              <a:off x="4954904" y="3150774"/>
              <a:ext cx="134112" cy="131159"/>
            </a:xfrm>
            <a:prstGeom prst="rect">
              <a:avLst/>
            </a:prstGeom>
          </p:spPr>
        </p:pic>
        <p:pic>
          <p:nvPicPr>
            <p:cNvPr id="45" name="object 45">
              <a:extLst>
                <a:ext uri="{FF2B5EF4-FFF2-40B4-BE49-F238E27FC236}">
                  <a16:creationId xmlns:a16="http://schemas.microsoft.com/office/drawing/2014/main" id="{718851BC-A05A-DB87-51A7-F563C55D98B7}"/>
                </a:ext>
              </a:extLst>
            </p:cNvPr>
            <p:cNvPicPr/>
            <p:nvPr/>
          </p:nvPicPr>
          <p:blipFill>
            <a:blip r:embed="rId23" cstate="print"/>
            <a:stretch>
              <a:fillRect/>
            </a:stretch>
          </p:blipFill>
          <p:spPr>
            <a:xfrm>
              <a:off x="4950910" y="3146306"/>
              <a:ext cx="143818" cy="139594"/>
            </a:xfrm>
            <a:prstGeom prst="rect">
              <a:avLst/>
            </a:prstGeom>
          </p:spPr>
        </p:pic>
        <p:pic>
          <p:nvPicPr>
            <p:cNvPr id="46" name="object 46">
              <a:extLst>
                <a:ext uri="{FF2B5EF4-FFF2-40B4-BE49-F238E27FC236}">
                  <a16:creationId xmlns:a16="http://schemas.microsoft.com/office/drawing/2014/main" id="{345717F7-BD79-7B97-AA5A-839E578836CD}"/>
                </a:ext>
              </a:extLst>
            </p:cNvPr>
            <p:cNvPicPr/>
            <p:nvPr/>
          </p:nvPicPr>
          <p:blipFill>
            <a:blip r:embed="rId24" cstate="print"/>
            <a:stretch>
              <a:fillRect/>
            </a:stretch>
          </p:blipFill>
          <p:spPr>
            <a:xfrm>
              <a:off x="4954904" y="3433476"/>
              <a:ext cx="134112" cy="130873"/>
            </a:xfrm>
            <a:prstGeom prst="rect">
              <a:avLst/>
            </a:prstGeom>
          </p:spPr>
        </p:pic>
        <p:pic>
          <p:nvPicPr>
            <p:cNvPr id="47" name="object 47">
              <a:extLst>
                <a:ext uri="{FF2B5EF4-FFF2-40B4-BE49-F238E27FC236}">
                  <a16:creationId xmlns:a16="http://schemas.microsoft.com/office/drawing/2014/main" id="{022EAA5D-1BF1-07E0-0694-53C0603EC003}"/>
                </a:ext>
              </a:extLst>
            </p:cNvPr>
            <p:cNvPicPr/>
            <p:nvPr/>
          </p:nvPicPr>
          <p:blipFill>
            <a:blip r:embed="rId25" cstate="print"/>
            <a:stretch>
              <a:fillRect/>
            </a:stretch>
          </p:blipFill>
          <p:spPr>
            <a:xfrm>
              <a:off x="4950950" y="3428811"/>
              <a:ext cx="143117" cy="138110"/>
            </a:xfrm>
            <a:prstGeom prst="rect">
              <a:avLst/>
            </a:prstGeom>
          </p:spPr>
        </p:pic>
        <p:pic>
          <p:nvPicPr>
            <p:cNvPr id="48" name="object 48">
              <a:extLst>
                <a:ext uri="{FF2B5EF4-FFF2-40B4-BE49-F238E27FC236}">
                  <a16:creationId xmlns:a16="http://schemas.microsoft.com/office/drawing/2014/main" id="{45CF7455-C839-A460-8FD0-A64DC05EA3FA}"/>
                </a:ext>
              </a:extLst>
            </p:cNvPr>
            <p:cNvPicPr/>
            <p:nvPr/>
          </p:nvPicPr>
          <p:blipFill>
            <a:blip r:embed="rId26" cstate="print"/>
            <a:stretch>
              <a:fillRect/>
            </a:stretch>
          </p:blipFill>
          <p:spPr>
            <a:xfrm>
              <a:off x="6421754" y="4197000"/>
              <a:ext cx="134112" cy="131159"/>
            </a:xfrm>
            <a:prstGeom prst="rect">
              <a:avLst/>
            </a:prstGeom>
          </p:spPr>
        </p:pic>
        <p:pic>
          <p:nvPicPr>
            <p:cNvPr id="49" name="object 49">
              <a:extLst>
                <a:ext uri="{FF2B5EF4-FFF2-40B4-BE49-F238E27FC236}">
                  <a16:creationId xmlns:a16="http://schemas.microsoft.com/office/drawing/2014/main" id="{ABCB550F-A966-BE8A-FB60-D64F67962256}"/>
                </a:ext>
              </a:extLst>
            </p:cNvPr>
            <p:cNvPicPr/>
            <p:nvPr/>
          </p:nvPicPr>
          <p:blipFill>
            <a:blip r:embed="rId27" cstate="print"/>
            <a:stretch>
              <a:fillRect/>
            </a:stretch>
          </p:blipFill>
          <p:spPr>
            <a:xfrm>
              <a:off x="6417779" y="4192356"/>
              <a:ext cx="143077" cy="138089"/>
            </a:xfrm>
            <a:prstGeom prst="rect">
              <a:avLst/>
            </a:prstGeom>
          </p:spPr>
        </p:pic>
        <p:pic>
          <p:nvPicPr>
            <p:cNvPr id="50" name="object 50">
              <a:extLst>
                <a:ext uri="{FF2B5EF4-FFF2-40B4-BE49-F238E27FC236}">
                  <a16:creationId xmlns:a16="http://schemas.microsoft.com/office/drawing/2014/main" id="{B0C3E199-A925-1731-6CEB-A33A5D57BB47}"/>
                </a:ext>
              </a:extLst>
            </p:cNvPr>
            <p:cNvPicPr/>
            <p:nvPr/>
          </p:nvPicPr>
          <p:blipFill>
            <a:blip r:embed="rId28" cstate="print"/>
            <a:stretch>
              <a:fillRect/>
            </a:stretch>
          </p:blipFill>
          <p:spPr>
            <a:xfrm>
              <a:off x="6174866" y="4321206"/>
              <a:ext cx="133992" cy="130492"/>
            </a:xfrm>
            <a:prstGeom prst="rect">
              <a:avLst/>
            </a:prstGeom>
          </p:spPr>
        </p:pic>
        <p:pic>
          <p:nvPicPr>
            <p:cNvPr id="51" name="object 51">
              <a:extLst>
                <a:ext uri="{FF2B5EF4-FFF2-40B4-BE49-F238E27FC236}">
                  <a16:creationId xmlns:a16="http://schemas.microsoft.com/office/drawing/2014/main" id="{64FCE93F-1687-3332-6764-C8577F5C34FD}"/>
                </a:ext>
              </a:extLst>
            </p:cNvPr>
            <p:cNvPicPr/>
            <p:nvPr/>
          </p:nvPicPr>
          <p:blipFill>
            <a:blip r:embed="rId29" cstate="print"/>
            <a:stretch>
              <a:fillRect/>
            </a:stretch>
          </p:blipFill>
          <p:spPr>
            <a:xfrm>
              <a:off x="6170799" y="4316658"/>
              <a:ext cx="142704" cy="137624"/>
            </a:xfrm>
            <a:prstGeom prst="rect">
              <a:avLst/>
            </a:prstGeom>
          </p:spPr>
        </p:pic>
      </p:grpSp>
      <p:sp>
        <p:nvSpPr>
          <p:cNvPr id="52" name="object 52">
            <a:extLst>
              <a:ext uri="{FF2B5EF4-FFF2-40B4-BE49-F238E27FC236}">
                <a16:creationId xmlns:a16="http://schemas.microsoft.com/office/drawing/2014/main" id="{34F164A7-4412-6EDC-AC44-C6B724793C8B}"/>
              </a:ext>
            </a:extLst>
          </p:cNvPr>
          <p:cNvSpPr txBox="1"/>
          <p:nvPr/>
        </p:nvSpPr>
        <p:spPr>
          <a:xfrm>
            <a:off x="4556526" y="1219071"/>
            <a:ext cx="3078816" cy="859444"/>
          </a:xfrm>
          <a:prstGeom prst="rect">
            <a:avLst/>
          </a:prstGeom>
        </p:spPr>
        <p:txBody>
          <a:bodyPr vert="horz" wrap="square" lIns="0" tIns="10646" rIns="0" bIns="0" rtlCol="0">
            <a:spAutoFit/>
          </a:bodyPr>
          <a:lstStyle/>
          <a:p>
            <a:pPr algn="ctr">
              <a:spcBef>
                <a:spcPts val="84"/>
              </a:spcBef>
            </a:pPr>
            <a:r>
              <a:rPr sz="1765" b="1" spc="-4" dirty="0">
                <a:solidFill>
                  <a:srgbClr val="002060"/>
                </a:solidFill>
                <a:latin typeface="Arial" panose="020B0604020202020204" pitchFamily="34" charset="0"/>
                <a:cs typeface="Arial" panose="020B0604020202020204" pitchFamily="34" charset="0"/>
              </a:rPr>
              <a:t>Kiểm</a:t>
            </a:r>
            <a:r>
              <a:rPr sz="1765" b="1" spc="-18" dirty="0">
                <a:solidFill>
                  <a:srgbClr val="002060"/>
                </a:solidFill>
                <a:latin typeface="Arial" panose="020B0604020202020204" pitchFamily="34" charset="0"/>
                <a:cs typeface="Arial" panose="020B0604020202020204" pitchFamily="34" charset="0"/>
              </a:rPr>
              <a:t> </a:t>
            </a:r>
            <a:r>
              <a:rPr sz="1765" b="1" spc="-4" dirty="0" err="1">
                <a:solidFill>
                  <a:srgbClr val="002060"/>
                </a:solidFill>
                <a:latin typeface="Arial" panose="020B0604020202020204" pitchFamily="34" charset="0"/>
                <a:cs typeface="Arial" panose="020B0604020202020204" pitchFamily="34" charset="0"/>
              </a:rPr>
              <a:t>soát</a:t>
            </a:r>
            <a:r>
              <a:rPr sz="1765" b="1" spc="-13" dirty="0">
                <a:solidFill>
                  <a:srgbClr val="002060"/>
                </a:solidFill>
                <a:latin typeface="Arial" panose="020B0604020202020204" pitchFamily="34" charset="0"/>
                <a:cs typeface="Arial" panose="020B0604020202020204" pitchFamily="34" charset="0"/>
              </a:rPr>
              <a:t> </a:t>
            </a:r>
            <a:r>
              <a:rPr lang="en-US" sz="1765" b="1" spc="-4" dirty="0" err="1">
                <a:solidFill>
                  <a:srgbClr val="002060"/>
                </a:solidFill>
                <a:latin typeface="Arial" panose="020B0604020202020204" pitchFamily="34" charset="0"/>
                <a:cs typeface="Arial" panose="020B0604020202020204" pitchFamily="34" charset="0"/>
              </a:rPr>
              <a:t>cân</a:t>
            </a:r>
            <a:r>
              <a:rPr lang="en-US" sz="1765" b="1" spc="-4" dirty="0">
                <a:solidFill>
                  <a:srgbClr val="002060"/>
                </a:solidFill>
                <a:latin typeface="Arial" panose="020B0604020202020204" pitchFamily="34" charset="0"/>
                <a:cs typeface="Arial" panose="020B0604020202020204" pitchFamily="34" charset="0"/>
              </a:rPr>
              <a:t> </a:t>
            </a:r>
            <a:r>
              <a:rPr lang="en-US" sz="1765" b="1" spc="-4" dirty="0" err="1">
                <a:solidFill>
                  <a:srgbClr val="002060"/>
                </a:solidFill>
                <a:latin typeface="Arial" panose="020B0604020202020204" pitchFamily="34" charset="0"/>
                <a:cs typeface="Arial" panose="020B0604020202020204" pitchFamily="34" charset="0"/>
              </a:rPr>
              <a:t>nặng</a:t>
            </a:r>
            <a:endParaRPr sz="1765" b="1" dirty="0">
              <a:solidFill>
                <a:srgbClr val="002060"/>
              </a:solidFill>
              <a:latin typeface="Arial" panose="020B0604020202020204" pitchFamily="34" charset="0"/>
              <a:cs typeface="Arial" panose="020B0604020202020204" pitchFamily="34" charset="0"/>
            </a:endParaRPr>
          </a:p>
          <a:p>
            <a:pPr>
              <a:spcBef>
                <a:spcPts val="13"/>
              </a:spcBef>
            </a:pPr>
            <a:endParaRPr sz="1544" b="1" dirty="0">
              <a:solidFill>
                <a:srgbClr val="002060"/>
              </a:solidFill>
              <a:latin typeface="Arial" panose="020B0604020202020204" pitchFamily="34" charset="0"/>
              <a:cs typeface="Arial" panose="020B0604020202020204" pitchFamily="34" charset="0"/>
            </a:endParaRPr>
          </a:p>
          <a:p>
            <a:pPr marR="41464" algn="ctr"/>
            <a:r>
              <a:rPr sz="2206" b="1" dirty="0">
                <a:solidFill>
                  <a:srgbClr val="002060"/>
                </a:solidFill>
                <a:latin typeface="Arial" panose="020B0604020202020204" pitchFamily="34" charset="0"/>
                <a:cs typeface="Arial" panose="020B0604020202020204" pitchFamily="34" charset="0"/>
              </a:rPr>
              <a:t>*</a:t>
            </a:r>
          </a:p>
        </p:txBody>
      </p:sp>
      <p:sp>
        <p:nvSpPr>
          <p:cNvPr id="53" name="object 53">
            <a:extLst>
              <a:ext uri="{FF2B5EF4-FFF2-40B4-BE49-F238E27FC236}">
                <a16:creationId xmlns:a16="http://schemas.microsoft.com/office/drawing/2014/main" id="{0F0A1FC0-2E1F-88C0-CFC3-3BEE2D703964}"/>
              </a:ext>
            </a:extLst>
          </p:cNvPr>
          <p:cNvSpPr txBox="1"/>
          <p:nvPr/>
        </p:nvSpPr>
        <p:spPr>
          <a:xfrm>
            <a:off x="1322516" y="4986996"/>
            <a:ext cx="3382613" cy="741719"/>
          </a:xfrm>
          <a:prstGeom prst="rect">
            <a:avLst/>
          </a:prstGeom>
        </p:spPr>
        <p:txBody>
          <a:bodyPr vert="horz" wrap="square" lIns="0" tIns="10646" rIns="0" bIns="0" rtlCol="0">
            <a:spAutoFit/>
          </a:bodyPr>
          <a:lstStyle/>
          <a:p>
            <a:pPr marR="499249" algn="ctr">
              <a:lnSpc>
                <a:spcPts val="1902"/>
              </a:lnSpc>
              <a:spcBef>
                <a:spcPts val="84"/>
              </a:spcBef>
            </a:pPr>
            <a:r>
              <a:rPr lang="en-US" sz="1765" b="1" dirty="0" err="1">
                <a:solidFill>
                  <a:srgbClr val="002060"/>
                </a:solidFill>
                <a:latin typeface="Arial" panose="020B0604020202020204" pitchFamily="34" charset="0"/>
                <a:cs typeface="Arial" panose="020B0604020202020204" pitchFamily="34" charset="0"/>
              </a:rPr>
              <a:t>Hiệu</a:t>
            </a:r>
            <a:r>
              <a:rPr lang="en-US" sz="1765" b="1" dirty="0">
                <a:solidFill>
                  <a:srgbClr val="002060"/>
                </a:solidFill>
                <a:latin typeface="Arial" panose="020B0604020202020204" pitchFamily="34" charset="0"/>
                <a:cs typeface="Arial" panose="020B0604020202020204" pitchFamily="34" charset="0"/>
              </a:rPr>
              <a:t> </a:t>
            </a:r>
            <a:r>
              <a:rPr lang="en-US" sz="1765" b="1" dirty="0" err="1">
                <a:solidFill>
                  <a:srgbClr val="002060"/>
                </a:solidFill>
                <a:latin typeface="Arial" panose="020B0604020202020204" pitchFamily="34" charset="0"/>
                <a:cs typeface="Arial" panose="020B0604020202020204" pitchFamily="34" charset="0"/>
              </a:rPr>
              <a:t>quả</a:t>
            </a:r>
            <a:r>
              <a:rPr lang="en-US" sz="1765" b="1" dirty="0">
                <a:solidFill>
                  <a:srgbClr val="002060"/>
                </a:solidFill>
                <a:latin typeface="Arial" panose="020B0604020202020204" pitchFamily="34" charset="0"/>
                <a:cs typeface="Arial" panose="020B0604020202020204" pitchFamily="34" charset="0"/>
              </a:rPr>
              <a:t> </a:t>
            </a:r>
            <a:r>
              <a:rPr lang="en-US" sz="1765" b="1" dirty="0" err="1">
                <a:solidFill>
                  <a:srgbClr val="002060"/>
                </a:solidFill>
                <a:latin typeface="Arial" panose="020B0604020202020204" pitchFamily="34" charset="0"/>
                <a:cs typeface="Arial" panose="020B0604020202020204" pitchFamily="34" charset="0"/>
              </a:rPr>
              <a:t>trên</a:t>
            </a:r>
            <a:r>
              <a:rPr lang="en-US" sz="1765" b="1" dirty="0">
                <a:solidFill>
                  <a:srgbClr val="002060"/>
                </a:solidFill>
                <a:latin typeface="Arial" panose="020B0604020202020204" pitchFamily="34" charset="0"/>
                <a:cs typeface="Arial" panose="020B0604020202020204" pitchFamily="34" charset="0"/>
              </a:rPr>
              <a:t> lipid </a:t>
            </a:r>
            <a:r>
              <a:rPr lang="en-US" sz="1765" b="1" dirty="0" err="1">
                <a:solidFill>
                  <a:srgbClr val="002060"/>
                </a:solidFill>
                <a:latin typeface="Arial" panose="020B0604020202020204" pitchFamily="34" charset="0"/>
                <a:cs typeface="Arial" panose="020B0604020202020204" pitchFamily="34" charset="0"/>
              </a:rPr>
              <a:t>máu</a:t>
            </a:r>
            <a:r>
              <a:rPr lang="en-US" sz="1765" b="1" dirty="0">
                <a:solidFill>
                  <a:srgbClr val="002060"/>
                </a:solidFill>
                <a:latin typeface="Arial" panose="020B0604020202020204" pitchFamily="34" charset="0"/>
                <a:cs typeface="Arial" panose="020B0604020202020204" pitchFamily="34" charset="0"/>
              </a:rPr>
              <a:t>: </a:t>
            </a:r>
            <a:r>
              <a:rPr lang="en-US" sz="1765" b="1" dirty="0" err="1">
                <a:solidFill>
                  <a:srgbClr val="002060"/>
                </a:solidFill>
                <a:latin typeface="Arial" panose="020B0604020202020204" pitchFamily="34" charset="0"/>
                <a:cs typeface="Arial" panose="020B0604020202020204" pitchFamily="34" charset="0"/>
              </a:rPr>
              <a:t>Giảm</a:t>
            </a:r>
            <a:r>
              <a:rPr lang="en-US" sz="1765" b="1" dirty="0">
                <a:solidFill>
                  <a:srgbClr val="002060"/>
                </a:solidFill>
                <a:latin typeface="Arial" panose="020B0604020202020204" pitchFamily="34" charset="0"/>
                <a:cs typeface="Arial" panose="020B0604020202020204" pitchFamily="34" charset="0"/>
              </a:rPr>
              <a:t> LDL-C </a:t>
            </a:r>
            <a:r>
              <a:rPr lang="en-US" sz="1765" b="1" dirty="0" err="1">
                <a:solidFill>
                  <a:srgbClr val="002060"/>
                </a:solidFill>
                <a:latin typeface="Arial" panose="020B0604020202020204" pitchFamily="34" charset="0"/>
                <a:cs typeface="Arial" panose="020B0604020202020204" pitchFamily="34" charset="0"/>
              </a:rPr>
              <a:t>nhỏ</a:t>
            </a:r>
            <a:r>
              <a:rPr lang="en-US" sz="1765" b="1" dirty="0">
                <a:solidFill>
                  <a:srgbClr val="002060"/>
                </a:solidFill>
                <a:latin typeface="Arial" panose="020B0604020202020204" pitchFamily="34" charset="0"/>
                <a:cs typeface="Arial" panose="020B0604020202020204" pitchFamily="34" charset="0"/>
              </a:rPr>
              <a:t>, </a:t>
            </a:r>
            <a:r>
              <a:rPr lang="en-US" sz="1765" b="1" dirty="0" err="1">
                <a:solidFill>
                  <a:srgbClr val="002060"/>
                </a:solidFill>
                <a:latin typeface="Arial" panose="020B0604020202020204" pitchFamily="34" charset="0"/>
                <a:cs typeface="Arial" panose="020B0604020202020204" pitchFamily="34" charset="0"/>
              </a:rPr>
              <a:t>đậm</a:t>
            </a:r>
            <a:r>
              <a:rPr lang="en-US" sz="1765" b="1" dirty="0">
                <a:solidFill>
                  <a:srgbClr val="002060"/>
                </a:solidFill>
                <a:latin typeface="Arial" panose="020B0604020202020204" pitchFamily="34" charset="0"/>
                <a:cs typeface="Arial" panose="020B0604020202020204" pitchFamily="34" charset="0"/>
              </a:rPr>
              <a:t> </a:t>
            </a:r>
            <a:r>
              <a:rPr lang="en-US" sz="1765" b="1" dirty="0" err="1">
                <a:solidFill>
                  <a:srgbClr val="002060"/>
                </a:solidFill>
                <a:latin typeface="Arial" panose="020B0604020202020204" pitchFamily="34" charset="0"/>
                <a:cs typeface="Arial" panose="020B0604020202020204" pitchFamily="34" charset="0"/>
              </a:rPr>
              <a:t>đặc</a:t>
            </a:r>
            <a:r>
              <a:rPr lang="en-US" sz="1765" b="1" dirty="0">
                <a:solidFill>
                  <a:srgbClr val="002060"/>
                </a:solidFill>
                <a:latin typeface="Arial" panose="020B0604020202020204" pitchFamily="34" charset="0"/>
                <a:cs typeface="Arial" panose="020B0604020202020204" pitchFamily="34" charset="0"/>
              </a:rPr>
              <a:t> (</a:t>
            </a:r>
            <a:r>
              <a:rPr lang="en-US" sz="1765" b="1" dirty="0" err="1">
                <a:solidFill>
                  <a:srgbClr val="002060"/>
                </a:solidFill>
                <a:latin typeface="Arial" panose="020B0604020202020204" pitchFamily="34" charset="0"/>
                <a:cs typeface="Arial" panose="020B0604020202020204" pitchFamily="34" charset="0"/>
              </a:rPr>
              <a:t>sd</a:t>
            </a:r>
            <a:r>
              <a:rPr lang="en-US" sz="1765" b="1" dirty="0">
                <a:solidFill>
                  <a:srgbClr val="002060"/>
                </a:solidFill>
                <a:latin typeface="Arial" panose="020B0604020202020204" pitchFamily="34" charset="0"/>
                <a:cs typeface="Arial" panose="020B0604020202020204" pitchFamily="34" charset="0"/>
              </a:rPr>
              <a:t> LDL-C)</a:t>
            </a:r>
            <a:endParaRPr sz="1765" b="1" dirty="0">
              <a:solidFill>
                <a:srgbClr val="002060"/>
              </a:solidFill>
              <a:latin typeface="Arial" panose="020B0604020202020204" pitchFamily="34" charset="0"/>
              <a:cs typeface="Arial" panose="020B0604020202020204" pitchFamily="34" charset="0"/>
            </a:endParaRPr>
          </a:p>
        </p:txBody>
      </p:sp>
      <p:sp>
        <p:nvSpPr>
          <p:cNvPr id="54" name="object 54">
            <a:extLst>
              <a:ext uri="{FF2B5EF4-FFF2-40B4-BE49-F238E27FC236}">
                <a16:creationId xmlns:a16="http://schemas.microsoft.com/office/drawing/2014/main" id="{664DF12A-69B9-26C7-C8B4-5E76B4852B86}"/>
              </a:ext>
            </a:extLst>
          </p:cNvPr>
          <p:cNvSpPr txBox="1"/>
          <p:nvPr/>
        </p:nvSpPr>
        <p:spPr>
          <a:xfrm>
            <a:off x="2217670" y="2990033"/>
            <a:ext cx="1833492" cy="282363"/>
          </a:xfrm>
          <a:prstGeom prst="rect">
            <a:avLst/>
          </a:prstGeom>
        </p:spPr>
        <p:txBody>
          <a:bodyPr vert="horz" wrap="square" lIns="0" tIns="10646" rIns="0" bIns="0" rtlCol="0">
            <a:spAutoFit/>
          </a:bodyPr>
          <a:lstStyle/>
          <a:p>
            <a:pPr marL="435372" marR="4483" indent="-424726">
              <a:spcBef>
                <a:spcPts val="84"/>
              </a:spcBef>
            </a:pPr>
            <a:r>
              <a:rPr lang="en-US" sz="1765" b="1" spc="-4" dirty="0" err="1">
                <a:solidFill>
                  <a:srgbClr val="002060"/>
                </a:solidFill>
                <a:latin typeface="Arial" panose="020B0604020202020204" pitchFamily="34" charset="0"/>
                <a:cs typeface="Arial" panose="020B0604020202020204" pitchFamily="34" charset="0"/>
              </a:rPr>
              <a:t>Giảm</a:t>
            </a:r>
            <a:r>
              <a:rPr lang="en-US" sz="1765" b="1" spc="-4" dirty="0">
                <a:solidFill>
                  <a:srgbClr val="002060"/>
                </a:solidFill>
                <a:latin typeface="Arial" panose="020B0604020202020204" pitchFamily="34" charset="0"/>
                <a:cs typeface="Arial" panose="020B0604020202020204" pitchFamily="34" charset="0"/>
              </a:rPr>
              <a:t> </a:t>
            </a:r>
            <a:r>
              <a:rPr lang="en-US" sz="1765" b="1" spc="-4" dirty="0" err="1">
                <a:solidFill>
                  <a:srgbClr val="002060"/>
                </a:solidFill>
                <a:latin typeface="Arial" panose="020B0604020202020204" pitchFamily="34" charset="0"/>
                <a:cs typeface="Arial" panose="020B0604020202020204" pitchFamily="34" charset="0"/>
              </a:rPr>
              <a:t>huyết</a:t>
            </a:r>
            <a:r>
              <a:rPr lang="en-US" sz="1765" b="1" spc="-4" dirty="0">
                <a:solidFill>
                  <a:srgbClr val="002060"/>
                </a:solidFill>
                <a:latin typeface="Arial" panose="020B0604020202020204" pitchFamily="34" charset="0"/>
                <a:cs typeface="Arial" panose="020B0604020202020204" pitchFamily="34" charset="0"/>
              </a:rPr>
              <a:t> </a:t>
            </a:r>
            <a:r>
              <a:rPr lang="en-US" sz="1765" b="1" spc="-4" dirty="0" err="1">
                <a:solidFill>
                  <a:srgbClr val="002060"/>
                </a:solidFill>
                <a:latin typeface="Arial" panose="020B0604020202020204" pitchFamily="34" charset="0"/>
                <a:cs typeface="Arial" panose="020B0604020202020204" pitchFamily="34" charset="0"/>
              </a:rPr>
              <a:t>áp</a:t>
            </a:r>
            <a:endParaRPr sz="1765" b="1" dirty="0">
              <a:solidFill>
                <a:srgbClr val="002060"/>
              </a:solidFill>
              <a:latin typeface="Arial" panose="020B0604020202020204" pitchFamily="34" charset="0"/>
              <a:cs typeface="Arial" panose="020B0604020202020204" pitchFamily="34" charset="0"/>
            </a:endParaRPr>
          </a:p>
        </p:txBody>
      </p:sp>
      <p:sp>
        <p:nvSpPr>
          <p:cNvPr id="55" name="object 55">
            <a:extLst>
              <a:ext uri="{FF2B5EF4-FFF2-40B4-BE49-F238E27FC236}">
                <a16:creationId xmlns:a16="http://schemas.microsoft.com/office/drawing/2014/main" id="{96FF9DF8-C932-B20B-45D2-A242F09B2EF6}"/>
              </a:ext>
            </a:extLst>
          </p:cNvPr>
          <p:cNvSpPr txBox="1"/>
          <p:nvPr/>
        </p:nvSpPr>
        <p:spPr>
          <a:xfrm>
            <a:off x="8552736" y="2929446"/>
            <a:ext cx="1758203" cy="282363"/>
          </a:xfrm>
          <a:prstGeom prst="rect">
            <a:avLst/>
          </a:prstGeom>
        </p:spPr>
        <p:txBody>
          <a:bodyPr vert="horz" wrap="square" lIns="0" tIns="10646" rIns="0" bIns="0" rtlCol="0">
            <a:spAutoFit/>
          </a:bodyPr>
          <a:lstStyle/>
          <a:p>
            <a:pPr marL="580496" marR="4483" indent="-569850">
              <a:spcBef>
                <a:spcPts val="84"/>
              </a:spcBef>
            </a:pPr>
            <a:r>
              <a:rPr lang="en-US" sz="1765" b="1" dirty="0" err="1">
                <a:solidFill>
                  <a:srgbClr val="002060"/>
                </a:solidFill>
                <a:latin typeface="Arial" panose="020B0604020202020204" pitchFamily="34" charset="0"/>
                <a:cs typeface="Arial" panose="020B0604020202020204" pitchFamily="34" charset="0"/>
              </a:rPr>
              <a:t>Giảm</a:t>
            </a:r>
            <a:r>
              <a:rPr lang="en-US" sz="1765" b="1" dirty="0">
                <a:solidFill>
                  <a:srgbClr val="002060"/>
                </a:solidFill>
                <a:latin typeface="Arial" panose="020B0604020202020204" pitchFamily="34" charset="0"/>
                <a:cs typeface="Arial" panose="020B0604020202020204" pitchFamily="34" charset="0"/>
              </a:rPr>
              <a:t> acid uric</a:t>
            </a:r>
            <a:endParaRPr sz="1765" b="1" dirty="0">
              <a:solidFill>
                <a:srgbClr val="002060"/>
              </a:solidFill>
              <a:latin typeface="Arial" panose="020B0604020202020204" pitchFamily="34" charset="0"/>
              <a:cs typeface="Arial" panose="020B0604020202020204" pitchFamily="34" charset="0"/>
            </a:endParaRPr>
          </a:p>
        </p:txBody>
      </p:sp>
      <p:sp>
        <p:nvSpPr>
          <p:cNvPr id="56" name="object 56">
            <a:extLst>
              <a:ext uri="{FF2B5EF4-FFF2-40B4-BE49-F238E27FC236}">
                <a16:creationId xmlns:a16="http://schemas.microsoft.com/office/drawing/2014/main" id="{E3077535-36A7-0BBD-FD56-4D54B6A8C370}"/>
              </a:ext>
            </a:extLst>
          </p:cNvPr>
          <p:cNvSpPr txBox="1"/>
          <p:nvPr/>
        </p:nvSpPr>
        <p:spPr>
          <a:xfrm>
            <a:off x="7824811" y="4980884"/>
            <a:ext cx="3452789" cy="282363"/>
          </a:xfrm>
          <a:prstGeom prst="rect">
            <a:avLst/>
          </a:prstGeom>
        </p:spPr>
        <p:txBody>
          <a:bodyPr vert="horz" wrap="square" lIns="0" tIns="10646" rIns="0" bIns="0" rtlCol="0">
            <a:spAutoFit/>
          </a:bodyPr>
          <a:lstStyle/>
          <a:p>
            <a:pPr marL="197234" marR="4483" indent="-186587">
              <a:spcBef>
                <a:spcPts val="84"/>
              </a:spcBef>
            </a:pPr>
            <a:r>
              <a:rPr lang="en-US" sz="1765" b="1" dirty="0" err="1">
                <a:solidFill>
                  <a:srgbClr val="002060"/>
                </a:solidFill>
                <a:latin typeface="Arial" panose="020B0604020202020204" pitchFamily="34" charset="0"/>
                <a:cs typeface="Arial" panose="020B0604020202020204" pitchFamily="34" charset="0"/>
              </a:rPr>
              <a:t>Hiệu</a:t>
            </a:r>
            <a:r>
              <a:rPr lang="en-US" sz="1765" b="1" dirty="0">
                <a:solidFill>
                  <a:srgbClr val="002060"/>
                </a:solidFill>
                <a:latin typeface="Arial" panose="020B0604020202020204" pitchFamily="34" charset="0"/>
                <a:cs typeface="Arial" panose="020B0604020202020204" pitchFamily="34" charset="0"/>
              </a:rPr>
              <a:t> </a:t>
            </a:r>
            <a:r>
              <a:rPr lang="en-US" sz="1765" b="1" dirty="0" err="1">
                <a:solidFill>
                  <a:srgbClr val="002060"/>
                </a:solidFill>
                <a:latin typeface="Arial" panose="020B0604020202020204" pitchFamily="34" charset="0"/>
                <a:cs typeface="Arial" panose="020B0604020202020204" pitchFamily="34" charset="0"/>
              </a:rPr>
              <a:t>quả</a:t>
            </a:r>
            <a:r>
              <a:rPr lang="en-US" sz="1765" b="1" dirty="0">
                <a:solidFill>
                  <a:srgbClr val="002060"/>
                </a:solidFill>
                <a:latin typeface="Arial" panose="020B0604020202020204" pitchFamily="34" charset="0"/>
                <a:cs typeface="Arial" panose="020B0604020202020204" pitchFamily="34" charset="0"/>
              </a:rPr>
              <a:t> </a:t>
            </a:r>
            <a:r>
              <a:rPr lang="en-US" sz="1765" b="1" dirty="0" err="1">
                <a:solidFill>
                  <a:srgbClr val="002060"/>
                </a:solidFill>
                <a:latin typeface="Arial" panose="020B0604020202020204" pitchFamily="34" charset="0"/>
                <a:cs typeface="Arial" panose="020B0604020202020204" pitchFamily="34" charset="0"/>
              </a:rPr>
              <a:t>trên</a:t>
            </a:r>
            <a:r>
              <a:rPr lang="en-US" sz="1765" b="1" dirty="0">
                <a:solidFill>
                  <a:srgbClr val="002060"/>
                </a:solidFill>
                <a:latin typeface="Arial" panose="020B0604020202020204" pitchFamily="34" charset="0"/>
                <a:cs typeface="Arial" panose="020B0604020202020204" pitchFamily="34" charset="0"/>
              </a:rPr>
              <a:t> NAFLD/NASH </a:t>
            </a:r>
            <a:endParaRPr sz="1765" b="1" dirty="0">
              <a:solidFill>
                <a:srgbClr val="002060"/>
              </a:solidFill>
              <a:latin typeface="Arial" panose="020B0604020202020204" pitchFamily="34" charset="0"/>
              <a:cs typeface="Arial" panose="020B0604020202020204" pitchFamily="34" charset="0"/>
            </a:endParaRPr>
          </a:p>
        </p:txBody>
      </p:sp>
      <p:sp>
        <p:nvSpPr>
          <p:cNvPr id="57" name="object 57">
            <a:extLst>
              <a:ext uri="{FF2B5EF4-FFF2-40B4-BE49-F238E27FC236}">
                <a16:creationId xmlns:a16="http://schemas.microsoft.com/office/drawing/2014/main" id="{66B7BEE2-E830-143D-9B03-75E31FBFE831}"/>
              </a:ext>
            </a:extLst>
          </p:cNvPr>
          <p:cNvSpPr txBox="1"/>
          <p:nvPr/>
        </p:nvSpPr>
        <p:spPr>
          <a:xfrm>
            <a:off x="5528472" y="3109894"/>
            <a:ext cx="1189438" cy="1396310"/>
          </a:xfrm>
          <a:prstGeom prst="rect">
            <a:avLst/>
          </a:prstGeom>
        </p:spPr>
        <p:txBody>
          <a:bodyPr vert="horz" wrap="square" lIns="0" tIns="11206" rIns="0" bIns="0" rtlCol="0">
            <a:spAutoFit/>
          </a:bodyPr>
          <a:lstStyle/>
          <a:p>
            <a:pPr marL="107582" marR="4483" indent="-96936" algn="ctr">
              <a:spcBef>
                <a:spcPts val="88"/>
              </a:spcBef>
            </a:pPr>
            <a:r>
              <a:rPr lang="en-US" b="1" spc="-4" dirty="0" err="1">
                <a:solidFill>
                  <a:srgbClr val="FFFF00"/>
                </a:solidFill>
                <a:latin typeface="Arial"/>
                <a:cs typeface="Arial"/>
              </a:rPr>
              <a:t>Lơi</a:t>
            </a:r>
            <a:r>
              <a:rPr lang="en-US" b="1" spc="-4" dirty="0">
                <a:solidFill>
                  <a:srgbClr val="FFFF00"/>
                </a:solidFill>
                <a:latin typeface="Arial"/>
                <a:cs typeface="Arial"/>
              </a:rPr>
              <a:t> </a:t>
            </a:r>
            <a:r>
              <a:rPr lang="en-US" b="1" spc="-4" dirty="0" err="1">
                <a:solidFill>
                  <a:srgbClr val="FFFF00"/>
                </a:solidFill>
                <a:latin typeface="Arial"/>
                <a:cs typeface="Arial"/>
              </a:rPr>
              <a:t>ích</a:t>
            </a:r>
            <a:r>
              <a:rPr lang="en-US" b="1" spc="-4" dirty="0">
                <a:solidFill>
                  <a:srgbClr val="FFFF00"/>
                </a:solidFill>
                <a:latin typeface="Arial"/>
                <a:cs typeface="Arial"/>
              </a:rPr>
              <a:t> </a:t>
            </a:r>
            <a:r>
              <a:rPr lang="en-US" b="1" spc="-4" dirty="0" err="1">
                <a:solidFill>
                  <a:srgbClr val="FFFF00"/>
                </a:solidFill>
                <a:latin typeface="Arial"/>
                <a:cs typeface="Arial"/>
              </a:rPr>
              <a:t>cộng</a:t>
            </a:r>
            <a:r>
              <a:rPr lang="en-US" b="1" spc="-4" dirty="0">
                <a:solidFill>
                  <a:srgbClr val="FFFF00"/>
                </a:solidFill>
                <a:latin typeface="Arial"/>
                <a:cs typeface="Arial"/>
              </a:rPr>
              <a:t> </a:t>
            </a:r>
            <a:r>
              <a:rPr lang="en-US" b="1" spc="-4" dirty="0" err="1">
                <a:solidFill>
                  <a:srgbClr val="FFFF00"/>
                </a:solidFill>
                <a:latin typeface="Arial"/>
                <a:cs typeface="Arial"/>
              </a:rPr>
              <a:t>thêm</a:t>
            </a:r>
            <a:r>
              <a:rPr lang="en-US" b="1" spc="-4" dirty="0">
                <a:solidFill>
                  <a:srgbClr val="FFFF00"/>
                </a:solidFill>
                <a:latin typeface="Arial"/>
                <a:cs typeface="Arial"/>
              </a:rPr>
              <a:t> </a:t>
            </a:r>
            <a:r>
              <a:rPr lang="en-US" b="1" spc="-4" dirty="0" err="1">
                <a:solidFill>
                  <a:srgbClr val="FFFF00"/>
                </a:solidFill>
                <a:latin typeface="Arial"/>
                <a:cs typeface="Arial"/>
              </a:rPr>
              <a:t>trên</a:t>
            </a:r>
            <a:r>
              <a:rPr lang="en-US" b="1" spc="-4" dirty="0">
                <a:solidFill>
                  <a:srgbClr val="FFFF00"/>
                </a:solidFill>
                <a:latin typeface="Arial"/>
                <a:cs typeface="Arial"/>
              </a:rPr>
              <a:t> </a:t>
            </a:r>
            <a:r>
              <a:rPr lang="en-US" b="1" spc="-4" dirty="0" err="1">
                <a:solidFill>
                  <a:srgbClr val="FFFF00"/>
                </a:solidFill>
                <a:latin typeface="Arial"/>
                <a:cs typeface="Arial"/>
              </a:rPr>
              <a:t>chuyển</a:t>
            </a:r>
            <a:r>
              <a:rPr lang="en-US" b="1" spc="-4" dirty="0">
                <a:solidFill>
                  <a:srgbClr val="FFFF00"/>
                </a:solidFill>
                <a:latin typeface="Arial"/>
                <a:cs typeface="Arial"/>
              </a:rPr>
              <a:t> </a:t>
            </a:r>
            <a:r>
              <a:rPr lang="en-US" b="1" spc="-4" dirty="0" err="1">
                <a:solidFill>
                  <a:srgbClr val="FFFF00"/>
                </a:solidFill>
                <a:latin typeface="Arial"/>
                <a:cs typeface="Arial"/>
              </a:rPr>
              <a:t>hóa</a:t>
            </a:r>
            <a:endParaRPr dirty="0">
              <a:solidFill>
                <a:srgbClr val="FFFF00"/>
              </a:solidFill>
              <a:latin typeface="Arial"/>
              <a:cs typeface="Arial"/>
            </a:endParaRPr>
          </a:p>
        </p:txBody>
      </p:sp>
      <p:sp>
        <p:nvSpPr>
          <p:cNvPr id="58" name="object 28">
            <a:extLst>
              <a:ext uri="{FF2B5EF4-FFF2-40B4-BE49-F238E27FC236}">
                <a16:creationId xmlns:a16="http://schemas.microsoft.com/office/drawing/2014/main" id="{44237B38-7791-1949-C240-4F01AE2B43F7}"/>
              </a:ext>
            </a:extLst>
          </p:cNvPr>
          <p:cNvSpPr txBox="1"/>
          <p:nvPr/>
        </p:nvSpPr>
        <p:spPr>
          <a:xfrm>
            <a:off x="4837583" y="4938035"/>
            <a:ext cx="201146" cy="350767"/>
          </a:xfrm>
          <a:prstGeom prst="rect">
            <a:avLst/>
          </a:prstGeom>
        </p:spPr>
        <p:txBody>
          <a:bodyPr vert="horz" wrap="square" lIns="0" tIns="11206" rIns="0" bIns="0" rtlCol="0">
            <a:spAutoFit/>
          </a:bodyPr>
          <a:lstStyle/>
          <a:p>
            <a:pPr marL="11206">
              <a:spcBef>
                <a:spcPts val="88"/>
              </a:spcBef>
            </a:pPr>
            <a:r>
              <a:rPr sz="2206" b="1" dirty="0">
                <a:solidFill>
                  <a:srgbClr val="FFFFFF"/>
                </a:solidFill>
                <a:latin typeface="Tahoma"/>
                <a:cs typeface="Tahoma"/>
              </a:rPr>
              <a:t>*</a:t>
            </a:r>
            <a:endParaRPr sz="2206" dirty="0">
              <a:latin typeface="Tahoma"/>
              <a:cs typeface="Tahoma"/>
            </a:endParaRPr>
          </a:p>
        </p:txBody>
      </p:sp>
      <p:sp>
        <p:nvSpPr>
          <p:cNvPr id="60" name="TextBox 59">
            <a:extLst>
              <a:ext uri="{FF2B5EF4-FFF2-40B4-BE49-F238E27FC236}">
                <a16:creationId xmlns:a16="http://schemas.microsoft.com/office/drawing/2014/main" id="{D962D360-92EE-8D02-A00A-BDA561E990F9}"/>
              </a:ext>
            </a:extLst>
          </p:cNvPr>
          <p:cNvSpPr txBox="1"/>
          <p:nvPr/>
        </p:nvSpPr>
        <p:spPr>
          <a:xfrm>
            <a:off x="138695" y="6213151"/>
            <a:ext cx="11776452" cy="369332"/>
          </a:xfrm>
          <a:prstGeom prst="rect">
            <a:avLst/>
          </a:prstGeom>
          <a:noFill/>
        </p:spPr>
        <p:txBody>
          <a:bodyPr wrap="square" rtlCol="0">
            <a:spAutoFit/>
          </a:bodyPr>
          <a:lstStyle/>
          <a:p>
            <a:pPr marL="342900" indent="-342900">
              <a:buAutoNum type="arabicPeriod"/>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Clin Endocrinol </a:t>
            </a:r>
            <a:r>
              <a:rPr kumimoji="0" lang="en-US" sz="900" b="0" i="0" u="none" strike="noStrike" kern="1200" cap="none" spc="0" normalizeH="0" baseline="0" noProof="0" dirty="0" err="1">
                <a:ln>
                  <a:noFill/>
                </a:ln>
                <a:solidFill>
                  <a:prstClr val="black"/>
                </a:solidFill>
                <a:effectLst/>
                <a:uLnTx/>
                <a:uFillTx/>
                <a:latin typeface="Calibri" panose="020F0502020204030204"/>
                <a:ea typeface="+mn-ea"/>
                <a:cs typeface="+mn-cs"/>
              </a:rPr>
              <a:t>Metab</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March 2012, 97(3):1020 –1031; 2. </a:t>
            </a:r>
            <a:r>
              <a:rPr lang="da-DK" sz="900" dirty="0"/>
              <a:t>Jang H, et al. JAMA Intern Med. 2024 Feb 12:e238029. ; 3.</a:t>
            </a:r>
            <a:r>
              <a:rPr lang="en-US" sz="900" dirty="0"/>
              <a:t>Diabetes Obesity and Metabolism · August 2017 DOI: 10.1111/dom.13101; 4. Diabetes Obesity and Metabolism · August 2017 DOI: 10.1111/dom.13101 ; 5. </a:t>
            </a:r>
            <a:r>
              <a:rPr lang="en-US" sz="900" b="0" i="1" dirty="0">
                <a:solidFill>
                  <a:srgbClr val="505050"/>
                </a:solidFill>
                <a:effectLst/>
                <a:latin typeface="Source Sans Pro" panose="020B0503030403020204" pitchFamily="34" charset="0"/>
              </a:rPr>
              <a:t>Diab </a:t>
            </a:r>
            <a:r>
              <a:rPr lang="en-US" sz="900" b="0" i="1" dirty="0" err="1">
                <a:solidFill>
                  <a:srgbClr val="505050"/>
                </a:solidFill>
                <a:effectLst/>
                <a:latin typeface="Source Sans Pro" panose="020B0503030403020204" pitchFamily="34" charset="0"/>
              </a:rPr>
              <a:t>Vasc</a:t>
            </a:r>
            <a:r>
              <a:rPr lang="en-US" sz="900" b="0" i="1" dirty="0">
                <a:solidFill>
                  <a:srgbClr val="505050"/>
                </a:solidFill>
                <a:effectLst/>
                <a:latin typeface="Source Sans Pro" panose="020B0503030403020204" pitchFamily="34" charset="0"/>
              </a:rPr>
              <a:t> Dis Res.</a:t>
            </a:r>
            <a:r>
              <a:rPr lang="en-US" sz="900" b="0" i="0" dirty="0">
                <a:solidFill>
                  <a:srgbClr val="505050"/>
                </a:solidFill>
                <a:effectLst/>
                <a:latin typeface="Source Sans Pro" panose="020B0503030403020204" pitchFamily="34" charset="0"/>
              </a:rPr>
              <a:t> 2015; </a:t>
            </a:r>
            <a:r>
              <a:rPr lang="en-US" sz="900" b="1" i="0" dirty="0">
                <a:solidFill>
                  <a:srgbClr val="505050"/>
                </a:solidFill>
                <a:effectLst/>
                <a:latin typeface="Source Sans Pro" panose="020B0503030403020204" pitchFamily="34" charset="0"/>
              </a:rPr>
              <a:t>12</a:t>
            </a:r>
            <a:r>
              <a:rPr lang="en-US" sz="900" b="0" i="0" dirty="0">
                <a:solidFill>
                  <a:srgbClr val="505050"/>
                </a:solidFill>
                <a:effectLst/>
                <a:latin typeface="Source Sans Pro" panose="020B0503030403020204" pitchFamily="34" charset="0"/>
              </a:rPr>
              <a:t>: 352-358</a:t>
            </a:r>
            <a:endParaRPr lang="en-US" sz="900" dirty="0"/>
          </a:p>
        </p:txBody>
      </p:sp>
      <p:sp>
        <p:nvSpPr>
          <p:cNvPr id="3" name="TextBox 2">
            <a:extLst>
              <a:ext uri="{FF2B5EF4-FFF2-40B4-BE49-F238E27FC236}">
                <a16:creationId xmlns:a16="http://schemas.microsoft.com/office/drawing/2014/main" id="{F7412DC8-FAF9-CB28-AC1D-9E85F8C3F830}"/>
              </a:ext>
            </a:extLst>
          </p:cNvPr>
          <p:cNvSpPr txBox="1"/>
          <p:nvPr/>
        </p:nvSpPr>
        <p:spPr>
          <a:xfrm>
            <a:off x="137097" y="6479933"/>
            <a:ext cx="7687714" cy="369332"/>
          </a:xfrm>
          <a:prstGeom prst="rect">
            <a:avLst/>
          </a:prstGeom>
          <a:noFill/>
        </p:spPr>
        <p:txBody>
          <a:bodyPr wrap="square">
            <a:spAutoFit/>
          </a:bodyPr>
          <a:lstStyle/>
          <a:p>
            <a:pPr marL="0" indent="0">
              <a:buNone/>
            </a:pPr>
            <a:r>
              <a:rPr lang="vi-VN" sz="900" dirty="0">
                <a:effectLst/>
              </a:rPr>
              <a:t>Dapagliflozin được chỉ định với liều 10mg để điều trị ĐTĐ típ 2, Suy tim và Bệnh thận mạn, khuyến cáo khởi trị với eGFR ≥ 25 ml/phút/1.73m2 da. Vui lòng tham khảo thêm thông tin kê toa của thuốc tại Việt Nam </a:t>
            </a:r>
            <a:endParaRPr lang="en-US" sz="900" dirty="0"/>
          </a:p>
        </p:txBody>
      </p:sp>
    </p:spTree>
    <p:extLst>
      <p:ext uri="{BB962C8B-B14F-4D97-AF65-F5344CB8AC3E}">
        <p14:creationId xmlns:p14="http://schemas.microsoft.com/office/powerpoint/2010/main" val="3361269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6098A5F-1F19-6194-F260-B46F4FB83F72}"/>
              </a:ext>
            </a:extLst>
          </p:cNvPr>
          <p:cNvGrpSpPr/>
          <p:nvPr/>
        </p:nvGrpSpPr>
        <p:grpSpPr>
          <a:xfrm>
            <a:off x="534573" y="1586447"/>
            <a:ext cx="10888395" cy="4279787"/>
            <a:chOff x="1045532" y="911663"/>
            <a:chExt cx="7290393" cy="3424871"/>
          </a:xfrm>
        </p:grpSpPr>
        <p:sp>
          <p:nvSpPr>
            <p:cNvPr id="6" name="Rectangle 5">
              <a:extLst>
                <a:ext uri="{FF2B5EF4-FFF2-40B4-BE49-F238E27FC236}">
                  <a16:creationId xmlns:a16="http://schemas.microsoft.com/office/drawing/2014/main" id="{1970C67D-72C1-5576-001E-71AB54FC6FFA}"/>
                </a:ext>
              </a:extLst>
            </p:cNvPr>
            <p:cNvSpPr/>
            <p:nvPr/>
          </p:nvSpPr>
          <p:spPr bwMode="auto">
            <a:xfrm>
              <a:off x="1045532" y="911663"/>
              <a:ext cx="7290393" cy="3424871"/>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marL="0" marR="0" lvl="0" indent="0" algn="ctr" defTabSz="121914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err="1">
                <a:ln>
                  <a:noFill/>
                </a:ln>
                <a:solidFill>
                  <a:prstClr val="white"/>
                </a:solidFill>
                <a:effectLst/>
                <a:uLnTx/>
                <a:uFillTx/>
                <a:latin typeface="Arial" charset="0"/>
                <a:ea typeface="ＭＳ Ｐゴシック" panose="020B0600070205080204" pitchFamily="34" charset="-128"/>
                <a:cs typeface="+mn-cs"/>
              </a:endParaRPr>
            </a:p>
          </p:txBody>
        </p:sp>
        <p:cxnSp>
          <p:nvCxnSpPr>
            <p:cNvPr id="7" name="Straight Connector 6">
              <a:extLst>
                <a:ext uri="{FF2B5EF4-FFF2-40B4-BE49-F238E27FC236}">
                  <a16:creationId xmlns:a16="http://schemas.microsoft.com/office/drawing/2014/main" id="{FDD8155B-751F-5A68-0484-FD4E26C8C061}"/>
                </a:ext>
              </a:extLst>
            </p:cNvPr>
            <p:cNvCxnSpPr>
              <a:cxnSpLocks/>
            </p:cNvCxnSpPr>
            <p:nvPr/>
          </p:nvCxnSpPr>
          <p:spPr>
            <a:xfrm>
              <a:off x="2069144" y="1280037"/>
              <a:ext cx="0" cy="25527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127AD4E1-7809-5F5D-9537-45F024246A57}"/>
                </a:ext>
              </a:extLst>
            </p:cNvPr>
            <p:cNvCxnSpPr>
              <a:cxnSpLocks/>
            </p:cNvCxnSpPr>
            <p:nvPr/>
          </p:nvCxnSpPr>
          <p:spPr>
            <a:xfrm flipH="1" flipV="1">
              <a:off x="2064382" y="3829562"/>
              <a:ext cx="5757862"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E9A1858D-1A2D-EA04-B2F1-43F9C7941D97}"/>
                </a:ext>
              </a:extLst>
            </p:cNvPr>
            <p:cNvCxnSpPr>
              <a:cxnSpLocks/>
            </p:cNvCxnSpPr>
            <p:nvPr/>
          </p:nvCxnSpPr>
          <p:spPr>
            <a:xfrm flipH="1" flipV="1">
              <a:off x="1972307" y="1565787"/>
              <a:ext cx="9842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565819AE-80B7-3E64-65BB-B7A73D09A448}"/>
                </a:ext>
              </a:extLst>
            </p:cNvPr>
            <p:cNvCxnSpPr>
              <a:cxnSpLocks/>
            </p:cNvCxnSpPr>
            <p:nvPr/>
          </p:nvCxnSpPr>
          <p:spPr>
            <a:xfrm flipH="1" flipV="1">
              <a:off x="1972307" y="2032512"/>
              <a:ext cx="9842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BB784482-BC86-7812-AC53-E9D03A9A93B6}"/>
                </a:ext>
              </a:extLst>
            </p:cNvPr>
            <p:cNvCxnSpPr>
              <a:cxnSpLocks/>
            </p:cNvCxnSpPr>
            <p:nvPr/>
          </p:nvCxnSpPr>
          <p:spPr>
            <a:xfrm flipH="1" flipV="1">
              <a:off x="1972307" y="2500825"/>
              <a:ext cx="9842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DAF5BA33-7449-3F6C-FE18-A1B6C2BD6E7F}"/>
                </a:ext>
              </a:extLst>
            </p:cNvPr>
            <p:cNvCxnSpPr>
              <a:cxnSpLocks/>
            </p:cNvCxnSpPr>
            <p:nvPr/>
          </p:nvCxnSpPr>
          <p:spPr>
            <a:xfrm flipH="1" flipV="1">
              <a:off x="1972307" y="3437450"/>
              <a:ext cx="9842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0E906318-B469-5022-E89E-6C40830D4DC0}"/>
                </a:ext>
              </a:extLst>
            </p:cNvPr>
            <p:cNvCxnSpPr>
              <a:cxnSpLocks/>
            </p:cNvCxnSpPr>
            <p:nvPr/>
          </p:nvCxnSpPr>
          <p:spPr>
            <a:xfrm flipH="1" flipV="1">
              <a:off x="1972307" y="2969137"/>
              <a:ext cx="9842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Box 20">
              <a:extLst>
                <a:ext uri="{FF2B5EF4-FFF2-40B4-BE49-F238E27FC236}">
                  <a16:creationId xmlns:a16="http://schemas.microsoft.com/office/drawing/2014/main" id="{DA387A5E-0DCE-5C6F-675E-9C40F6E120BD}"/>
                </a:ext>
              </a:extLst>
            </p:cNvPr>
            <p:cNvSpPr txBox="1">
              <a:spLocks noChangeArrowheads="1"/>
            </p:cNvSpPr>
            <p:nvPr/>
          </p:nvSpPr>
          <p:spPr bwMode="auto">
            <a:xfrm>
              <a:off x="1496057" y="1435612"/>
              <a:ext cx="482600" cy="270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121914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8.5</a:t>
              </a:r>
            </a:p>
          </p:txBody>
        </p:sp>
        <p:sp>
          <p:nvSpPr>
            <p:cNvPr id="15" name="TextBox 40">
              <a:extLst>
                <a:ext uri="{FF2B5EF4-FFF2-40B4-BE49-F238E27FC236}">
                  <a16:creationId xmlns:a16="http://schemas.microsoft.com/office/drawing/2014/main" id="{EBA18443-63A1-CDE4-A7A4-901C82AD4D42}"/>
                </a:ext>
              </a:extLst>
            </p:cNvPr>
            <p:cNvSpPr txBox="1">
              <a:spLocks noChangeArrowheads="1"/>
            </p:cNvSpPr>
            <p:nvPr/>
          </p:nvSpPr>
          <p:spPr bwMode="auto">
            <a:xfrm>
              <a:off x="1496057" y="1918212"/>
              <a:ext cx="482600" cy="270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121914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8.0</a:t>
              </a:r>
            </a:p>
          </p:txBody>
        </p:sp>
        <p:sp>
          <p:nvSpPr>
            <p:cNvPr id="16" name="TextBox 41">
              <a:extLst>
                <a:ext uri="{FF2B5EF4-FFF2-40B4-BE49-F238E27FC236}">
                  <a16:creationId xmlns:a16="http://schemas.microsoft.com/office/drawing/2014/main" id="{8069E68B-C798-A1E5-FAAB-E206101ED54E}"/>
                </a:ext>
              </a:extLst>
            </p:cNvPr>
            <p:cNvSpPr txBox="1">
              <a:spLocks noChangeArrowheads="1"/>
            </p:cNvSpPr>
            <p:nvPr/>
          </p:nvSpPr>
          <p:spPr bwMode="auto">
            <a:xfrm>
              <a:off x="1496057" y="2372237"/>
              <a:ext cx="482600" cy="270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121914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7.5</a:t>
              </a:r>
            </a:p>
          </p:txBody>
        </p:sp>
        <p:sp>
          <p:nvSpPr>
            <p:cNvPr id="17" name="TextBox 42">
              <a:extLst>
                <a:ext uri="{FF2B5EF4-FFF2-40B4-BE49-F238E27FC236}">
                  <a16:creationId xmlns:a16="http://schemas.microsoft.com/office/drawing/2014/main" id="{94898DCE-38FD-BB24-2F0D-0CAF9B9225EC}"/>
                </a:ext>
              </a:extLst>
            </p:cNvPr>
            <p:cNvSpPr txBox="1">
              <a:spLocks noChangeArrowheads="1"/>
            </p:cNvSpPr>
            <p:nvPr/>
          </p:nvSpPr>
          <p:spPr bwMode="auto">
            <a:xfrm>
              <a:off x="1496057" y="2824675"/>
              <a:ext cx="482600" cy="270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121914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7.0</a:t>
              </a:r>
            </a:p>
          </p:txBody>
        </p:sp>
        <p:sp>
          <p:nvSpPr>
            <p:cNvPr id="18" name="TextBox 43">
              <a:extLst>
                <a:ext uri="{FF2B5EF4-FFF2-40B4-BE49-F238E27FC236}">
                  <a16:creationId xmlns:a16="http://schemas.microsoft.com/office/drawing/2014/main" id="{4AF51170-CAED-86BA-84D7-BEFE93DAFB1A}"/>
                </a:ext>
              </a:extLst>
            </p:cNvPr>
            <p:cNvSpPr txBox="1">
              <a:spLocks noChangeArrowheads="1"/>
            </p:cNvSpPr>
            <p:nvPr/>
          </p:nvSpPr>
          <p:spPr bwMode="auto">
            <a:xfrm>
              <a:off x="1508756" y="3291400"/>
              <a:ext cx="484187" cy="270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121914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6.5</a:t>
              </a:r>
            </a:p>
          </p:txBody>
        </p:sp>
        <p:cxnSp>
          <p:nvCxnSpPr>
            <p:cNvPr id="19" name="Straight Connector 18">
              <a:extLst>
                <a:ext uri="{FF2B5EF4-FFF2-40B4-BE49-F238E27FC236}">
                  <a16:creationId xmlns:a16="http://schemas.microsoft.com/office/drawing/2014/main" id="{11382B67-7E37-700F-6AB5-179906BD2320}"/>
                </a:ext>
              </a:extLst>
            </p:cNvPr>
            <p:cNvCxnSpPr>
              <a:cxnSpLocks/>
            </p:cNvCxnSpPr>
            <p:nvPr/>
          </p:nvCxnSpPr>
          <p:spPr>
            <a:xfrm flipV="1">
              <a:off x="3002594" y="3834325"/>
              <a:ext cx="0" cy="74612"/>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D99DDFF7-E492-E480-EAA5-C348A82817F8}"/>
                </a:ext>
              </a:extLst>
            </p:cNvPr>
            <p:cNvCxnSpPr>
              <a:cxnSpLocks/>
            </p:cNvCxnSpPr>
            <p:nvPr/>
          </p:nvCxnSpPr>
          <p:spPr>
            <a:xfrm flipV="1">
              <a:off x="3974144" y="3834325"/>
              <a:ext cx="0" cy="74612"/>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9ED25290-D5C5-322D-63C4-E563EA34FEAB}"/>
                </a:ext>
              </a:extLst>
            </p:cNvPr>
            <p:cNvCxnSpPr>
              <a:cxnSpLocks/>
            </p:cNvCxnSpPr>
            <p:nvPr/>
          </p:nvCxnSpPr>
          <p:spPr>
            <a:xfrm flipV="1">
              <a:off x="5509257" y="3834325"/>
              <a:ext cx="0" cy="762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05D18428-C552-780A-1BCF-F3A86A7766E2}"/>
                </a:ext>
              </a:extLst>
            </p:cNvPr>
            <p:cNvCxnSpPr>
              <a:cxnSpLocks/>
            </p:cNvCxnSpPr>
            <p:nvPr/>
          </p:nvCxnSpPr>
          <p:spPr>
            <a:xfrm flipV="1">
              <a:off x="6480807" y="3834325"/>
              <a:ext cx="0" cy="762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36412990-0E27-99E9-B8E7-0B3DA1B70EBC}"/>
                </a:ext>
              </a:extLst>
            </p:cNvPr>
            <p:cNvCxnSpPr>
              <a:cxnSpLocks/>
            </p:cNvCxnSpPr>
            <p:nvPr/>
          </p:nvCxnSpPr>
          <p:spPr>
            <a:xfrm flipV="1">
              <a:off x="6485569" y="3834325"/>
              <a:ext cx="0" cy="74612"/>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FC752D30-458A-E478-E70D-5E08F9DB9743}"/>
                </a:ext>
              </a:extLst>
            </p:cNvPr>
            <p:cNvCxnSpPr>
              <a:cxnSpLocks/>
            </p:cNvCxnSpPr>
            <p:nvPr/>
          </p:nvCxnSpPr>
          <p:spPr>
            <a:xfrm flipV="1">
              <a:off x="7457119" y="3834325"/>
              <a:ext cx="0" cy="74612"/>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 name="TextBox 56">
              <a:extLst>
                <a:ext uri="{FF2B5EF4-FFF2-40B4-BE49-F238E27FC236}">
                  <a16:creationId xmlns:a16="http://schemas.microsoft.com/office/drawing/2014/main" id="{6B624C08-2EC8-2328-7C90-409CEE92A632}"/>
                </a:ext>
              </a:extLst>
            </p:cNvPr>
            <p:cNvSpPr txBox="1">
              <a:spLocks noChangeArrowheads="1"/>
            </p:cNvSpPr>
            <p:nvPr/>
          </p:nvSpPr>
          <p:spPr bwMode="auto">
            <a:xfrm>
              <a:off x="2867657" y="3883536"/>
              <a:ext cx="484187" cy="270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121914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6</a:t>
              </a:r>
            </a:p>
          </p:txBody>
        </p:sp>
        <p:sp>
          <p:nvSpPr>
            <p:cNvPr id="26" name="TextBox 57">
              <a:extLst>
                <a:ext uri="{FF2B5EF4-FFF2-40B4-BE49-F238E27FC236}">
                  <a16:creationId xmlns:a16="http://schemas.microsoft.com/office/drawing/2014/main" id="{16244B9E-1E54-C68B-F9F2-D69390EB8EC2}"/>
                </a:ext>
              </a:extLst>
            </p:cNvPr>
            <p:cNvSpPr txBox="1">
              <a:spLocks noChangeArrowheads="1"/>
            </p:cNvSpPr>
            <p:nvPr/>
          </p:nvSpPr>
          <p:spPr bwMode="auto">
            <a:xfrm>
              <a:off x="3788407" y="3888300"/>
              <a:ext cx="484187" cy="270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121914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12</a:t>
              </a:r>
            </a:p>
          </p:txBody>
        </p:sp>
        <p:sp>
          <p:nvSpPr>
            <p:cNvPr id="27" name="TextBox 58">
              <a:extLst>
                <a:ext uri="{FF2B5EF4-FFF2-40B4-BE49-F238E27FC236}">
                  <a16:creationId xmlns:a16="http://schemas.microsoft.com/office/drawing/2014/main" id="{A705D77E-AC9A-BA5B-F20F-739BA9601BE0}"/>
                </a:ext>
              </a:extLst>
            </p:cNvPr>
            <p:cNvSpPr txBox="1">
              <a:spLocks noChangeArrowheads="1"/>
            </p:cNvSpPr>
            <p:nvPr/>
          </p:nvSpPr>
          <p:spPr bwMode="auto">
            <a:xfrm>
              <a:off x="6295069" y="3883536"/>
              <a:ext cx="482600" cy="270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121914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54</a:t>
              </a:r>
            </a:p>
          </p:txBody>
        </p:sp>
        <p:sp>
          <p:nvSpPr>
            <p:cNvPr id="28" name="TextBox 59">
              <a:extLst>
                <a:ext uri="{FF2B5EF4-FFF2-40B4-BE49-F238E27FC236}">
                  <a16:creationId xmlns:a16="http://schemas.microsoft.com/office/drawing/2014/main" id="{F3762FFC-E481-1ACE-DF71-831CD804983B}"/>
                </a:ext>
              </a:extLst>
            </p:cNvPr>
            <p:cNvSpPr txBox="1">
              <a:spLocks noChangeArrowheads="1"/>
            </p:cNvSpPr>
            <p:nvPr/>
          </p:nvSpPr>
          <p:spPr bwMode="auto">
            <a:xfrm>
              <a:off x="7265032" y="3877187"/>
              <a:ext cx="484187" cy="270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121914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60</a:t>
              </a:r>
            </a:p>
          </p:txBody>
        </p:sp>
        <p:sp>
          <p:nvSpPr>
            <p:cNvPr id="29" name="TextBox 60">
              <a:extLst>
                <a:ext uri="{FF2B5EF4-FFF2-40B4-BE49-F238E27FC236}">
                  <a16:creationId xmlns:a16="http://schemas.microsoft.com/office/drawing/2014/main" id="{FDC34C4F-DEA2-0E8C-3ABF-AEB8B3FC2967}"/>
                </a:ext>
              </a:extLst>
            </p:cNvPr>
            <p:cNvSpPr txBox="1">
              <a:spLocks noChangeArrowheads="1"/>
            </p:cNvSpPr>
            <p:nvPr/>
          </p:nvSpPr>
          <p:spPr bwMode="auto">
            <a:xfrm>
              <a:off x="5304469" y="3883536"/>
              <a:ext cx="484188" cy="270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121914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48</a:t>
              </a:r>
            </a:p>
          </p:txBody>
        </p:sp>
        <p:grpSp>
          <p:nvGrpSpPr>
            <p:cNvPr id="30" name="Group 4">
              <a:extLst>
                <a:ext uri="{FF2B5EF4-FFF2-40B4-BE49-F238E27FC236}">
                  <a16:creationId xmlns:a16="http://schemas.microsoft.com/office/drawing/2014/main" id="{3D87359F-07A8-5F6E-A620-3799DEB3C28E}"/>
                </a:ext>
              </a:extLst>
            </p:cNvPr>
            <p:cNvGrpSpPr>
              <a:grpSpLocks/>
            </p:cNvGrpSpPr>
            <p:nvPr/>
          </p:nvGrpSpPr>
          <p:grpSpPr bwMode="auto">
            <a:xfrm>
              <a:off x="2243769" y="1918212"/>
              <a:ext cx="5578475" cy="1489075"/>
              <a:chOff x="1765300" y="2712681"/>
              <a:chExt cx="5578928" cy="1986727"/>
            </a:xfrm>
          </p:grpSpPr>
          <p:cxnSp>
            <p:nvCxnSpPr>
              <p:cNvPr id="55" name="Straight Connector 54">
                <a:extLst>
                  <a:ext uri="{FF2B5EF4-FFF2-40B4-BE49-F238E27FC236}">
                    <a16:creationId xmlns:a16="http://schemas.microsoft.com/office/drawing/2014/main" id="{11797AEE-E828-01E5-0D3B-995A3FED79FC}"/>
                  </a:ext>
                </a:extLst>
              </p:cNvPr>
              <p:cNvCxnSpPr/>
              <p:nvPr/>
            </p:nvCxnSpPr>
            <p:spPr>
              <a:xfrm>
                <a:off x="1765300" y="2712681"/>
                <a:ext cx="758887" cy="1516521"/>
              </a:xfrm>
              <a:prstGeom prst="line">
                <a:avLst/>
              </a:prstGeom>
              <a:ln>
                <a:prstDash val="sysDash"/>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1646F2EB-C22A-25C4-374A-6942366487C6}"/>
                  </a:ext>
                </a:extLst>
              </p:cNvPr>
              <p:cNvCxnSpPr/>
              <p:nvPr/>
            </p:nvCxnSpPr>
            <p:spPr>
              <a:xfrm>
                <a:off x="2528950" y="4229202"/>
                <a:ext cx="901773" cy="226632"/>
              </a:xfrm>
              <a:prstGeom prst="line">
                <a:avLst/>
              </a:prstGeom>
              <a:ln>
                <a:prstDash val="sys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BF1135E3-02FE-7A2E-20DC-6610B06A0ADD}"/>
                  </a:ext>
                </a:extLst>
              </p:cNvPr>
              <p:cNvCxnSpPr/>
              <p:nvPr/>
            </p:nvCxnSpPr>
            <p:spPr>
              <a:xfrm>
                <a:off x="3430723" y="4457951"/>
                <a:ext cx="1497134" cy="52952"/>
              </a:xfrm>
              <a:prstGeom prst="line">
                <a:avLst/>
              </a:prstGeom>
              <a:ln>
                <a:prstDash val="sys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588A45B3-1B2C-7DD6-19D5-36D4C818A967}"/>
                  </a:ext>
                </a:extLst>
              </p:cNvPr>
              <p:cNvCxnSpPr/>
              <p:nvPr/>
            </p:nvCxnSpPr>
            <p:spPr>
              <a:xfrm flipV="1">
                <a:off x="4927857" y="4496076"/>
                <a:ext cx="1074825" cy="12708"/>
              </a:xfrm>
              <a:prstGeom prst="line">
                <a:avLst/>
              </a:prstGeom>
              <a:ln>
                <a:prstDash val="sysDash"/>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7923FA14-FFFE-8541-EEEF-7F62522F170D}"/>
                  </a:ext>
                </a:extLst>
              </p:cNvPr>
              <p:cNvCxnSpPr/>
              <p:nvPr/>
            </p:nvCxnSpPr>
            <p:spPr>
              <a:xfrm>
                <a:off x="6001094" y="4500312"/>
                <a:ext cx="1343134" cy="199096"/>
              </a:xfrm>
              <a:prstGeom prst="line">
                <a:avLst/>
              </a:prstGeom>
              <a:ln>
                <a:prstDash val="sysDash"/>
              </a:ln>
              <a:effectLst/>
            </p:spPr>
            <p:style>
              <a:lnRef idx="2">
                <a:schemeClr val="accent1"/>
              </a:lnRef>
              <a:fillRef idx="0">
                <a:schemeClr val="accent1"/>
              </a:fillRef>
              <a:effectRef idx="1">
                <a:schemeClr val="accent1"/>
              </a:effectRef>
              <a:fontRef idx="minor">
                <a:schemeClr val="tx1"/>
              </a:fontRef>
            </p:style>
          </p:cxnSp>
        </p:grpSp>
        <p:cxnSp>
          <p:nvCxnSpPr>
            <p:cNvPr id="31" name="Straight Connector 30">
              <a:extLst>
                <a:ext uri="{FF2B5EF4-FFF2-40B4-BE49-F238E27FC236}">
                  <a16:creationId xmlns:a16="http://schemas.microsoft.com/office/drawing/2014/main" id="{3BA6A2EF-92E6-B879-BF26-C5F6C740CAB8}"/>
                </a:ext>
              </a:extLst>
            </p:cNvPr>
            <p:cNvCxnSpPr>
              <a:cxnSpLocks/>
            </p:cNvCxnSpPr>
            <p:nvPr/>
          </p:nvCxnSpPr>
          <p:spPr>
            <a:xfrm flipH="1" flipV="1">
              <a:off x="2053269" y="2969137"/>
              <a:ext cx="5757863" cy="0"/>
            </a:xfrm>
            <a:prstGeom prst="line">
              <a:avLst/>
            </a:prstGeom>
            <a:ln w="6350">
              <a:solidFill>
                <a:schemeClr val="tx1"/>
              </a:solidFill>
              <a:prstDash val="dashDot"/>
            </a:ln>
            <a:effectLst/>
          </p:spPr>
          <p:style>
            <a:lnRef idx="2">
              <a:schemeClr val="accent1"/>
            </a:lnRef>
            <a:fillRef idx="0">
              <a:schemeClr val="accent1"/>
            </a:fillRef>
            <a:effectRef idx="1">
              <a:schemeClr val="accent1"/>
            </a:effectRef>
            <a:fontRef idx="minor">
              <a:schemeClr val="tx1"/>
            </a:fontRef>
          </p:style>
        </p:cxnSp>
        <p:sp>
          <p:nvSpPr>
            <p:cNvPr id="32" name="TextBox 74">
              <a:extLst>
                <a:ext uri="{FF2B5EF4-FFF2-40B4-BE49-F238E27FC236}">
                  <a16:creationId xmlns:a16="http://schemas.microsoft.com/office/drawing/2014/main" id="{0A8C8998-DFA0-E7E4-A48A-E25C3F077C94}"/>
                </a:ext>
              </a:extLst>
            </p:cNvPr>
            <p:cNvSpPr txBox="1">
              <a:spLocks noChangeArrowheads="1"/>
            </p:cNvSpPr>
            <p:nvPr/>
          </p:nvSpPr>
          <p:spPr bwMode="auto">
            <a:xfrm>
              <a:off x="4195519" y="3980415"/>
              <a:ext cx="1243173" cy="270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ctr" defTabSz="121914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Months</a:t>
              </a:r>
            </a:p>
          </p:txBody>
        </p:sp>
        <p:sp>
          <p:nvSpPr>
            <p:cNvPr id="33" name="TextBox 75">
              <a:extLst>
                <a:ext uri="{FF2B5EF4-FFF2-40B4-BE49-F238E27FC236}">
                  <a16:creationId xmlns:a16="http://schemas.microsoft.com/office/drawing/2014/main" id="{47824C00-AD9F-5D6D-21CA-185D2A5CF170}"/>
                </a:ext>
              </a:extLst>
            </p:cNvPr>
            <p:cNvSpPr txBox="1">
              <a:spLocks noChangeArrowheads="1"/>
            </p:cNvSpPr>
            <p:nvPr/>
          </p:nvSpPr>
          <p:spPr bwMode="auto">
            <a:xfrm rot="16200000">
              <a:off x="722548" y="2329068"/>
              <a:ext cx="1153336" cy="226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121914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HbA1c, %</a:t>
              </a:r>
            </a:p>
          </p:txBody>
        </p:sp>
        <p:cxnSp>
          <p:nvCxnSpPr>
            <p:cNvPr id="34" name="Straight Connector 33">
              <a:extLst>
                <a:ext uri="{FF2B5EF4-FFF2-40B4-BE49-F238E27FC236}">
                  <a16:creationId xmlns:a16="http://schemas.microsoft.com/office/drawing/2014/main" id="{C2D9211A-8641-DDFC-F8B6-5323DA9191EE}"/>
                </a:ext>
              </a:extLst>
            </p:cNvPr>
            <p:cNvCxnSpPr>
              <a:cxnSpLocks/>
            </p:cNvCxnSpPr>
            <p:nvPr/>
          </p:nvCxnSpPr>
          <p:spPr>
            <a:xfrm>
              <a:off x="2742244" y="1199075"/>
              <a:ext cx="498475" cy="3175"/>
            </a:xfrm>
            <a:prstGeom prst="line">
              <a:avLst/>
            </a:prstGeom>
            <a:ln>
              <a:solidFill>
                <a:schemeClr val="accent6">
                  <a:lumMod val="7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0CA742EC-F1E4-711C-8393-6B6BCC85A40D}"/>
                </a:ext>
              </a:extLst>
            </p:cNvPr>
            <p:cNvCxnSpPr>
              <a:cxnSpLocks/>
            </p:cNvCxnSpPr>
            <p:nvPr/>
          </p:nvCxnSpPr>
          <p:spPr>
            <a:xfrm>
              <a:off x="2756532" y="1671340"/>
              <a:ext cx="496887" cy="0"/>
            </a:xfrm>
            <a:prstGeom prst="line">
              <a:avLst/>
            </a:prstGeom>
            <a:ln>
              <a:prstDash val="sysDash"/>
            </a:ln>
            <a:effectLst/>
          </p:spPr>
          <p:style>
            <a:lnRef idx="2">
              <a:schemeClr val="accent1"/>
            </a:lnRef>
            <a:fillRef idx="0">
              <a:schemeClr val="accent1"/>
            </a:fillRef>
            <a:effectRef idx="1">
              <a:schemeClr val="accent1"/>
            </a:effectRef>
            <a:fontRef idx="minor">
              <a:schemeClr val="tx1"/>
            </a:fontRef>
          </p:style>
        </p:cxnSp>
        <p:sp>
          <p:nvSpPr>
            <p:cNvPr id="36" name="TextBox 97">
              <a:extLst>
                <a:ext uri="{FF2B5EF4-FFF2-40B4-BE49-F238E27FC236}">
                  <a16:creationId xmlns:a16="http://schemas.microsoft.com/office/drawing/2014/main" id="{0C392E33-2BFD-AE64-4E3A-FD7816EFDA4F}"/>
                </a:ext>
              </a:extLst>
            </p:cNvPr>
            <p:cNvSpPr txBox="1">
              <a:spLocks noChangeArrowheads="1"/>
            </p:cNvSpPr>
            <p:nvPr/>
          </p:nvSpPr>
          <p:spPr bwMode="auto">
            <a:xfrm>
              <a:off x="3307394" y="1099063"/>
              <a:ext cx="2506663" cy="46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121914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Bệnh </a:t>
              </a:r>
              <a:r>
                <a:rPr kumimoji="0" lang="en-GB"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nhân</a:t>
              </a:r>
              <a:r>
                <a:rPr kumimoji="0" lang="en-GB"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r>
                <a:rPr kumimoji="0" lang="en-GB"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có</a:t>
              </a:r>
              <a:r>
                <a:rPr kumimoji="0" lang="en-GB"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HbA1c ≥7% </a:t>
              </a:r>
              <a:r>
                <a:rPr kumimoji="0" lang="en-GB"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không</a:t>
              </a:r>
              <a:r>
                <a:rPr kumimoji="0" lang="en-GB"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r>
                <a:rPr kumimoji="0" lang="en-GB"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được</a:t>
              </a:r>
              <a:r>
                <a:rPr kumimoji="0" lang="en-GB"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r>
                <a:rPr kumimoji="0" lang="en-GB"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điều</a:t>
              </a:r>
              <a:r>
                <a:rPr kumimoji="0" lang="en-GB"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r>
                <a:rPr kumimoji="0" lang="en-GB"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trị</a:t>
              </a:r>
              <a:r>
                <a:rPr kumimoji="0" lang="en-GB"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r>
                <a:rPr kumimoji="0" lang="en-GB"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tích</a:t>
              </a:r>
              <a:r>
                <a:rPr kumimoji="0" lang="en-GB"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r>
                <a:rPr kumimoji="0" lang="en-GB"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cực</a:t>
              </a:r>
              <a:r>
                <a:rPr kumimoji="0" lang="en-GB"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r>
                <a:rPr kumimoji="0" lang="en-GB"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trong</a:t>
              </a:r>
              <a:r>
                <a:rPr kumimoji="0" lang="en-GB"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r>
                <a:rPr kumimoji="0" lang="en-GB"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vòng</a:t>
              </a:r>
              <a:r>
                <a:rPr kumimoji="0" lang="en-GB"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1 </a:t>
              </a:r>
              <a:r>
                <a:rPr kumimoji="0" lang="en-GB"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năm</a:t>
              </a:r>
              <a:endParaRPr kumimoji="0" lang="en-GB"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 name="TextBox 98">
              <a:extLst>
                <a:ext uri="{FF2B5EF4-FFF2-40B4-BE49-F238E27FC236}">
                  <a16:creationId xmlns:a16="http://schemas.microsoft.com/office/drawing/2014/main" id="{4D9530BE-EA5B-BD53-1F07-AADFFAEA1A9C}"/>
                </a:ext>
              </a:extLst>
            </p:cNvPr>
            <p:cNvSpPr txBox="1">
              <a:spLocks noChangeArrowheads="1"/>
            </p:cNvSpPr>
            <p:nvPr/>
          </p:nvSpPr>
          <p:spPr bwMode="auto">
            <a:xfrm>
              <a:off x="3307393" y="1561802"/>
              <a:ext cx="2506664" cy="46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121914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Bệnh </a:t>
              </a:r>
              <a:r>
                <a:rPr kumimoji="0" lang="en-GB"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nhân</a:t>
              </a:r>
              <a:r>
                <a:rPr kumimoji="0" lang="en-GB"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r>
                <a:rPr kumimoji="0" lang="en-GB"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với</a:t>
              </a:r>
              <a:r>
                <a:rPr kumimoji="0" lang="en-GB"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HbA1c &lt;7% </a:t>
              </a:r>
              <a:r>
                <a:rPr kumimoji="0" lang="en-GB"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nhận</a:t>
              </a:r>
              <a:r>
                <a:rPr kumimoji="0" lang="en-GB"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r>
                <a:rPr kumimoji="0" lang="en-GB"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được</a:t>
              </a:r>
              <a:r>
                <a:rPr kumimoji="0" lang="en-GB"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r>
                <a:rPr kumimoji="0" lang="en-GB"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điều</a:t>
              </a:r>
              <a:r>
                <a:rPr kumimoji="0" lang="en-GB"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r>
                <a:rPr kumimoji="0" lang="en-GB"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trị</a:t>
              </a:r>
              <a:r>
                <a:rPr kumimoji="0" lang="en-GB"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r>
                <a:rPr kumimoji="0" lang="en-GB"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tích</a:t>
              </a:r>
              <a:r>
                <a:rPr kumimoji="0" lang="en-GB"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r>
                <a:rPr kumimoji="0" lang="en-GB"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cực</a:t>
              </a:r>
              <a:r>
                <a:rPr kumimoji="0" lang="en-GB"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r>
                <a:rPr kumimoji="0" lang="en-GB"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trong</a:t>
              </a:r>
              <a:r>
                <a:rPr kumimoji="0" lang="en-GB"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r>
                <a:rPr kumimoji="0" lang="en-GB"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vòng</a:t>
              </a:r>
              <a:r>
                <a:rPr kumimoji="0" lang="en-GB"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1 </a:t>
              </a:r>
              <a:r>
                <a:rPr kumimoji="0" lang="en-GB"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năm</a:t>
              </a:r>
              <a:endParaRPr kumimoji="0" lang="en-GB"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8" name="Rectangle 37">
              <a:extLst>
                <a:ext uri="{FF2B5EF4-FFF2-40B4-BE49-F238E27FC236}">
                  <a16:creationId xmlns:a16="http://schemas.microsoft.com/office/drawing/2014/main" id="{DF9A1960-3E91-23B5-0735-B94B5E49E57F}"/>
                </a:ext>
              </a:extLst>
            </p:cNvPr>
            <p:cNvSpPr/>
            <p:nvPr/>
          </p:nvSpPr>
          <p:spPr>
            <a:xfrm>
              <a:off x="4458332" y="3712087"/>
              <a:ext cx="754062" cy="25241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1219140" rtl="0" eaLnBrk="1" fontAlgn="base" latinLnBrk="0" hangingPunct="1">
                <a:lnSpc>
                  <a:spcPct val="100000"/>
                </a:lnSpc>
                <a:spcBef>
                  <a:spcPct val="0"/>
                </a:spcBef>
                <a:spcAft>
                  <a:spcPct val="0"/>
                </a:spcAft>
                <a:buClrTx/>
                <a:buSzTx/>
                <a:buFontTx/>
                <a:buNone/>
                <a:tabLst/>
                <a:defRPr/>
              </a:pPr>
              <a:endParaRPr kumimoji="0" lang="en-GB" sz="2133" b="0" i="0" u="none" strike="noStrike" kern="1200" cap="none" spc="0" normalizeH="0" baseline="0" noProof="0">
                <a:ln>
                  <a:noFill/>
                </a:ln>
                <a:solidFill>
                  <a:prstClr val="white"/>
                </a:solidFill>
                <a:effectLst/>
                <a:uLnTx/>
                <a:uFillTx/>
                <a:latin typeface="Calibri" panose="020F0502020204030204"/>
                <a:ea typeface="ＭＳ Ｐゴシック"/>
                <a:cs typeface="+mn-cs"/>
              </a:endParaRPr>
            </a:p>
          </p:txBody>
        </p:sp>
        <p:cxnSp>
          <p:nvCxnSpPr>
            <p:cNvPr id="39" name="Straight Connector 38">
              <a:extLst>
                <a:ext uri="{FF2B5EF4-FFF2-40B4-BE49-F238E27FC236}">
                  <a16:creationId xmlns:a16="http://schemas.microsoft.com/office/drawing/2014/main" id="{D14E15A3-40D9-8F14-9A78-86C303266E38}"/>
                </a:ext>
              </a:extLst>
            </p:cNvPr>
            <p:cNvCxnSpPr>
              <a:cxnSpLocks/>
            </p:cNvCxnSpPr>
            <p:nvPr/>
          </p:nvCxnSpPr>
          <p:spPr>
            <a:xfrm flipV="1">
              <a:off x="4407532" y="3791462"/>
              <a:ext cx="106362" cy="8096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57FDD92A-66B0-1781-10B5-BCD7B02D0E38}"/>
                </a:ext>
              </a:extLst>
            </p:cNvPr>
            <p:cNvCxnSpPr>
              <a:cxnSpLocks/>
            </p:cNvCxnSpPr>
            <p:nvPr/>
          </p:nvCxnSpPr>
          <p:spPr>
            <a:xfrm flipV="1">
              <a:off x="5152069" y="3791462"/>
              <a:ext cx="106363" cy="8096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Rectangle 40">
              <a:extLst>
                <a:ext uri="{FF2B5EF4-FFF2-40B4-BE49-F238E27FC236}">
                  <a16:creationId xmlns:a16="http://schemas.microsoft.com/office/drawing/2014/main" id="{3472961C-2E4A-E2D6-00B7-CC1F8D83A21F}"/>
                </a:ext>
              </a:extLst>
            </p:cNvPr>
            <p:cNvSpPr>
              <a:spLocks noChangeArrowheads="1"/>
            </p:cNvSpPr>
            <p:nvPr/>
          </p:nvSpPr>
          <p:spPr bwMode="auto">
            <a:xfrm>
              <a:off x="6191883" y="1079052"/>
              <a:ext cx="2144042" cy="1238548"/>
            </a:xfrm>
            <a:prstGeom prst="rect">
              <a:avLst/>
            </a:prstGeom>
            <a:solidFill>
              <a:srgbClr val="EF422D"/>
            </a:solidFill>
            <a:ln>
              <a:noFill/>
            </a:ln>
            <a:effectLst>
              <a:outerShdw blurRad="63500" dist="23000" dir="5400000" rotWithShape="0">
                <a:srgbClr val="000000">
                  <a:alpha val="34999"/>
                </a:srgbClr>
              </a:outerShdw>
            </a:effectLst>
          </p:spPr>
          <p:txBody>
            <a:bodyPr anchor="ctr"/>
            <a:lstStyle/>
            <a:p>
              <a:pPr marL="0" marR="0" lvl="0" indent="0" algn="l" defTabSz="121914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err="1">
                  <a:ln>
                    <a:noFill/>
                  </a:ln>
                  <a:solidFill>
                    <a:srgbClr val="FFFFFF"/>
                  </a:solidFill>
                  <a:effectLst/>
                  <a:uLnTx/>
                  <a:uFillTx/>
                  <a:latin typeface="Arial" panose="020B0604020202020204" pitchFamily="34" charset="0"/>
                  <a:ea typeface="ＭＳ Ｐゴシック" panose="020B0600070205080204" pitchFamily="34" charset="-128"/>
                  <a:cs typeface="Arial" pitchFamily="34" charset="0"/>
                </a:rPr>
                <a:t>Tại</a:t>
              </a:r>
              <a:r>
                <a:rPr kumimoji="0" lang="en-GB"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Arial" pitchFamily="34" charset="0"/>
                </a:rPr>
                <a:t> </a:t>
              </a:r>
              <a:r>
                <a:rPr kumimoji="0" lang="en-GB" sz="1400" b="1" i="0" u="none" strike="noStrike" kern="1200" cap="none" spc="0" normalizeH="0" baseline="0" noProof="0" dirty="0" err="1">
                  <a:ln>
                    <a:noFill/>
                  </a:ln>
                  <a:solidFill>
                    <a:srgbClr val="FFFFFF"/>
                  </a:solidFill>
                  <a:effectLst/>
                  <a:uLnTx/>
                  <a:uFillTx/>
                  <a:latin typeface="Arial" panose="020B0604020202020204" pitchFamily="34" charset="0"/>
                  <a:ea typeface="ＭＳ Ｐゴシック" panose="020B0600070205080204" pitchFamily="34" charset="-128"/>
                  <a:cs typeface="Arial" pitchFamily="34" charset="0"/>
                </a:rPr>
                <a:t>thời</a:t>
              </a:r>
              <a:r>
                <a:rPr kumimoji="0" lang="en-GB"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Arial" pitchFamily="34" charset="0"/>
                </a:rPr>
                <a:t> </a:t>
              </a:r>
              <a:r>
                <a:rPr kumimoji="0" lang="en-GB" sz="1400" b="1" i="0" u="none" strike="noStrike" kern="1200" cap="none" spc="0" normalizeH="0" baseline="0" noProof="0" dirty="0" err="1">
                  <a:ln>
                    <a:noFill/>
                  </a:ln>
                  <a:solidFill>
                    <a:srgbClr val="FFFFFF"/>
                  </a:solidFill>
                  <a:effectLst/>
                  <a:uLnTx/>
                  <a:uFillTx/>
                  <a:latin typeface="Arial" panose="020B0604020202020204" pitchFamily="34" charset="0"/>
                  <a:ea typeface="ＭＳ Ｐゴシック" panose="020B0600070205080204" pitchFamily="34" charset="-128"/>
                  <a:cs typeface="Arial" pitchFamily="34" charset="0"/>
                </a:rPr>
                <a:t>điểm</a:t>
              </a:r>
              <a:r>
                <a:rPr kumimoji="0" lang="en-GB"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Arial" pitchFamily="34" charset="0"/>
                </a:rPr>
                <a:t> 5.3 </a:t>
              </a:r>
              <a:r>
                <a:rPr kumimoji="0" lang="en-GB" sz="1400" b="1" i="0" u="none" strike="noStrike" kern="1200" cap="none" spc="0" normalizeH="0" baseline="0" noProof="0" dirty="0" err="1">
                  <a:ln>
                    <a:noFill/>
                  </a:ln>
                  <a:solidFill>
                    <a:srgbClr val="FFFFFF"/>
                  </a:solidFill>
                  <a:effectLst/>
                  <a:uLnTx/>
                  <a:uFillTx/>
                  <a:latin typeface="Arial" panose="020B0604020202020204" pitchFamily="34" charset="0"/>
                  <a:ea typeface="ＭＳ Ｐゴシック" panose="020B0600070205080204" pitchFamily="34" charset="-128"/>
                  <a:cs typeface="Arial" pitchFamily="34" charset="0"/>
                </a:rPr>
                <a:t>năm</a:t>
              </a:r>
              <a:r>
                <a:rPr kumimoji="0" lang="en-GB"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Arial" pitchFamily="34" charset="0"/>
                </a:rPr>
                <a:t>, </a:t>
              </a:r>
              <a:r>
                <a:rPr kumimoji="0" lang="en-GB" sz="1400" b="1" i="0" u="none" strike="noStrike" kern="1200" cap="none" spc="0" normalizeH="0" baseline="0" noProof="0" dirty="0" err="1">
                  <a:ln>
                    <a:noFill/>
                  </a:ln>
                  <a:solidFill>
                    <a:srgbClr val="FFFFFF"/>
                  </a:solidFill>
                  <a:effectLst/>
                  <a:uLnTx/>
                  <a:uFillTx/>
                  <a:latin typeface="Arial" panose="020B0604020202020204" pitchFamily="34" charset="0"/>
                  <a:ea typeface="ＭＳ Ｐゴシック" panose="020B0600070205080204" pitchFamily="34" charset="-128"/>
                  <a:cs typeface="Arial" pitchFamily="34" charset="0"/>
                </a:rPr>
                <a:t>nguy</a:t>
              </a:r>
              <a:r>
                <a:rPr kumimoji="0" lang="en-GB"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Arial" pitchFamily="34" charset="0"/>
                </a:rPr>
                <a:t> cơ </a:t>
              </a:r>
              <a:r>
                <a:rPr kumimoji="0" lang="en-GB" sz="1400" b="1" i="0" u="none" strike="noStrike" kern="1200" cap="none" spc="0" normalizeH="0" baseline="0" noProof="0" dirty="0" err="1">
                  <a:ln>
                    <a:noFill/>
                  </a:ln>
                  <a:solidFill>
                    <a:srgbClr val="FFFFFF"/>
                  </a:solidFill>
                  <a:effectLst/>
                  <a:uLnTx/>
                  <a:uFillTx/>
                  <a:latin typeface="Arial" panose="020B0604020202020204" pitchFamily="34" charset="0"/>
                  <a:ea typeface="ＭＳ Ｐゴシック" panose="020B0600070205080204" pitchFamily="34" charset="-128"/>
                  <a:cs typeface="Arial" pitchFamily="34" charset="0"/>
                </a:rPr>
                <a:t>bệnh</a:t>
              </a:r>
              <a:r>
                <a:rPr kumimoji="0" lang="en-GB"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Arial" pitchFamily="34" charset="0"/>
                </a:rPr>
                <a:t> </a:t>
              </a:r>
              <a:r>
                <a:rPr kumimoji="0" lang="en-GB" sz="1400" b="1" i="0" u="none" strike="noStrike" kern="1200" cap="none" spc="0" normalizeH="0" baseline="0" noProof="0" dirty="0" err="1">
                  <a:ln>
                    <a:noFill/>
                  </a:ln>
                  <a:solidFill>
                    <a:srgbClr val="FFFFFF"/>
                  </a:solidFill>
                  <a:effectLst/>
                  <a:uLnTx/>
                  <a:uFillTx/>
                  <a:latin typeface="Arial" panose="020B0604020202020204" pitchFamily="34" charset="0"/>
                  <a:ea typeface="ＭＳ Ｐゴシック" panose="020B0600070205080204" pitchFamily="34" charset="-128"/>
                  <a:cs typeface="Arial" pitchFamily="34" charset="0"/>
                </a:rPr>
                <a:t>nhân</a:t>
              </a:r>
              <a:r>
                <a:rPr kumimoji="0" lang="en-GB"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Arial" pitchFamily="34" charset="0"/>
                </a:rPr>
                <a:t> </a:t>
              </a:r>
              <a:r>
                <a:rPr kumimoji="0" lang="en-GB" sz="1400" b="1" i="0" u="none" strike="noStrike" kern="1200" cap="none" spc="0" normalizeH="0" baseline="0" noProof="0" dirty="0" err="1">
                  <a:ln>
                    <a:noFill/>
                  </a:ln>
                  <a:solidFill>
                    <a:srgbClr val="FFFFFF"/>
                  </a:solidFill>
                  <a:effectLst/>
                  <a:uLnTx/>
                  <a:uFillTx/>
                  <a:latin typeface="Arial" panose="020B0604020202020204" pitchFamily="34" charset="0"/>
                  <a:ea typeface="ＭＳ Ｐゴシック" panose="020B0600070205080204" pitchFamily="34" charset="-128"/>
                  <a:cs typeface="Arial" pitchFamily="34" charset="0"/>
                </a:rPr>
                <a:t>tăng</a:t>
              </a:r>
              <a:r>
                <a:rPr kumimoji="0" lang="en-GB"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Arial" pitchFamily="34" charset="0"/>
                </a:rPr>
                <a:t>:</a:t>
              </a:r>
            </a:p>
            <a:p>
              <a:pPr marL="156625" marR="0" lvl="0" indent="-156625" algn="l" defTabSz="1219140" rtl="0" eaLnBrk="1" fontAlgn="base" latinLnBrk="0" hangingPunct="1">
                <a:lnSpc>
                  <a:spcPct val="100000"/>
                </a:lnSpc>
                <a:spcBef>
                  <a:spcPct val="0"/>
                </a:spcBef>
                <a:spcAft>
                  <a:spcPct val="0"/>
                </a:spcAft>
                <a:buClrTx/>
                <a:buSzTx/>
                <a:buFont typeface="Arial" pitchFamily="34" charset="0"/>
                <a:buChar char="•"/>
                <a:tabLst/>
                <a:defRPr/>
              </a:pPr>
              <a:r>
                <a:rPr kumimoji="0" lang="it-IT"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Arial" pitchFamily="34" charset="0"/>
                </a:rPr>
                <a:t>MI 67% (CI 39–101%)</a:t>
              </a:r>
            </a:p>
            <a:p>
              <a:pPr marL="156625" marR="0" lvl="0" indent="-156625" algn="l" defTabSz="1219140" rtl="0" eaLnBrk="1" fontAlgn="base" latinLnBrk="0" hangingPunct="1">
                <a:lnSpc>
                  <a:spcPct val="100000"/>
                </a:lnSpc>
                <a:spcBef>
                  <a:spcPct val="0"/>
                </a:spcBef>
                <a:spcAft>
                  <a:spcPct val="0"/>
                </a:spcAft>
                <a:buClrTx/>
                <a:buSzTx/>
                <a:buFont typeface="Arial" pitchFamily="34" charset="0"/>
                <a:buChar char="•"/>
                <a:tabLst/>
                <a:defRPr/>
              </a:pPr>
              <a:r>
                <a:rPr kumimoji="0" lang="it-IT"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Arial" pitchFamily="34" charset="0"/>
                </a:rPr>
                <a:t>Đột quỵ 51% (CI 25–83%)</a:t>
              </a:r>
            </a:p>
            <a:p>
              <a:pPr marL="156625" marR="0" lvl="0" indent="-156625" algn="l" defTabSz="1219140" rtl="0" eaLnBrk="1" fontAlgn="base" latinLnBrk="0" hangingPunct="1">
                <a:lnSpc>
                  <a:spcPct val="100000"/>
                </a:lnSpc>
                <a:spcBef>
                  <a:spcPct val="0"/>
                </a:spcBef>
                <a:spcAft>
                  <a:spcPct val="0"/>
                </a:spcAft>
                <a:buClrTx/>
                <a:buSzTx/>
                <a:buFont typeface="Arial" pitchFamily="34" charset="0"/>
                <a:buChar char="•"/>
                <a:tabLst/>
                <a:defRPr/>
              </a:pPr>
              <a:r>
                <a:rPr kumimoji="0" lang="it-IT"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Arial" pitchFamily="34" charset="0"/>
                </a:rPr>
                <a:t>HF 64% (CI 40–91%)</a:t>
              </a:r>
            </a:p>
            <a:p>
              <a:pPr marL="156625" marR="0" lvl="0" indent="-156625" algn="l" defTabSz="1219140" rtl="0" eaLnBrk="1" fontAlgn="base" latinLnBrk="0" hangingPunct="1">
                <a:lnSpc>
                  <a:spcPct val="100000"/>
                </a:lnSpc>
                <a:spcBef>
                  <a:spcPct val="0"/>
                </a:spcBef>
                <a:spcAft>
                  <a:spcPct val="0"/>
                </a:spcAft>
                <a:buClrTx/>
                <a:buSzTx/>
                <a:buFont typeface="Arial" pitchFamily="34" charset="0"/>
                <a:buChar char="•"/>
                <a:tabLst/>
                <a:defRPr/>
              </a:pPr>
              <a:r>
                <a:rPr kumimoji="0" lang="it-IT"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Arial" pitchFamily="34" charset="0"/>
                </a:rPr>
                <a:t>Biến cố Tim mạch gộp 62% (CI 46–80%)</a:t>
              </a:r>
            </a:p>
          </p:txBody>
        </p:sp>
        <p:sp>
          <p:nvSpPr>
            <p:cNvPr id="42" name="Rounded Rectangle 135181">
              <a:extLst>
                <a:ext uri="{FF2B5EF4-FFF2-40B4-BE49-F238E27FC236}">
                  <a16:creationId xmlns:a16="http://schemas.microsoft.com/office/drawing/2014/main" id="{CB2A9884-F520-D5CB-2583-15F3A45E6837}"/>
                </a:ext>
              </a:extLst>
            </p:cNvPr>
            <p:cNvSpPr/>
            <p:nvPr/>
          </p:nvSpPr>
          <p:spPr bwMode="auto">
            <a:xfrm>
              <a:off x="2651757" y="1068419"/>
              <a:ext cx="3205162" cy="513724"/>
            </a:xfrm>
            <a:prstGeom prst="round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1219140" rtl="0" eaLnBrk="1" fontAlgn="base" latinLnBrk="0" hangingPunct="1">
                <a:lnSpc>
                  <a:spcPct val="100000"/>
                </a:lnSpc>
                <a:spcBef>
                  <a:spcPct val="0"/>
                </a:spcBef>
                <a:spcAft>
                  <a:spcPct val="0"/>
                </a:spcAft>
                <a:buClrTx/>
                <a:buSzTx/>
                <a:buFontTx/>
                <a:buNone/>
                <a:tabLst/>
                <a:defRPr/>
              </a:pPr>
              <a:endParaRPr kumimoji="0" lang="en-GB" sz="2133" b="0" i="0" u="none" strike="noStrike" kern="1200" cap="none" spc="0" normalizeH="0" baseline="0" noProof="0">
                <a:ln>
                  <a:noFill/>
                </a:ln>
                <a:solidFill>
                  <a:prstClr val="white"/>
                </a:solidFill>
                <a:effectLst/>
                <a:uLnTx/>
                <a:uFillTx/>
                <a:latin typeface="Calibri" panose="020F0502020204030204"/>
                <a:ea typeface="ＭＳ Ｐゴシック"/>
                <a:cs typeface="+mn-cs"/>
              </a:endParaRPr>
            </a:p>
          </p:txBody>
        </p:sp>
        <p:grpSp>
          <p:nvGrpSpPr>
            <p:cNvPr id="43" name="Group 6">
              <a:extLst>
                <a:ext uri="{FF2B5EF4-FFF2-40B4-BE49-F238E27FC236}">
                  <a16:creationId xmlns:a16="http://schemas.microsoft.com/office/drawing/2014/main" id="{39DB87D9-99CE-3D7A-EEF3-2C903135E39F}"/>
                </a:ext>
              </a:extLst>
            </p:cNvPr>
            <p:cNvGrpSpPr>
              <a:grpSpLocks/>
            </p:cNvGrpSpPr>
            <p:nvPr/>
          </p:nvGrpSpPr>
          <p:grpSpPr bwMode="auto">
            <a:xfrm>
              <a:off x="2159632" y="1889637"/>
              <a:ext cx="5634037" cy="1901825"/>
              <a:chOff x="1681410" y="2672858"/>
              <a:chExt cx="5633952" cy="2539333"/>
            </a:xfrm>
          </p:grpSpPr>
          <p:sp>
            <p:nvSpPr>
              <p:cNvPr id="52" name="Freeform 2">
                <a:extLst>
                  <a:ext uri="{FF2B5EF4-FFF2-40B4-BE49-F238E27FC236}">
                    <a16:creationId xmlns:a16="http://schemas.microsoft.com/office/drawing/2014/main" id="{30BBB4AC-8126-20FE-18C8-9311604311F4}"/>
                  </a:ext>
                </a:extLst>
              </p:cNvPr>
              <p:cNvSpPr>
                <a:spLocks/>
              </p:cNvSpPr>
              <p:nvPr/>
            </p:nvSpPr>
            <p:spPr bwMode="auto">
              <a:xfrm>
                <a:off x="1744909" y="2672858"/>
                <a:ext cx="5570453" cy="1990346"/>
              </a:xfrm>
              <a:custGeom>
                <a:avLst/>
                <a:gdLst>
                  <a:gd name="T0" fmla="*/ 0 w 5570806"/>
                  <a:gd name="T1" fmla="*/ 0 h 1989715"/>
                  <a:gd name="T2" fmla="*/ 766262 w 5570806"/>
                  <a:gd name="T3" fmla="*/ 1009392 h 1989715"/>
                  <a:gd name="T4" fmla="*/ 1716494 w 5570806"/>
                  <a:gd name="T5" fmla="*/ 1184542 h 1989715"/>
                  <a:gd name="T6" fmla="*/ 3186007 w 5570806"/>
                  <a:gd name="T7" fmla="*/ 1163709 h 1989715"/>
                  <a:gd name="T8" fmla="*/ 4360158 w 5570806"/>
                  <a:gd name="T9" fmla="*/ 1325927 h 1989715"/>
                  <a:gd name="T10" fmla="*/ 5569747 w 5570806"/>
                  <a:gd name="T11" fmla="*/ 1409263 h 1989715"/>
                  <a:gd name="T12" fmla="*/ 5569747 w 5570806"/>
                  <a:gd name="T13" fmla="*/ 1991608 h 1989715"/>
                  <a:gd name="T14" fmla="*/ 4241447 w 5570806"/>
                  <a:gd name="T15" fmla="*/ 1787144 h 1989715"/>
                  <a:gd name="T16" fmla="*/ 3108370 w 5570806"/>
                  <a:gd name="T17" fmla="*/ 1800650 h 1989715"/>
                  <a:gd name="T18" fmla="*/ 1758128 w 5570806"/>
                  <a:gd name="T19" fmla="*/ 1774215 h 1989715"/>
                  <a:gd name="T20" fmla="*/ 795519 w 5570806"/>
                  <a:gd name="T21" fmla="*/ 1527508 h 1989715"/>
                  <a:gd name="T22" fmla="*/ 0 w 5570806"/>
                  <a:gd name="T23" fmla="*/ 0 h 19897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570806" h="1989715">
                    <a:moveTo>
                      <a:pt x="0" y="0"/>
                    </a:moveTo>
                    <a:lnTo>
                      <a:pt x="766408" y="1008432"/>
                    </a:lnTo>
                    <a:lnTo>
                      <a:pt x="1716820" y="1183415"/>
                    </a:lnTo>
                    <a:cubicBezTo>
                      <a:pt x="2233574" y="1181358"/>
                      <a:pt x="2699120" y="1186624"/>
                      <a:pt x="3186613" y="1162602"/>
                    </a:cubicBezTo>
                    <a:cubicBezTo>
                      <a:pt x="3592700" y="1226387"/>
                      <a:pt x="3969527" y="1290170"/>
                      <a:pt x="4360984" y="1324667"/>
                    </a:cubicBezTo>
                    <a:lnTo>
                      <a:pt x="5570806" y="1407922"/>
                    </a:lnTo>
                    <a:lnTo>
                      <a:pt x="5570806" y="1989715"/>
                    </a:lnTo>
                    <a:lnTo>
                      <a:pt x="4242253" y="1785445"/>
                    </a:lnTo>
                    <a:lnTo>
                      <a:pt x="3108960" y="1798937"/>
                    </a:lnTo>
                    <a:lnTo>
                      <a:pt x="1758461" y="1772529"/>
                    </a:lnTo>
                    <a:lnTo>
                      <a:pt x="795669" y="1526056"/>
                    </a:lnTo>
                    <a:lnTo>
                      <a:pt x="0" y="0"/>
                    </a:lnTo>
                    <a:close/>
                  </a:path>
                </a:pathLst>
              </a:custGeom>
              <a:gradFill rotWithShape="1">
                <a:gsLst>
                  <a:gs pos="0">
                    <a:srgbClr val="7F7F7F"/>
                  </a:gs>
                  <a:gs pos="100000">
                    <a:srgbClr val="F5F4ED"/>
                  </a:gs>
                </a:gsLst>
                <a:lin ang="18900000" scaled="1"/>
              </a:gradFill>
              <a:ln>
                <a:noFill/>
              </a:ln>
              <a:effectLst>
                <a:outerShdw dist="23000" dir="5400000" rotWithShape="0">
                  <a:srgbClr val="000000">
                    <a:alpha val="34998"/>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607454"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58595B"/>
                  </a:solidFill>
                  <a:effectLst/>
                  <a:uLnTx/>
                  <a:uFillTx/>
                  <a:latin typeface="Arial" panose="020B0604020202020204" pitchFamily="34" charset="0"/>
                  <a:ea typeface="ＭＳ Ｐゴシック" panose="020B0600070205080204" pitchFamily="34" charset="-128"/>
                  <a:cs typeface="+mn-cs"/>
                </a:endParaRPr>
              </a:p>
            </p:txBody>
          </p:sp>
          <p:sp>
            <p:nvSpPr>
              <p:cNvPr id="53" name="Fumetto 1 18">
                <a:extLst>
                  <a:ext uri="{FF2B5EF4-FFF2-40B4-BE49-F238E27FC236}">
                    <a16:creationId xmlns:a16="http://schemas.microsoft.com/office/drawing/2014/main" id="{C77291CB-6493-9F7A-7771-F470CF374101}"/>
                  </a:ext>
                </a:extLst>
              </p:cNvPr>
              <p:cNvSpPr/>
              <p:nvPr/>
            </p:nvSpPr>
            <p:spPr>
              <a:xfrm>
                <a:off x="1681410" y="4488334"/>
                <a:ext cx="1861192" cy="693123"/>
              </a:xfrm>
              <a:prstGeom prst="wedgeRectCallout">
                <a:avLst>
                  <a:gd name="adj1" fmla="val 82566"/>
                  <a:gd name="adj2" fmla="val -103392"/>
                </a:avLst>
              </a:prstGeom>
              <a:solidFill>
                <a:srgbClr val="FFFF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7454" rtl="0" eaLnBrk="1" fontAlgn="base" latinLnBrk="0" hangingPunct="1">
                  <a:lnSpc>
                    <a:spcPct val="100000"/>
                  </a:lnSpc>
                  <a:spcBef>
                    <a:spcPct val="0"/>
                  </a:spcBef>
                  <a:spcAft>
                    <a:spcPct val="0"/>
                  </a:spcAft>
                  <a:buClrTx/>
                  <a:buSzTx/>
                  <a:buFontTx/>
                  <a:buNone/>
                  <a:tabLst/>
                  <a:defRPr/>
                </a:pPr>
                <a:r>
                  <a:rPr kumimoji="0" lang="en-US" sz="1867" b="1" i="0" u="none" strike="noStrike" kern="1200" cap="none" spc="0" normalizeH="0" baseline="0" noProof="0" dirty="0">
                    <a:ln>
                      <a:noFill/>
                    </a:ln>
                    <a:solidFill>
                      <a:srgbClr val="FF0000"/>
                    </a:solidFill>
                    <a:effectLst/>
                    <a:uLnTx/>
                    <a:uFillTx/>
                    <a:latin typeface="Calibri" panose="020F0502020204030204"/>
                    <a:ea typeface="ＭＳ Ｐゴシック" pitchFamily="34" charset="-128"/>
                    <a:cs typeface="Arial" pitchFamily="34" charset="0"/>
                  </a:rPr>
                  <a:t>Trí </a:t>
                </a:r>
                <a:r>
                  <a:rPr kumimoji="0" lang="en-US" sz="1867" b="1" i="0" u="none" strike="noStrike" kern="1200" cap="none" spc="0" normalizeH="0" baseline="0" noProof="0" dirty="0" err="1">
                    <a:ln>
                      <a:noFill/>
                    </a:ln>
                    <a:solidFill>
                      <a:srgbClr val="FF0000"/>
                    </a:solidFill>
                    <a:effectLst/>
                    <a:uLnTx/>
                    <a:uFillTx/>
                    <a:latin typeface="Calibri" panose="020F0502020204030204"/>
                    <a:ea typeface="ＭＳ Ｐゴシック" pitchFamily="34" charset="-128"/>
                    <a:cs typeface="Arial" pitchFamily="34" charset="0"/>
                  </a:rPr>
                  <a:t>nhớ</a:t>
                </a:r>
                <a:r>
                  <a:rPr kumimoji="0" lang="en-US" sz="1867" b="1" i="0" u="none" strike="noStrike" kern="1200" cap="none" spc="0" normalizeH="0" baseline="0" noProof="0" dirty="0">
                    <a:ln>
                      <a:noFill/>
                    </a:ln>
                    <a:solidFill>
                      <a:srgbClr val="FF0000"/>
                    </a:solidFill>
                    <a:effectLst/>
                    <a:uLnTx/>
                    <a:uFillTx/>
                    <a:latin typeface="Calibri" panose="020F0502020204030204"/>
                    <a:ea typeface="ＭＳ Ｐゴシック" pitchFamily="34" charset="-128"/>
                    <a:cs typeface="Arial" pitchFamily="34" charset="0"/>
                  </a:rPr>
                  <a:t> </a:t>
                </a:r>
                <a:r>
                  <a:rPr kumimoji="0" lang="en-US" sz="1867" b="1" i="0" u="none" strike="noStrike" kern="1200" cap="none" spc="0" normalizeH="0" baseline="0" noProof="0" dirty="0" err="1">
                    <a:ln>
                      <a:noFill/>
                    </a:ln>
                    <a:solidFill>
                      <a:srgbClr val="FF0000"/>
                    </a:solidFill>
                    <a:effectLst/>
                    <a:uLnTx/>
                    <a:uFillTx/>
                    <a:latin typeface="Calibri" panose="020F0502020204030204"/>
                    <a:ea typeface="ＭＳ Ｐゴシック" pitchFamily="34" charset="-128"/>
                    <a:cs typeface="Arial" pitchFamily="34" charset="0"/>
                  </a:rPr>
                  <a:t>chuyển</a:t>
                </a:r>
                <a:r>
                  <a:rPr kumimoji="0" lang="en-US" sz="1867" b="1" i="0" u="none" strike="noStrike" kern="1200" cap="none" spc="0" normalizeH="0" baseline="0" noProof="0" dirty="0">
                    <a:ln>
                      <a:noFill/>
                    </a:ln>
                    <a:solidFill>
                      <a:srgbClr val="FF0000"/>
                    </a:solidFill>
                    <a:effectLst/>
                    <a:uLnTx/>
                    <a:uFillTx/>
                    <a:latin typeface="Calibri" panose="020F0502020204030204"/>
                    <a:ea typeface="ＭＳ Ｐゴシック" pitchFamily="34" charset="-128"/>
                    <a:cs typeface="Arial" pitchFamily="34" charset="0"/>
                  </a:rPr>
                  <a:t> </a:t>
                </a:r>
                <a:r>
                  <a:rPr kumimoji="0" lang="en-US" sz="1867" b="1" i="0" u="none" strike="noStrike" kern="1200" cap="none" spc="0" normalizeH="0" baseline="0" noProof="0" dirty="0" err="1">
                    <a:ln>
                      <a:noFill/>
                    </a:ln>
                    <a:solidFill>
                      <a:srgbClr val="FF0000"/>
                    </a:solidFill>
                    <a:effectLst/>
                    <a:uLnTx/>
                    <a:uFillTx/>
                    <a:latin typeface="Calibri" panose="020F0502020204030204"/>
                    <a:ea typeface="ＭＳ Ｐゴシック" pitchFamily="34" charset="-128"/>
                    <a:cs typeface="Arial" pitchFamily="34" charset="0"/>
                  </a:rPr>
                  <a:t>hóa</a:t>
                </a:r>
                <a:r>
                  <a:rPr kumimoji="0" lang="en-US" sz="1867" b="1" i="0" u="none" strike="noStrike" kern="1200" cap="none" spc="0" normalizeH="0" baseline="0" noProof="0" dirty="0">
                    <a:ln>
                      <a:noFill/>
                    </a:ln>
                    <a:solidFill>
                      <a:srgbClr val="FF0000"/>
                    </a:solidFill>
                    <a:effectLst/>
                    <a:uLnTx/>
                    <a:uFillTx/>
                    <a:latin typeface="Calibri" panose="020F0502020204030204"/>
                    <a:ea typeface="ＭＳ Ｐゴシック" pitchFamily="34" charset="-128"/>
                    <a:cs typeface="Arial" pitchFamily="34" charset="0"/>
                  </a:rPr>
                  <a:t> </a:t>
                </a:r>
                <a:r>
                  <a:rPr kumimoji="0" lang="en-US" sz="1867" b="1" i="0" u="none" strike="noStrike" kern="1200" cap="none" spc="0" normalizeH="0" baseline="0" noProof="0" dirty="0" err="1">
                    <a:ln>
                      <a:noFill/>
                    </a:ln>
                    <a:solidFill>
                      <a:srgbClr val="FF0000"/>
                    </a:solidFill>
                    <a:effectLst/>
                    <a:uLnTx/>
                    <a:uFillTx/>
                    <a:latin typeface="Calibri" panose="020F0502020204030204"/>
                    <a:ea typeface="ＭＳ Ｐゴシック" pitchFamily="34" charset="-128"/>
                    <a:cs typeface="Arial" pitchFamily="34" charset="0"/>
                  </a:rPr>
                  <a:t>xấu</a:t>
                </a:r>
                <a:r>
                  <a:rPr kumimoji="0" lang="en-US" sz="1867" b="1" i="0" u="none" strike="noStrike" kern="1200" cap="none" spc="0" normalizeH="0" baseline="0" noProof="0" dirty="0">
                    <a:ln>
                      <a:noFill/>
                    </a:ln>
                    <a:solidFill>
                      <a:srgbClr val="FF0000"/>
                    </a:solidFill>
                    <a:effectLst/>
                    <a:uLnTx/>
                    <a:uFillTx/>
                    <a:latin typeface="Calibri" panose="020F0502020204030204"/>
                    <a:ea typeface="ＭＳ Ｐゴシック" pitchFamily="34" charset="-128"/>
                    <a:cs typeface="Arial" pitchFamily="34" charset="0"/>
                  </a:rPr>
                  <a:t> </a:t>
                </a:r>
              </a:p>
              <a:p>
                <a:pPr marL="0" marR="0" lvl="0" indent="0" algn="ctr" defTabSz="607454" rtl="0" eaLnBrk="1" fontAlgn="base" latinLnBrk="0" hangingPunct="1">
                  <a:lnSpc>
                    <a:spcPct val="100000"/>
                  </a:lnSpc>
                  <a:spcBef>
                    <a:spcPct val="0"/>
                  </a:spcBef>
                  <a:spcAft>
                    <a:spcPct val="0"/>
                  </a:spcAft>
                  <a:buClrTx/>
                  <a:buSzTx/>
                  <a:buFontTx/>
                  <a:buNone/>
                  <a:tabLst/>
                  <a:defRPr/>
                </a:pPr>
                <a:r>
                  <a:rPr kumimoji="0" lang="ja-JP" altLang="en-US" sz="1867" b="1" i="0" u="none" strike="noStrike" kern="1200" cap="none" spc="0" normalizeH="0" baseline="0" noProof="0" dirty="0">
                    <a:ln>
                      <a:noFill/>
                    </a:ln>
                    <a:solidFill>
                      <a:srgbClr val="FF0000"/>
                    </a:solidFill>
                    <a:effectLst/>
                    <a:uLnTx/>
                    <a:uFillTx/>
                    <a:latin typeface="Calibri" panose="020F0502020204030204"/>
                    <a:ea typeface="ＭＳ Ｐゴシック"/>
                    <a:cs typeface="Arial" pitchFamily="34" charset="0"/>
                  </a:rPr>
                  <a:t>“</a:t>
                </a:r>
                <a:r>
                  <a:rPr kumimoji="0" lang="en-US" altLang="ja-JP" sz="1867" b="1" i="0" u="none" strike="noStrike" kern="1200" cap="none" spc="0" normalizeH="0" baseline="0" noProof="0" dirty="0">
                    <a:ln>
                      <a:noFill/>
                    </a:ln>
                    <a:solidFill>
                      <a:srgbClr val="FF0000"/>
                    </a:solidFill>
                    <a:effectLst/>
                    <a:uLnTx/>
                    <a:uFillTx/>
                    <a:latin typeface="Calibri" panose="020F0502020204030204"/>
                    <a:ea typeface="ＭＳ Ｐゴシック"/>
                    <a:cs typeface="Arial" pitchFamily="34" charset="0"/>
                  </a:rPr>
                  <a:t>legacy</a:t>
                </a:r>
                <a:r>
                  <a:rPr kumimoji="0" lang="ja-JP" altLang="en-US" sz="1867" b="1" i="0" u="none" strike="noStrike" kern="1200" cap="none" spc="0" normalizeH="0" baseline="0" noProof="0" dirty="0">
                    <a:ln>
                      <a:noFill/>
                    </a:ln>
                    <a:solidFill>
                      <a:srgbClr val="FF0000"/>
                    </a:solidFill>
                    <a:effectLst/>
                    <a:uLnTx/>
                    <a:uFillTx/>
                    <a:latin typeface="Calibri" panose="020F0502020204030204"/>
                    <a:ea typeface="ＭＳ Ｐゴシック"/>
                    <a:cs typeface="Arial" pitchFamily="34" charset="0"/>
                  </a:rPr>
                  <a:t>”</a:t>
                </a:r>
                <a:endParaRPr kumimoji="0" lang="en-US" sz="1867" b="1" i="0" u="none" strike="noStrike" kern="1200" cap="none" spc="0" normalizeH="0" baseline="0" noProof="0" dirty="0">
                  <a:ln>
                    <a:noFill/>
                  </a:ln>
                  <a:solidFill>
                    <a:srgbClr val="FF0000"/>
                  </a:solidFill>
                  <a:effectLst/>
                  <a:uLnTx/>
                  <a:uFillTx/>
                  <a:latin typeface="Calibri" panose="020F0502020204030204"/>
                  <a:ea typeface="ＭＳ Ｐゴシック" pitchFamily="34" charset="-128"/>
                  <a:cs typeface="Arial" pitchFamily="34" charset="0"/>
                </a:endParaRPr>
              </a:p>
            </p:txBody>
          </p:sp>
          <p:sp>
            <p:nvSpPr>
              <p:cNvPr id="54" name="Fumetto 1 17">
                <a:extLst>
                  <a:ext uri="{FF2B5EF4-FFF2-40B4-BE49-F238E27FC236}">
                    <a16:creationId xmlns:a16="http://schemas.microsoft.com/office/drawing/2014/main" id="{E89A35D3-53EB-7976-BF8A-58255F637601}"/>
                  </a:ext>
                </a:extLst>
              </p:cNvPr>
              <p:cNvSpPr/>
              <p:nvPr/>
            </p:nvSpPr>
            <p:spPr>
              <a:xfrm>
                <a:off x="5304031" y="4599615"/>
                <a:ext cx="1411267" cy="612576"/>
              </a:xfrm>
              <a:prstGeom prst="wedgeRectCallout">
                <a:avLst>
                  <a:gd name="adj1" fmla="val -85021"/>
                  <a:gd name="adj2" fmla="val -105215"/>
                </a:avLst>
              </a:prstGeom>
              <a:solidFill>
                <a:srgbClr val="1DA3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7454"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err="1">
                    <a:ln>
                      <a:noFill/>
                    </a:ln>
                    <a:solidFill>
                      <a:prstClr val="white"/>
                    </a:solidFill>
                    <a:effectLst/>
                    <a:uLnTx/>
                    <a:uFillTx/>
                    <a:latin typeface="Calibri" panose="020F0502020204030204"/>
                    <a:ea typeface="ＭＳ Ｐゴシック"/>
                    <a:cs typeface="Arial" pitchFamily="34" charset="0"/>
                  </a:rPr>
                  <a:t>Nguy</a:t>
                </a:r>
                <a:r>
                  <a:rPr kumimoji="0" lang="en-US" sz="1867" b="1" i="0" u="none" strike="noStrike" kern="1200" cap="none" spc="0" normalizeH="0" baseline="0" noProof="0" dirty="0">
                    <a:ln>
                      <a:noFill/>
                    </a:ln>
                    <a:solidFill>
                      <a:prstClr val="white"/>
                    </a:solidFill>
                    <a:effectLst/>
                    <a:uLnTx/>
                    <a:uFillTx/>
                    <a:latin typeface="Calibri" panose="020F0502020204030204"/>
                    <a:ea typeface="ＭＳ Ｐゴシック"/>
                    <a:cs typeface="Arial" pitchFamily="34" charset="0"/>
                  </a:rPr>
                  <a:t> cơ </a:t>
                </a:r>
                <a:r>
                  <a:rPr kumimoji="0" lang="en-US" sz="1867" b="1" i="0" u="none" strike="noStrike" kern="1200" cap="none" spc="0" normalizeH="0" baseline="0" noProof="0" dirty="0" err="1">
                    <a:ln>
                      <a:noFill/>
                    </a:ln>
                    <a:solidFill>
                      <a:prstClr val="white"/>
                    </a:solidFill>
                    <a:effectLst/>
                    <a:uLnTx/>
                    <a:uFillTx/>
                    <a:latin typeface="Calibri" panose="020F0502020204030204"/>
                    <a:ea typeface="ＭＳ Ｐゴシック"/>
                    <a:cs typeface="Arial" pitchFamily="34" charset="0"/>
                  </a:rPr>
                  <a:t>biến</a:t>
                </a:r>
                <a:r>
                  <a:rPr kumimoji="0" lang="en-US" sz="1867" b="1" i="0" u="none" strike="noStrike" kern="1200" cap="none" spc="0" normalizeH="0" baseline="0" noProof="0" dirty="0">
                    <a:ln>
                      <a:noFill/>
                    </a:ln>
                    <a:solidFill>
                      <a:prstClr val="white"/>
                    </a:solidFill>
                    <a:effectLst/>
                    <a:uLnTx/>
                    <a:uFillTx/>
                    <a:latin typeface="Calibri" panose="020F0502020204030204"/>
                    <a:ea typeface="ＭＳ Ｐゴシック"/>
                    <a:cs typeface="Arial" pitchFamily="34" charset="0"/>
                  </a:rPr>
                  <a:t> </a:t>
                </a:r>
                <a:r>
                  <a:rPr kumimoji="0" lang="en-US" sz="1867" b="1" i="0" u="none" strike="noStrike" kern="1200" cap="none" spc="0" normalizeH="0" baseline="0" noProof="0" dirty="0" err="1">
                    <a:ln>
                      <a:noFill/>
                    </a:ln>
                    <a:solidFill>
                      <a:prstClr val="white"/>
                    </a:solidFill>
                    <a:effectLst/>
                    <a:uLnTx/>
                    <a:uFillTx/>
                    <a:latin typeface="Calibri" panose="020F0502020204030204"/>
                    <a:ea typeface="ＭＳ Ｐゴシック"/>
                    <a:cs typeface="Arial" pitchFamily="34" charset="0"/>
                  </a:rPr>
                  <a:t>chứng</a:t>
                </a:r>
                <a:endParaRPr kumimoji="0" lang="en-US" sz="1867" b="1" i="0" u="none" strike="noStrike" kern="1200" cap="none" spc="0" normalizeH="0" baseline="0" noProof="0" dirty="0">
                  <a:ln>
                    <a:noFill/>
                  </a:ln>
                  <a:solidFill>
                    <a:prstClr val="white"/>
                  </a:solidFill>
                  <a:effectLst/>
                  <a:uLnTx/>
                  <a:uFillTx/>
                  <a:latin typeface="Calibri" panose="020F0502020204030204"/>
                  <a:ea typeface="ＭＳ Ｐゴシック"/>
                  <a:cs typeface="Arial" pitchFamily="34" charset="0"/>
                </a:endParaRPr>
              </a:p>
            </p:txBody>
          </p:sp>
        </p:grpSp>
        <p:grpSp>
          <p:nvGrpSpPr>
            <p:cNvPr id="44" name="Group 43">
              <a:extLst>
                <a:ext uri="{FF2B5EF4-FFF2-40B4-BE49-F238E27FC236}">
                  <a16:creationId xmlns:a16="http://schemas.microsoft.com/office/drawing/2014/main" id="{575A3D80-EAC7-90E9-C6F3-CEBB3BE0CFD0}"/>
                </a:ext>
              </a:extLst>
            </p:cNvPr>
            <p:cNvGrpSpPr>
              <a:grpSpLocks/>
            </p:cNvGrpSpPr>
            <p:nvPr/>
          </p:nvGrpSpPr>
          <p:grpSpPr bwMode="auto">
            <a:xfrm>
              <a:off x="2262819" y="1889637"/>
              <a:ext cx="5559425" cy="1031875"/>
              <a:chOff x="1784350" y="2675184"/>
              <a:chExt cx="5559878" cy="1375464"/>
            </a:xfrm>
          </p:grpSpPr>
          <p:cxnSp>
            <p:nvCxnSpPr>
              <p:cNvPr id="47" name="Straight Connector 46">
                <a:extLst>
                  <a:ext uri="{FF2B5EF4-FFF2-40B4-BE49-F238E27FC236}">
                    <a16:creationId xmlns:a16="http://schemas.microsoft.com/office/drawing/2014/main" id="{E8B34F92-93A1-D151-BE9C-CF9230CD882A}"/>
                  </a:ext>
                </a:extLst>
              </p:cNvPr>
              <p:cNvCxnSpPr/>
              <p:nvPr/>
            </p:nvCxnSpPr>
            <p:spPr>
              <a:xfrm>
                <a:off x="1784350" y="2675184"/>
                <a:ext cx="739835" cy="983986"/>
              </a:xfrm>
              <a:prstGeom prst="line">
                <a:avLst/>
              </a:prstGeom>
              <a:ln>
                <a:solidFill>
                  <a:schemeClr val="accent6">
                    <a:lumMod val="7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01A70594-5526-F958-CE51-6CE4EFFF9F0E}"/>
                  </a:ext>
                </a:extLst>
              </p:cNvPr>
              <p:cNvCxnSpPr/>
              <p:nvPr/>
            </p:nvCxnSpPr>
            <p:spPr>
              <a:xfrm>
                <a:off x="2535299" y="3644357"/>
                <a:ext cx="895423" cy="175637"/>
              </a:xfrm>
              <a:prstGeom prst="line">
                <a:avLst/>
              </a:prstGeom>
              <a:ln>
                <a:solidFill>
                  <a:schemeClr val="accent6">
                    <a:lumMod val="7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76C5CEA2-751D-920D-DC6E-EACAA217416D}"/>
                  </a:ext>
                </a:extLst>
              </p:cNvPr>
              <p:cNvCxnSpPr/>
              <p:nvPr/>
            </p:nvCxnSpPr>
            <p:spPr>
              <a:xfrm flipV="1">
                <a:off x="3424372" y="3805181"/>
                <a:ext cx="1503484" cy="19046"/>
              </a:xfrm>
              <a:prstGeom prst="line">
                <a:avLst/>
              </a:prstGeom>
              <a:ln>
                <a:solidFill>
                  <a:schemeClr val="accent6">
                    <a:lumMod val="7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2AB29B03-17C2-AC66-E618-9B9BB063BCB9}"/>
                  </a:ext>
                </a:extLst>
              </p:cNvPr>
              <p:cNvCxnSpPr/>
              <p:nvPr/>
            </p:nvCxnSpPr>
            <p:spPr>
              <a:xfrm>
                <a:off x="4927856" y="3800948"/>
                <a:ext cx="1095464" cy="156591"/>
              </a:xfrm>
              <a:prstGeom prst="line">
                <a:avLst/>
              </a:prstGeom>
              <a:ln>
                <a:solidFill>
                  <a:schemeClr val="accent6">
                    <a:lumMod val="7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F18F766C-9981-115A-87AE-28303BE50E16}"/>
                  </a:ext>
                </a:extLst>
              </p:cNvPr>
              <p:cNvCxnSpPr/>
              <p:nvPr/>
            </p:nvCxnSpPr>
            <p:spPr>
              <a:xfrm>
                <a:off x="6007444" y="3963889"/>
                <a:ext cx="1336784" cy="86759"/>
              </a:xfrm>
              <a:prstGeom prst="line">
                <a:avLst/>
              </a:prstGeom>
              <a:ln>
                <a:solidFill>
                  <a:schemeClr val="accent6">
                    <a:lumMod val="75000"/>
                  </a:schemeClr>
                </a:solidFill>
                <a:prstDash val="sysDash"/>
              </a:ln>
              <a:effectLst/>
            </p:spPr>
            <p:style>
              <a:lnRef idx="2">
                <a:schemeClr val="accent1"/>
              </a:lnRef>
              <a:fillRef idx="0">
                <a:schemeClr val="accent1"/>
              </a:fillRef>
              <a:effectRef idx="1">
                <a:schemeClr val="accent1"/>
              </a:effectRef>
              <a:fontRef idx="minor">
                <a:schemeClr val="tx1"/>
              </a:fontRef>
            </p:style>
          </p:cxnSp>
        </p:grpSp>
        <p:sp>
          <p:nvSpPr>
            <p:cNvPr id="45" name="Arrow: Right 44">
              <a:extLst>
                <a:ext uri="{FF2B5EF4-FFF2-40B4-BE49-F238E27FC236}">
                  <a16:creationId xmlns:a16="http://schemas.microsoft.com/office/drawing/2014/main" id="{83C154E4-9FE3-D7BC-9A91-C901E3234172}"/>
                </a:ext>
              </a:extLst>
            </p:cNvPr>
            <p:cNvSpPr/>
            <p:nvPr/>
          </p:nvSpPr>
          <p:spPr bwMode="auto">
            <a:xfrm>
              <a:off x="5856919" y="1238320"/>
              <a:ext cx="334964" cy="166953"/>
            </a:xfrm>
            <a:prstGeom prst="rightArrow">
              <a:avLst/>
            </a:prstGeom>
            <a:solidFill>
              <a:srgbClr val="C00000"/>
            </a:solidFill>
            <a:ln w="9525"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marL="0" marR="0" lvl="0" indent="0" algn="ctr" defTabSz="121914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err="1">
                <a:ln>
                  <a:noFill/>
                </a:ln>
                <a:solidFill>
                  <a:prstClr val="white"/>
                </a:solidFill>
                <a:effectLst/>
                <a:uLnTx/>
                <a:uFillTx/>
                <a:latin typeface="Arial" charset="0"/>
                <a:ea typeface="ＭＳ Ｐゴシック" panose="020B0600070205080204" pitchFamily="34" charset="-128"/>
                <a:cs typeface="+mn-cs"/>
              </a:endParaRPr>
            </a:p>
          </p:txBody>
        </p:sp>
        <p:sp>
          <p:nvSpPr>
            <p:cNvPr id="46" name="Arrow: Right 45">
              <a:extLst>
                <a:ext uri="{FF2B5EF4-FFF2-40B4-BE49-F238E27FC236}">
                  <a16:creationId xmlns:a16="http://schemas.microsoft.com/office/drawing/2014/main" id="{F2E29A61-6793-C00C-1438-073F2CCFD1DC}"/>
                </a:ext>
              </a:extLst>
            </p:cNvPr>
            <p:cNvSpPr/>
            <p:nvPr/>
          </p:nvSpPr>
          <p:spPr bwMode="auto">
            <a:xfrm rot="5400000">
              <a:off x="7216478" y="2518953"/>
              <a:ext cx="481280" cy="166953"/>
            </a:xfrm>
            <a:prstGeom prst="rightArrow">
              <a:avLst/>
            </a:prstGeom>
            <a:solidFill>
              <a:srgbClr val="C00000"/>
            </a:solidFill>
            <a:ln w="9525"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marL="0" marR="0" lvl="0" indent="0" algn="ctr" defTabSz="121914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err="1">
                <a:ln>
                  <a:noFill/>
                </a:ln>
                <a:solidFill>
                  <a:prstClr val="white"/>
                </a:solidFill>
                <a:effectLst/>
                <a:uLnTx/>
                <a:uFillTx/>
                <a:latin typeface="Arial" charset="0"/>
                <a:ea typeface="ＭＳ Ｐゴシック" panose="020B0600070205080204" pitchFamily="34" charset="-128"/>
                <a:cs typeface="+mn-cs"/>
              </a:endParaRPr>
            </a:p>
          </p:txBody>
        </p:sp>
      </p:grpSp>
      <p:sp>
        <p:nvSpPr>
          <p:cNvPr id="60" name="Rectangle 59">
            <a:extLst>
              <a:ext uri="{FF2B5EF4-FFF2-40B4-BE49-F238E27FC236}">
                <a16:creationId xmlns:a16="http://schemas.microsoft.com/office/drawing/2014/main" id="{CE910949-B274-3BC6-33F8-A6FBCFC96FCF}"/>
              </a:ext>
            </a:extLst>
          </p:cNvPr>
          <p:cNvSpPr/>
          <p:nvPr/>
        </p:nvSpPr>
        <p:spPr>
          <a:xfrm>
            <a:off x="2617221" y="6413954"/>
            <a:ext cx="7840789" cy="4660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9848" marR="0" lvl="0" indent="0" algn="l" defTabSz="607454"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58595B">
                    <a:lumMod val="85000"/>
                    <a:lumOff val="15000"/>
                  </a:srgbClr>
                </a:solidFill>
                <a:effectLst/>
                <a:uLnTx/>
                <a:uFillTx/>
                <a:latin typeface="Arial" panose="020B0604020202020204" pitchFamily="34" charset="0"/>
                <a:ea typeface="ＭＳ Ｐゴシック"/>
                <a:cs typeface="Arial" panose="020B0604020202020204" pitchFamily="34" charset="0"/>
              </a:rPr>
              <a:t>CVE, cardiovascular endpoint; HF, heart failure; IT, treatment intensification; MI, myocardial infarction</a:t>
            </a:r>
          </a:p>
          <a:p>
            <a:pPr marL="69848" marR="0" lvl="0" indent="0" algn="l" defTabSz="607454" rtl="0" eaLnBrk="0"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58595B">
                    <a:lumMod val="85000"/>
                    <a:lumOff val="15000"/>
                  </a:srgbClr>
                </a:solidFill>
                <a:effectLst/>
                <a:uLnTx/>
                <a:uFillTx/>
                <a:latin typeface="Arial" panose="020B0604020202020204" pitchFamily="34" charset="0"/>
                <a:ea typeface="ＭＳ Ｐゴシック"/>
                <a:cs typeface="Arial" panose="020B0604020202020204" pitchFamily="34" charset="0"/>
              </a:rPr>
              <a:t>Paul S, et al. </a:t>
            </a:r>
            <a:r>
              <a:rPr kumimoji="0" lang="en-GB" altLang="en-US" sz="1200" b="0" i="1" u="none" strike="noStrike" kern="1200" cap="none" spc="0" normalizeH="0" baseline="0" noProof="0">
                <a:ln>
                  <a:noFill/>
                </a:ln>
                <a:solidFill>
                  <a:srgbClr val="58595B">
                    <a:lumMod val="85000"/>
                    <a:lumOff val="15000"/>
                  </a:srgbClr>
                </a:solidFill>
                <a:effectLst/>
                <a:uLnTx/>
                <a:uFillTx/>
                <a:latin typeface="Arial" panose="020B0604020202020204" pitchFamily="34" charset="0"/>
                <a:ea typeface="ＭＳ Ｐゴシック"/>
                <a:cs typeface="Arial" panose="020B0604020202020204" pitchFamily="34" charset="0"/>
              </a:rPr>
              <a:t>Cardiovasc </a:t>
            </a:r>
            <a:r>
              <a:rPr kumimoji="0" lang="en-GB" altLang="en-US" sz="1200" b="0" i="1" u="none" strike="noStrike" kern="1200" cap="none" spc="0" normalizeH="0" baseline="0" noProof="0" err="1">
                <a:ln>
                  <a:noFill/>
                </a:ln>
                <a:solidFill>
                  <a:srgbClr val="58595B">
                    <a:lumMod val="85000"/>
                    <a:lumOff val="15000"/>
                  </a:srgbClr>
                </a:solidFill>
                <a:effectLst/>
                <a:uLnTx/>
                <a:uFillTx/>
                <a:latin typeface="Arial" panose="020B0604020202020204" pitchFamily="34" charset="0"/>
                <a:ea typeface="ＭＳ Ｐゴシック"/>
                <a:cs typeface="Arial" panose="020B0604020202020204" pitchFamily="34" charset="0"/>
              </a:rPr>
              <a:t>Diabetol</a:t>
            </a:r>
            <a:r>
              <a:rPr kumimoji="0" lang="en-GB" altLang="en-US" sz="1200" b="0" i="0" u="none" strike="noStrike" kern="1200" cap="none" spc="0" normalizeH="0" baseline="0" noProof="0">
                <a:ln>
                  <a:noFill/>
                </a:ln>
                <a:solidFill>
                  <a:srgbClr val="58595B">
                    <a:lumMod val="85000"/>
                    <a:lumOff val="15000"/>
                  </a:srgbClr>
                </a:solidFill>
                <a:effectLst/>
                <a:uLnTx/>
                <a:uFillTx/>
                <a:latin typeface="Arial" panose="020B0604020202020204" pitchFamily="34" charset="0"/>
                <a:ea typeface="ＭＳ Ｐゴシック"/>
                <a:cs typeface="Arial" panose="020B0604020202020204" pitchFamily="34" charset="0"/>
              </a:rPr>
              <a:t> 2015;14:100 doi:10.1186/s12933-015-0260-x</a:t>
            </a:r>
          </a:p>
        </p:txBody>
      </p:sp>
      <p:sp>
        <p:nvSpPr>
          <p:cNvPr id="2" name="Title 1">
            <a:extLst>
              <a:ext uri="{FF2B5EF4-FFF2-40B4-BE49-F238E27FC236}">
                <a16:creationId xmlns:a16="http://schemas.microsoft.com/office/drawing/2014/main" id="{2A465AAD-A787-CDC7-2C19-59C57BC8B007}"/>
              </a:ext>
            </a:extLst>
          </p:cNvPr>
          <p:cNvSpPr>
            <a:spLocks noGrp="1"/>
          </p:cNvSpPr>
          <p:nvPr>
            <p:ph type="title"/>
          </p:nvPr>
        </p:nvSpPr>
        <p:spPr/>
        <p:txBody>
          <a:bodyPr>
            <a:normAutofit/>
          </a:bodyPr>
          <a:lstStyle/>
          <a:p>
            <a:r>
              <a:rPr lang="vi-VN" sz="2800" b="1" dirty="0"/>
              <a:t>Hậu quả của việc chậm trễ trong Kiểm soát Đường huyết </a:t>
            </a:r>
            <a:br>
              <a:rPr lang="en-US" sz="2800" b="1" dirty="0"/>
            </a:br>
            <a:r>
              <a:rPr lang="vi-VN" sz="2800" b="1" dirty="0"/>
              <a:t>“Thuyết trí nhớ chuyển hóa” (</a:t>
            </a:r>
            <a:r>
              <a:rPr lang="vi-VN" sz="2800" b="1" dirty="0" err="1"/>
              <a:t>Legacy</a:t>
            </a:r>
            <a:r>
              <a:rPr lang="vi-VN" sz="2800" b="1" dirty="0"/>
              <a:t> </a:t>
            </a:r>
            <a:r>
              <a:rPr lang="vi-VN" sz="2800" b="1" dirty="0" err="1"/>
              <a:t>effect</a:t>
            </a:r>
            <a:r>
              <a:rPr lang="vi-VN" sz="2800" b="1" dirty="0"/>
              <a:t>)</a:t>
            </a:r>
            <a:endParaRPr lang="en-US" sz="2800" b="1" dirty="0"/>
          </a:p>
        </p:txBody>
      </p:sp>
    </p:spTree>
    <p:extLst>
      <p:ext uri="{BB962C8B-B14F-4D97-AF65-F5344CB8AC3E}">
        <p14:creationId xmlns:p14="http://schemas.microsoft.com/office/powerpoint/2010/main" val="3020735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fontScale="90000"/>
          </a:bodyPr>
          <a:lstStyle/>
          <a:p>
            <a:r>
              <a:rPr lang="en-US" sz="3200" b="1" dirty="0">
                <a:solidFill>
                  <a:srgbClr val="0070C0"/>
                </a:solidFill>
              </a:rPr>
              <a:t>SGLT2i </a:t>
            </a:r>
            <a:r>
              <a:rPr lang="en-US" sz="3200" b="1" dirty="0" err="1">
                <a:solidFill>
                  <a:srgbClr val="0070C0"/>
                </a:solidFill>
              </a:rPr>
              <a:t>giảm</a:t>
            </a:r>
            <a:r>
              <a:rPr lang="en-US" sz="3200" b="1" dirty="0">
                <a:solidFill>
                  <a:srgbClr val="0070C0"/>
                </a:solidFill>
              </a:rPr>
              <a:t> HbA1c </a:t>
            </a:r>
            <a:r>
              <a:rPr lang="en-US" sz="3200" b="1" dirty="0" err="1">
                <a:solidFill>
                  <a:srgbClr val="0070C0"/>
                </a:solidFill>
              </a:rPr>
              <a:t>hiệu</a:t>
            </a:r>
            <a:r>
              <a:rPr lang="en-US" sz="3200" b="1" dirty="0">
                <a:solidFill>
                  <a:srgbClr val="0070C0"/>
                </a:solidFill>
              </a:rPr>
              <a:t> </a:t>
            </a:r>
            <a:r>
              <a:rPr lang="en-US" sz="3200" b="1" dirty="0" err="1">
                <a:solidFill>
                  <a:srgbClr val="0070C0"/>
                </a:solidFill>
              </a:rPr>
              <a:t>quả</a:t>
            </a:r>
            <a:r>
              <a:rPr lang="en-US" sz="3200" b="1" dirty="0">
                <a:solidFill>
                  <a:srgbClr val="0070C0"/>
                </a:solidFill>
              </a:rPr>
              <a:t> </a:t>
            </a:r>
            <a:r>
              <a:rPr lang="en-US" sz="3200" b="1" dirty="0" err="1">
                <a:solidFill>
                  <a:srgbClr val="0070C0"/>
                </a:solidFill>
              </a:rPr>
              <a:t>hơn</a:t>
            </a:r>
            <a:r>
              <a:rPr lang="en-US" sz="3200" b="1" dirty="0">
                <a:solidFill>
                  <a:srgbClr val="0070C0"/>
                </a:solidFill>
              </a:rPr>
              <a:t> so </a:t>
            </a:r>
            <a:r>
              <a:rPr lang="en-US" sz="3200" b="1" dirty="0" err="1">
                <a:solidFill>
                  <a:srgbClr val="0070C0"/>
                </a:solidFill>
              </a:rPr>
              <a:t>với</a:t>
            </a:r>
            <a:r>
              <a:rPr lang="en-US" sz="3200" b="1" dirty="0">
                <a:solidFill>
                  <a:srgbClr val="0070C0"/>
                </a:solidFill>
              </a:rPr>
              <a:t> DPP4i, </a:t>
            </a:r>
            <a:br>
              <a:rPr lang="en-US" sz="3200" b="1" dirty="0">
                <a:solidFill>
                  <a:srgbClr val="0070C0"/>
                </a:solidFill>
              </a:rPr>
            </a:br>
            <a:r>
              <a:rPr lang="en-US" sz="3200" b="1" dirty="0" err="1">
                <a:solidFill>
                  <a:srgbClr val="0070C0"/>
                </a:solidFill>
              </a:rPr>
              <a:t>cùng</a:t>
            </a:r>
            <a:r>
              <a:rPr lang="en-US" sz="3200" b="1" dirty="0">
                <a:solidFill>
                  <a:srgbClr val="0070C0"/>
                </a:solidFill>
              </a:rPr>
              <a:t> </a:t>
            </a:r>
            <a:r>
              <a:rPr lang="en-US" sz="3200" b="1" dirty="0" err="1">
                <a:solidFill>
                  <a:srgbClr val="0070C0"/>
                </a:solidFill>
              </a:rPr>
              <a:t>lợi</a:t>
            </a:r>
            <a:r>
              <a:rPr lang="en-US" sz="3200" b="1" dirty="0">
                <a:solidFill>
                  <a:srgbClr val="0070C0"/>
                </a:solidFill>
              </a:rPr>
              <a:t> </a:t>
            </a:r>
            <a:r>
              <a:rPr lang="en-US" sz="3200" b="1" dirty="0" err="1">
                <a:solidFill>
                  <a:srgbClr val="0070C0"/>
                </a:solidFill>
              </a:rPr>
              <a:t>ích</a:t>
            </a:r>
            <a:r>
              <a:rPr lang="en-US" sz="3200" b="1" dirty="0">
                <a:solidFill>
                  <a:srgbClr val="0070C0"/>
                </a:solidFill>
              </a:rPr>
              <a:t> </a:t>
            </a:r>
            <a:r>
              <a:rPr lang="en-US" sz="3200" b="1" dirty="0" err="1">
                <a:solidFill>
                  <a:srgbClr val="0070C0"/>
                </a:solidFill>
              </a:rPr>
              <a:t>cộng</a:t>
            </a:r>
            <a:r>
              <a:rPr lang="en-US" sz="3200" b="1" dirty="0">
                <a:solidFill>
                  <a:srgbClr val="0070C0"/>
                </a:solidFill>
              </a:rPr>
              <a:t> </a:t>
            </a:r>
            <a:r>
              <a:rPr lang="en-US" sz="3200" b="1" dirty="0" err="1">
                <a:solidFill>
                  <a:srgbClr val="0070C0"/>
                </a:solidFill>
              </a:rPr>
              <a:t>thêm</a:t>
            </a:r>
            <a:r>
              <a:rPr lang="en-US" sz="3200" b="1" dirty="0">
                <a:solidFill>
                  <a:srgbClr val="0070C0"/>
                </a:solidFill>
              </a:rPr>
              <a:t> </a:t>
            </a:r>
            <a:r>
              <a:rPr lang="en-US" sz="3200" b="1" dirty="0" err="1">
                <a:solidFill>
                  <a:srgbClr val="0070C0"/>
                </a:solidFill>
              </a:rPr>
              <a:t>về</a:t>
            </a:r>
            <a:r>
              <a:rPr lang="en-US" sz="3200" b="1" dirty="0">
                <a:solidFill>
                  <a:srgbClr val="0070C0"/>
                </a:solidFill>
              </a:rPr>
              <a:t> </a:t>
            </a:r>
            <a:r>
              <a:rPr lang="en-US" sz="3200" b="1" dirty="0" err="1">
                <a:solidFill>
                  <a:srgbClr val="0070C0"/>
                </a:solidFill>
              </a:rPr>
              <a:t>cân</a:t>
            </a:r>
            <a:r>
              <a:rPr lang="en-US" sz="3200" b="1" dirty="0">
                <a:solidFill>
                  <a:srgbClr val="0070C0"/>
                </a:solidFill>
              </a:rPr>
              <a:t> </a:t>
            </a:r>
            <a:r>
              <a:rPr lang="en-US" sz="3200" b="1" dirty="0" err="1">
                <a:solidFill>
                  <a:srgbClr val="0070C0"/>
                </a:solidFill>
              </a:rPr>
              <a:t>nặng</a:t>
            </a:r>
            <a:r>
              <a:rPr lang="en-US" sz="3200" b="1" dirty="0">
                <a:solidFill>
                  <a:srgbClr val="0070C0"/>
                </a:solidFill>
              </a:rPr>
              <a:t> và </a:t>
            </a:r>
            <a:r>
              <a:rPr lang="en-US" sz="3200" b="1" dirty="0" err="1">
                <a:solidFill>
                  <a:srgbClr val="0070C0"/>
                </a:solidFill>
              </a:rPr>
              <a:t>huyết</a:t>
            </a:r>
            <a:r>
              <a:rPr lang="en-US" sz="3200" b="1" dirty="0">
                <a:solidFill>
                  <a:srgbClr val="0070C0"/>
                </a:solidFill>
              </a:rPr>
              <a:t> </a:t>
            </a:r>
            <a:r>
              <a:rPr lang="en-US" sz="3200" b="1" dirty="0" err="1">
                <a:solidFill>
                  <a:srgbClr val="0070C0"/>
                </a:solidFill>
              </a:rPr>
              <a:t>áp</a:t>
            </a:r>
            <a:endParaRPr lang="en-US" sz="3200" b="1" dirty="0">
              <a:solidFill>
                <a:srgbClr val="0070C0"/>
              </a:solidFill>
            </a:endParaRPr>
          </a:p>
        </p:txBody>
      </p:sp>
      <p:sp>
        <p:nvSpPr>
          <p:cNvPr id="29" name="TextBox 28"/>
          <p:cNvSpPr txBox="1"/>
          <p:nvPr/>
        </p:nvSpPr>
        <p:spPr>
          <a:xfrm>
            <a:off x="5916780" y="1382143"/>
            <a:ext cx="5400837"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BN </a:t>
            </a:r>
            <a:r>
              <a:rPr kumimoji="0" lang="en-US" sz="1800" b="1" i="0" u="none" strike="noStrike" kern="1200" cap="none" spc="0" normalizeH="0" baseline="0" noProof="0" dirty="0" err="1">
                <a:ln>
                  <a:noFill/>
                </a:ln>
                <a:solidFill>
                  <a:srgbClr val="000000"/>
                </a:solidFill>
                <a:effectLst/>
                <a:uLnTx/>
                <a:uFillTx/>
                <a:latin typeface="Arial"/>
                <a:ea typeface="+mn-ea"/>
                <a:cs typeface="+mn-cs"/>
              </a:rPr>
              <a:t>sử</a:t>
            </a:r>
            <a:r>
              <a:rPr kumimoji="0" lang="en-US" sz="1800" b="1" i="0" u="none" strike="noStrike" kern="1200" cap="none" spc="0" normalizeH="0" baseline="0" noProof="0" dirty="0">
                <a:ln>
                  <a:noFill/>
                </a:ln>
                <a:solidFill>
                  <a:srgbClr val="000000"/>
                </a:solidFill>
                <a:effectLst/>
                <a:uLnTx/>
                <a:uFillTx/>
                <a:latin typeface="Arial"/>
                <a:ea typeface="+mn-ea"/>
                <a:cs typeface="+mn-cs"/>
              </a:rPr>
              <a:t> </a:t>
            </a:r>
            <a:r>
              <a:rPr kumimoji="0" lang="en-US" sz="1800" b="1" i="0" u="none" strike="noStrike" kern="1200" cap="none" spc="0" normalizeH="0" baseline="0" noProof="0" dirty="0" err="1">
                <a:ln>
                  <a:noFill/>
                </a:ln>
                <a:solidFill>
                  <a:srgbClr val="000000"/>
                </a:solidFill>
                <a:effectLst/>
                <a:uLnTx/>
                <a:uFillTx/>
                <a:latin typeface="Arial"/>
                <a:ea typeface="+mn-ea"/>
                <a:cs typeface="+mn-cs"/>
              </a:rPr>
              <a:t>dụng</a:t>
            </a:r>
            <a:r>
              <a:rPr kumimoji="0" lang="en-US" sz="1800" b="1" i="0" u="none" strike="noStrike" kern="1200" cap="none" spc="0" normalizeH="0" baseline="0" noProof="0" dirty="0">
                <a:ln>
                  <a:noFill/>
                </a:ln>
                <a:solidFill>
                  <a:srgbClr val="000000"/>
                </a:solidFill>
                <a:effectLst/>
                <a:uLnTx/>
                <a:uFillTx/>
                <a:latin typeface="Arial"/>
                <a:ea typeface="+mn-ea"/>
                <a:cs typeface="+mn-cs"/>
              </a:rPr>
              <a:t> D</a:t>
            </a:r>
            <a:r>
              <a:rPr kumimoji="0" lang="en-US" sz="1800" b="1" i="0" u="none" strike="noStrike" kern="1200" cap="none" spc="0" normalizeH="0" baseline="0" noProof="0" dirty="0" err="1">
                <a:ln>
                  <a:noFill/>
                </a:ln>
                <a:solidFill>
                  <a:srgbClr val="000000"/>
                </a:solidFill>
                <a:effectLst/>
                <a:uLnTx/>
                <a:uFillTx/>
                <a:latin typeface="Arial"/>
                <a:ea typeface="+mn-ea"/>
                <a:cs typeface="+mn-cs"/>
              </a:rPr>
              <a:t>apagliflozin</a:t>
            </a:r>
            <a:r>
              <a:rPr kumimoji="0" lang="en-US" sz="1800" b="1" i="0" u="none" strike="noStrike" kern="1200" cap="none" spc="0" normalizeH="0" baseline="0" noProof="0" dirty="0">
                <a:ln>
                  <a:noFill/>
                </a:ln>
                <a:solidFill>
                  <a:srgbClr val="000000"/>
                </a:solidFill>
                <a:effectLst/>
                <a:uLnTx/>
                <a:uFillTx/>
                <a:latin typeface="Arial"/>
                <a:ea typeface="+mn-ea"/>
                <a:cs typeface="+mn-cs"/>
              </a:rPr>
              <a:t> </a:t>
            </a:r>
            <a:r>
              <a:rPr kumimoji="0" lang="en-US" sz="1800" b="1" i="0" u="none" strike="noStrike" kern="1200" cap="none" spc="0" normalizeH="0" baseline="0" noProof="0" dirty="0" err="1">
                <a:ln>
                  <a:noFill/>
                </a:ln>
                <a:solidFill>
                  <a:srgbClr val="000000"/>
                </a:solidFill>
                <a:effectLst/>
                <a:uLnTx/>
                <a:uFillTx/>
                <a:latin typeface="Arial"/>
                <a:ea typeface="+mn-ea"/>
                <a:cs typeface="+mn-cs"/>
              </a:rPr>
              <a:t>có</a:t>
            </a:r>
            <a:r>
              <a:rPr kumimoji="0" lang="en-US" sz="1800" b="1" i="0" u="none" strike="noStrike" kern="1200" cap="none" spc="0" normalizeH="0" baseline="0" noProof="0" dirty="0">
                <a:ln>
                  <a:noFill/>
                </a:ln>
                <a:solidFill>
                  <a:srgbClr val="000000"/>
                </a:solidFill>
                <a:effectLst/>
                <a:uLnTx/>
                <a:uFillTx/>
                <a:latin typeface="Arial"/>
                <a:ea typeface="+mn-ea"/>
                <a:cs typeface="+mn-cs"/>
              </a:rPr>
              <a:t> </a:t>
            </a:r>
            <a:r>
              <a:rPr kumimoji="0" lang="en-US" sz="1800" b="1" i="0" u="none" strike="noStrike" kern="1200" cap="none" spc="0" normalizeH="0" baseline="0" noProof="0" dirty="0" err="1">
                <a:ln>
                  <a:noFill/>
                </a:ln>
                <a:solidFill>
                  <a:srgbClr val="000000"/>
                </a:solidFill>
                <a:effectLst/>
                <a:uLnTx/>
                <a:uFillTx/>
                <a:latin typeface="Arial"/>
                <a:ea typeface="+mn-ea"/>
                <a:cs typeface="+mn-cs"/>
              </a:rPr>
              <a:t>lợi</a:t>
            </a:r>
            <a:r>
              <a:rPr kumimoji="0" lang="en-US" sz="1800" b="1" i="0" u="none" strike="noStrike" kern="1200" cap="none" spc="0" normalizeH="0" baseline="0" noProof="0" dirty="0">
                <a:ln>
                  <a:noFill/>
                </a:ln>
                <a:solidFill>
                  <a:srgbClr val="000000"/>
                </a:solidFill>
                <a:effectLst/>
                <a:uLnTx/>
                <a:uFillTx/>
                <a:latin typeface="Arial"/>
                <a:ea typeface="+mn-ea"/>
                <a:cs typeface="+mn-cs"/>
              </a:rPr>
              <a:t> </a:t>
            </a:r>
            <a:r>
              <a:rPr kumimoji="0" lang="en-US" sz="1800" b="1" i="0" u="none" strike="noStrike" kern="1200" cap="none" spc="0" normalizeH="0" baseline="0" noProof="0" dirty="0" err="1">
                <a:ln>
                  <a:noFill/>
                </a:ln>
                <a:solidFill>
                  <a:srgbClr val="000000"/>
                </a:solidFill>
                <a:effectLst/>
                <a:uLnTx/>
                <a:uFillTx/>
                <a:latin typeface="Arial"/>
                <a:ea typeface="+mn-ea"/>
                <a:cs typeface="+mn-cs"/>
              </a:rPr>
              <a:t>ích</a:t>
            </a:r>
            <a:r>
              <a:rPr kumimoji="0" lang="en-US" sz="1800" b="1" i="0" u="none" strike="noStrike" kern="1200" cap="none" spc="0" normalizeH="0" baseline="0" noProof="0" dirty="0">
                <a:ln>
                  <a:noFill/>
                </a:ln>
                <a:solidFill>
                  <a:srgbClr val="000000"/>
                </a:solidFill>
                <a:effectLst/>
                <a:uLnTx/>
                <a:uFillTx/>
                <a:latin typeface="Arial"/>
                <a:ea typeface="+mn-ea"/>
                <a:cs typeface="+mn-cs"/>
              </a:rPr>
              <a:t> </a:t>
            </a:r>
            <a:r>
              <a:rPr kumimoji="0" lang="en-US" sz="1800" b="1" i="0" u="none" strike="noStrike" kern="1200" cap="none" spc="0" normalizeH="0" baseline="0" noProof="0" dirty="0" err="1">
                <a:ln>
                  <a:noFill/>
                </a:ln>
                <a:solidFill>
                  <a:srgbClr val="000000"/>
                </a:solidFill>
                <a:effectLst/>
                <a:uLnTx/>
                <a:uFillTx/>
                <a:latin typeface="Arial"/>
                <a:ea typeface="+mn-ea"/>
                <a:cs typeface="+mn-cs"/>
              </a:rPr>
              <a:t>cộng</a:t>
            </a:r>
            <a:r>
              <a:rPr kumimoji="0" lang="en-US" sz="1800" b="1" i="0" u="none" strike="noStrike" kern="1200" cap="none" spc="0" normalizeH="0" baseline="0" noProof="0" dirty="0">
                <a:ln>
                  <a:noFill/>
                </a:ln>
                <a:solidFill>
                  <a:srgbClr val="000000"/>
                </a:solidFill>
                <a:effectLst/>
                <a:uLnTx/>
                <a:uFillTx/>
                <a:latin typeface="Arial"/>
                <a:ea typeface="+mn-ea"/>
                <a:cs typeface="+mn-cs"/>
              </a:rPr>
              <a:t> </a:t>
            </a:r>
            <a:r>
              <a:rPr kumimoji="0" lang="en-US" sz="1800" b="1" i="0" u="none" strike="noStrike" kern="1200" cap="none" spc="0" normalizeH="0" baseline="0" noProof="0" dirty="0" err="1">
                <a:ln>
                  <a:noFill/>
                </a:ln>
                <a:solidFill>
                  <a:srgbClr val="000000"/>
                </a:solidFill>
                <a:effectLst/>
                <a:uLnTx/>
                <a:uFillTx/>
                <a:latin typeface="Arial"/>
                <a:ea typeface="+mn-ea"/>
                <a:cs typeface="+mn-cs"/>
              </a:rPr>
              <a:t>thêm</a:t>
            </a:r>
            <a:r>
              <a:rPr kumimoji="0" lang="en-US" sz="1800" b="1" i="0" u="none" strike="noStrike" kern="1200" cap="none" spc="0" normalizeH="0" baseline="0" noProof="0" dirty="0">
                <a:ln>
                  <a:noFill/>
                </a:ln>
                <a:solidFill>
                  <a:srgbClr val="000000"/>
                </a:solidFill>
                <a:effectLst/>
                <a:uLnTx/>
                <a:uFillTx/>
                <a:latin typeface="Arial"/>
                <a:ea typeface="+mn-ea"/>
                <a:cs typeface="+mn-cs"/>
              </a:rPr>
              <a:t>:</a:t>
            </a:r>
          </a:p>
        </p:txBody>
      </p:sp>
      <p:sp>
        <p:nvSpPr>
          <p:cNvPr id="32" name="Rectangle 31"/>
          <p:cNvSpPr/>
          <p:nvPr/>
        </p:nvSpPr>
        <p:spPr>
          <a:xfrm>
            <a:off x="8365755" y="2397833"/>
            <a:ext cx="3417923" cy="584775"/>
          </a:xfrm>
          <a:prstGeom prst="rect">
            <a:avLst/>
          </a:prstGeom>
        </p:spPr>
        <p:txBody>
          <a:bodyPr wrap="none">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000000"/>
                </a:solidFill>
                <a:effectLst/>
                <a:uLnTx/>
                <a:uFillTx/>
                <a:latin typeface="Arial"/>
                <a:ea typeface="+mn-ea"/>
                <a:cs typeface="+mn-cs"/>
              </a:rPr>
              <a:t>Giảm</a:t>
            </a:r>
            <a:r>
              <a:rPr kumimoji="0" lang="en-US" sz="2000" b="1" i="0" u="none" strike="noStrike" kern="1200" cap="none" spc="0" normalizeH="0" baseline="0" noProof="0" dirty="0">
                <a:ln>
                  <a:noFill/>
                </a:ln>
                <a:solidFill>
                  <a:srgbClr val="000000"/>
                </a:solidFill>
                <a:effectLst/>
                <a:uLnTx/>
                <a:uFillTx/>
                <a:latin typeface="Arial"/>
                <a:ea typeface="+mn-ea"/>
                <a:cs typeface="+mn-cs"/>
              </a:rPr>
              <a:t> cân</a:t>
            </a:r>
            <a:r>
              <a:rPr kumimoji="0" lang="en-US" sz="2000" b="1" i="0" u="none" strike="noStrike" kern="1200" cap="none" spc="0" normalizeH="0" baseline="30000" noProof="0" dirty="0">
                <a:ln>
                  <a:noFill/>
                </a:ln>
                <a:solidFill>
                  <a:srgbClr val="000000"/>
                </a:solidFill>
                <a:effectLst/>
                <a:uLnTx/>
                <a:uFillTx/>
                <a:latin typeface="Arial"/>
                <a:ea typeface="+mn-ea"/>
                <a:cs typeface="+mn-cs"/>
              </a:rPr>
              <a:t>1</a:t>
            </a:r>
            <a:r>
              <a:rPr kumimoji="0" lang="en-US" sz="2000" b="1"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vs </a:t>
            </a:r>
            <a:r>
              <a:rPr kumimoji="0" lang="en-US" sz="2000" b="0" i="0" u="none" strike="noStrike" kern="1200" cap="none" spc="0" normalizeH="0" baseline="0" noProof="0" dirty="0" err="1">
                <a:ln>
                  <a:noFill/>
                </a:ln>
                <a:solidFill>
                  <a:srgbClr val="000000"/>
                </a:solidFill>
                <a:effectLst/>
                <a:uLnTx/>
                <a:uFillTx/>
                <a:latin typeface="Arial"/>
                <a:ea typeface="+mn-ea"/>
                <a:cs typeface="+mn-cs"/>
              </a:rPr>
              <a:t>Không</a:t>
            </a:r>
            <a:r>
              <a:rPr kumimoji="0" lang="en-US" sz="2000" b="0" i="0" u="none" strike="noStrike" kern="1200" cap="none" spc="0" normalizeH="0" baseline="0" noProof="0" dirty="0">
                <a:ln>
                  <a:noFill/>
                </a:ln>
                <a:solidFill>
                  <a:srgbClr val="000000"/>
                </a:solidFill>
                <a:effectLst/>
                <a:uLnTx/>
                <a:uFillTx/>
                <a:latin typeface="Arial"/>
                <a:ea typeface="+mn-ea"/>
                <a:cs typeface="+mn-cs"/>
              </a:rPr>
              <a:t> </a:t>
            </a:r>
            <a:r>
              <a:rPr kumimoji="0" lang="en-US" sz="2000" b="0" i="0" u="none" strike="noStrike" kern="1200" cap="none" spc="0" normalizeH="0" baseline="0" noProof="0" dirty="0" err="1">
                <a:ln>
                  <a:noFill/>
                </a:ln>
                <a:solidFill>
                  <a:srgbClr val="000000"/>
                </a:solidFill>
                <a:effectLst/>
                <a:uLnTx/>
                <a:uFillTx/>
                <a:latin typeface="Arial"/>
                <a:ea typeface="+mn-ea"/>
                <a:cs typeface="+mn-cs"/>
              </a:rPr>
              <a:t>đổi</a:t>
            </a:r>
            <a:r>
              <a:rPr kumimoji="0" lang="en-US" sz="2000" b="0" i="0" u="none" strike="noStrike" kern="1200" cap="none" spc="0" normalizeH="0" baseline="0" noProof="0" dirty="0">
                <a:ln>
                  <a:noFill/>
                </a:ln>
                <a:solidFill>
                  <a:srgbClr val="000000"/>
                </a:solidFill>
                <a:effectLst/>
                <a:uLnTx/>
                <a:uFillTx/>
                <a:latin typeface="Arial"/>
                <a:ea typeface="+mn-ea"/>
                <a:cs typeface="+mn-cs"/>
              </a:rPr>
              <a:t> ở </a:t>
            </a:r>
            <a:r>
              <a:rPr kumimoji="0" lang="en-US" sz="2000" b="0" i="0" u="none" strike="noStrike" kern="1200" cap="none" spc="0" normalizeH="0" baseline="0" noProof="0" dirty="0" err="1">
                <a:ln>
                  <a:noFill/>
                </a:ln>
                <a:solidFill>
                  <a:srgbClr val="000000"/>
                </a:solidFill>
                <a:effectLst/>
                <a:uLnTx/>
                <a:uFillTx/>
                <a:latin typeface="Arial"/>
                <a:ea typeface="+mn-ea"/>
                <a:cs typeface="+mn-cs"/>
              </a:rPr>
              <a:t>nhóm</a:t>
            </a:r>
            <a:r>
              <a:rPr kumimoji="0" lang="en-US" sz="2000" b="0" i="0" u="none" strike="noStrike" kern="1200" cap="none" spc="0" normalizeH="0" baseline="0" noProof="0" dirty="0">
                <a:ln>
                  <a:noFill/>
                </a:ln>
                <a:solidFill>
                  <a:srgbClr val="000000"/>
                </a:solidFill>
                <a:effectLst/>
                <a:uLnTx/>
                <a:uFillTx/>
                <a:latin typeface="Arial"/>
                <a:ea typeface="+mn-ea"/>
                <a:cs typeface="+mn-cs"/>
              </a:rPr>
              <a:t> DPP4i</a:t>
            </a:r>
          </a:p>
        </p:txBody>
      </p:sp>
      <p:sp>
        <p:nvSpPr>
          <p:cNvPr id="33" name="Rectangle 32"/>
          <p:cNvSpPr/>
          <p:nvPr/>
        </p:nvSpPr>
        <p:spPr>
          <a:xfrm>
            <a:off x="8361041" y="3914357"/>
            <a:ext cx="3443571" cy="584775"/>
          </a:xfrm>
          <a:prstGeom prst="rect">
            <a:avLst/>
          </a:prstGeom>
        </p:spPr>
        <p:txBody>
          <a:bodyPr wrap="none">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000000"/>
                </a:solidFill>
                <a:effectLst/>
                <a:uLnTx/>
                <a:uFillTx/>
                <a:latin typeface="Arial"/>
                <a:ea typeface="+mn-ea"/>
                <a:cs typeface="+mn-cs"/>
              </a:rPr>
              <a:t>Giảm</a:t>
            </a:r>
            <a:r>
              <a:rPr kumimoji="0" lang="en-US" sz="2000" b="1" i="0" u="none" strike="noStrike" kern="1200" cap="none" spc="0" normalizeH="0" baseline="0" noProof="0" dirty="0">
                <a:ln>
                  <a:noFill/>
                </a:ln>
                <a:solidFill>
                  <a:srgbClr val="000000"/>
                </a:solidFill>
                <a:effectLst/>
                <a:uLnTx/>
                <a:uFillTx/>
                <a:latin typeface="Arial"/>
                <a:ea typeface="+mn-ea"/>
                <a:cs typeface="+mn-cs"/>
              </a:rPr>
              <a:t> HATT</a:t>
            </a:r>
            <a:r>
              <a:rPr kumimoji="0" lang="en-US" sz="2000" b="1" i="0" u="none" strike="noStrike" kern="1200" cap="none" spc="0" normalizeH="0" baseline="30000" noProof="0" dirty="0">
                <a:ln>
                  <a:noFill/>
                </a:ln>
                <a:solidFill>
                  <a:srgbClr val="000000"/>
                </a:solidFill>
                <a:effectLst/>
                <a:uLnTx/>
                <a:uFillTx/>
                <a:latin typeface="Arial"/>
                <a:ea typeface="+mn-ea"/>
                <a:cs typeface="+mn-cs"/>
              </a:rPr>
              <a:t>3</a:t>
            </a:r>
            <a:r>
              <a:rPr kumimoji="0" lang="en-US" sz="2000" b="1"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vs 0.3 mmHg ở </a:t>
            </a:r>
            <a:r>
              <a:rPr kumimoji="0" lang="en-US" sz="2000" b="0" i="0" u="none" strike="noStrike" kern="1200" cap="none" spc="0" normalizeH="0" baseline="0" noProof="0" dirty="0" err="1">
                <a:ln>
                  <a:noFill/>
                </a:ln>
                <a:solidFill>
                  <a:srgbClr val="000000"/>
                </a:solidFill>
                <a:effectLst/>
                <a:uLnTx/>
                <a:uFillTx/>
                <a:latin typeface="Arial"/>
                <a:ea typeface="+mn-ea"/>
                <a:cs typeface="+mn-cs"/>
              </a:rPr>
              <a:t>nhom</a:t>
            </a:r>
            <a:r>
              <a:rPr kumimoji="0" lang="en-US" sz="2000" b="0" i="0" u="none" strike="noStrike" kern="1200" cap="none" spc="0" normalizeH="0" baseline="0" noProof="0" dirty="0">
                <a:ln>
                  <a:noFill/>
                </a:ln>
                <a:solidFill>
                  <a:srgbClr val="000000"/>
                </a:solidFill>
                <a:effectLst/>
                <a:uLnTx/>
                <a:uFillTx/>
                <a:latin typeface="Arial"/>
                <a:ea typeface="+mn-ea"/>
                <a:cs typeface="+mn-cs"/>
              </a:rPr>
              <a:t> DPP4i</a:t>
            </a:r>
          </a:p>
        </p:txBody>
      </p:sp>
      <p:cxnSp>
        <p:nvCxnSpPr>
          <p:cNvPr id="34" name="Straight Connector 33"/>
          <p:cNvCxnSpPr/>
          <p:nvPr/>
        </p:nvCxnSpPr>
        <p:spPr>
          <a:xfrm>
            <a:off x="6897049" y="2058772"/>
            <a:ext cx="3682304"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35" name="Rectangle 34"/>
          <p:cNvSpPr/>
          <p:nvPr/>
        </p:nvSpPr>
        <p:spPr>
          <a:xfrm>
            <a:off x="225704" y="1756941"/>
            <a:ext cx="5257471" cy="30183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6" name="TextBox 35"/>
          <p:cNvSpPr txBox="1"/>
          <p:nvPr/>
        </p:nvSpPr>
        <p:spPr>
          <a:xfrm>
            <a:off x="2027973" y="1308348"/>
            <a:ext cx="1241878" cy="523220"/>
          </a:xfrm>
          <a:prstGeom prst="rect">
            <a:avLst/>
          </a:prstGeom>
          <a:noFill/>
        </p:spPr>
        <p:txBody>
          <a:bodyPr wrap="non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DAPA 10 mg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 MET XR</a:t>
            </a:r>
          </a:p>
        </p:txBody>
      </p:sp>
      <p:sp>
        <p:nvSpPr>
          <p:cNvPr id="37" name="TextBox 36"/>
          <p:cNvSpPr txBox="1"/>
          <p:nvPr/>
        </p:nvSpPr>
        <p:spPr>
          <a:xfrm>
            <a:off x="2327553" y="1763782"/>
            <a:ext cx="593432"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0000"/>
                </a:solidFill>
                <a:effectLst/>
                <a:uLnTx/>
                <a:uFillTx/>
                <a:latin typeface="Arial"/>
                <a:ea typeface="+mn-ea"/>
                <a:cs typeface="+mn-cs"/>
              </a:rPr>
              <a:t>8.9%</a:t>
            </a:r>
            <a:endParaRPr kumimoji="0" lang="en-US" sz="1400" b="0" i="1" u="none" strike="noStrike" kern="1200" cap="none" spc="0" normalizeH="0" baseline="30000" noProof="0" dirty="0">
              <a:ln>
                <a:noFill/>
              </a:ln>
              <a:solidFill>
                <a:srgbClr val="000000"/>
              </a:solidFill>
              <a:effectLst/>
              <a:uLnTx/>
              <a:uFillTx/>
              <a:latin typeface="Arial"/>
              <a:ea typeface="+mn-ea"/>
              <a:cs typeface="+mn-cs"/>
            </a:endParaRPr>
          </a:p>
        </p:txBody>
      </p:sp>
      <p:sp>
        <p:nvSpPr>
          <p:cNvPr id="38" name="TextBox 37"/>
          <p:cNvSpPr txBox="1"/>
          <p:nvPr/>
        </p:nvSpPr>
        <p:spPr>
          <a:xfrm>
            <a:off x="249668" y="1763782"/>
            <a:ext cx="1585687"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0000"/>
                </a:solidFill>
                <a:effectLst/>
                <a:uLnTx/>
                <a:uFillTx/>
                <a:latin typeface="Arial"/>
                <a:ea typeface="+mn-ea"/>
                <a:cs typeface="+mn-cs"/>
              </a:rPr>
              <a:t>Baseline </a:t>
            </a:r>
            <a:r>
              <a:rPr kumimoji="0" lang="en-US" sz="1400" b="0" i="1" u="none" strike="noStrike" kern="1200" cap="none" spc="0" normalizeH="0" baseline="0" noProof="0" dirty="0" err="1">
                <a:ln>
                  <a:noFill/>
                </a:ln>
                <a:solidFill>
                  <a:srgbClr val="000000"/>
                </a:solidFill>
                <a:effectLst/>
                <a:uLnTx/>
                <a:uFillTx/>
                <a:latin typeface="Arial"/>
                <a:ea typeface="+mn-ea"/>
                <a:cs typeface="+mn-cs"/>
              </a:rPr>
              <a:t>HbA</a:t>
            </a:r>
            <a:r>
              <a:rPr kumimoji="0" lang="en-US" sz="1400" b="0" i="1" u="none" strike="noStrike" kern="1200" cap="none" spc="0" normalizeH="0" baseline="0" noProof="0" dirty="0">
                <a:ln>
                  <a:noFill/>
                </a:ln>
                <a:solidFill>
                  <a:srgbClr val="000000"/>
                </a:solidFill>
                <a:effectLst/>
                <a:uLnTx/>
                <a:uFillTx/>
                <a:latin typeface="Arial"/>
                <a:ea typeface="+mn-ea"/>
                <a:cs typeface="+mn-cs"/>
              </a:rPr>
              <a:t>1c</a:t>
            </a:r>
          </a:p>
        </p:txBody>
      </p:sp>
      <p:sp>
        <p:nvSpPr>
          <p:cNvPr id="44" name="Rectangle 43"/>
          <p:cNvSpPr/>
          <p:nvPr/>
        </p:nvSpPr>
        <p:spPr>
          <a:xfrm>
            <a:off x="2053149" y="2193768"/>
            <a:ext cx="1139039" cy="257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4444"/>
              </a:solidFill>
              <a:effectLst/>
              <a:uLnTx/>
              <a:uFillTx/>
              <a:latin typeface="Arial"/>
              <a:ea typeface="+mn-ea"/>
              <a:cs typeface="+mn-cs"/>
            </a:endParaRPr>
          </a:p>
        </p:txBody>
      </p:sp>
      <p:sp>
        <p:nvSpPr>
          <p:cNvPr id="48" name="Rectangle 47"/>
          <p:cNvSpPr/>
          <p:nvPr/>
        </p:nvSpPr>
        <p:spPr>
          <a:xfrm>
            <a:off x="3747776" y="2193768"/>
            <a:ext cx="1139039" cy="2210935"/>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4444"/>
              </a:solidFill>
              <a:effectLst/>
              <a:uLnTx/>
              <a:uFillTx/>
              <a:latin typeface="Arial"/>
              <a:ea typeface="+mn-ea"/>
              <a:cs typeface="+mn-cs"/>
            </a:endParaRPr>
          </a:p>
        </p:txBody>
      </p:sp>
      <p:sp>
        <p:nvSpPr>
          <p:cNvPr id="52" name="TextBox 51"/>
          <p:cNvSpPr txBox="1"/>
          <p:nvPr/>
        </p:nvSpPr>
        <p:spPr>
          <a:xfrm rot="16200000">
            <a:off x="-708222" y="3586523"/>
            <a:ext cx="3671454" cy="492443"/>
          </a:xfrm>
          <a:prstGeom prst="rect">
            <a:avLst/>
          </a:prstGeom>
          <a:noFill/>
        </p:spPr>
        <p:txBody>
          <a:bodyPr wrap="non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50" b="1" i="0" u="none" strike="noStrike" kern="1200" cap="none" spc="0" normalizeH="0" baseline="0" noProof="0" dirty="0">
                <a:ln>
                  <a:noFill/>
                </a:ln>
                <a:solidFill>
                  <a:srgbClr val="000000"/>
                </a:solidFill>
                <a:effectLst/>
                <a:uLnTx/>
                <a:uFillTx/>
                <a:latin typeface="Arial"/>
                <a:ea typeface="+mn-ea"/>
                <a:cs typeface="+mn-cs"/>
              </a:rPr>
              <a:t>Primary end point for 24-week</a:t>
            </a:r>
            <a:br>
              <a:rPr kumimoji="0" lang="en-US" sz="1250" b="1" i="0" u="none" strike="noStrike" kern="1200" cap="none" spc="0" normalizeH="0" baseline="0" noProof="0" dirty="0">
                <a:ln>
                  <a:noFill/>
                </a:ln>
                <a:solidFill>
                  <a:srgbClr val="000000"/>
                </a:solidFill>
                <a:effectLst/>
                <a:uLnTx/>
                <a:uFillTx/>
                <a:latin typeface="Arial"/>
                <a:ea typeface="+mn-ea"/>
                <a:cs typeface="+mn-cs"/>
              </a:rPr>
            </a:br>
            <a:r>
              <a:rPr kumimoji="0" lang="en-US" sz="1250" b="1" i="0" u="none" strike="noStrike" kern="1200" cap="none" spc="0" normalizeH="0" baseline="0" noProof="0" dirty="0">
                <a:ln>
                  <a:noFill/>
                </a:ln>
                <a:solidFill>
                  <a:srgbClr val="000000"/>
                </a:solidFill>
                <a:effectLst/>
                <a:uLnTx/>
                <a:uFillTx/>
                <a:latin typeface="Arial"/>
                <a:ea typeface="+mn-ea"/>
                <a:cs typeface="+mn-cs"/>
              </a:rPr>
              <a:t>adjusted </a:t>
            </a:r>
            <a:r>
              <a:rPr kumimoji="0" lang="en-US" sz="1250" b="1" i="0" u="none" strike="noStrike" kern="1200" cap="none" spc="0" normalizeH="0" baseline="0" noProof="0" dirty="0" err="1">
                <a:ln>
                  <a:noFill/>
                </a:ln>
                <a:solidFill>
                  <a:srgbClr val="000000"/>
                </a:solidFill>
                <a:effectLst/>
                <a:uLnTx/>
                <a:uFillTx/>
                <a:latin typeface="Arial"/>
                <a:ea typeface="+mn-ea"/>
                <a:cs typeface="+mn-cs"/>
              </a:rPr>
              <a:t>mea</a:t>
            </a:r>
            <a:r>
              <a:rPr kumimoji="0" lang="en-US" sz="1250" b="1" i="0" u="none" strike="noStrike" kern="1200" cap="none" spc="0" normalizeH="0" baseline="0" noProof="0" dirty="0">
                <a:ln>
                  <a:noFill/>
                </a:ln>
                <a:solidFill>
                  <a:srgbClr val="000000"/>
                </a:solidFill>
                <a:effectLst/>
                <a:uLnTx/>
                <a:uFillTx/>
                <a:latin typeface="Arial"/>
                <a:ea typeface="+mn-ea"/>
                <a:cs typeface="+mn-cs"/>
              </a:rPr>
              <a:t>n Δ from baseline HbA1c</a:t>
            </a:r>
            <a:r>
              <a:rPr kumimoji="0" lang="en-US" sz="1250" b="1" i="0" u="none" strike="noStrike" kern="1200" cap="none" spc="0" normalizeH="0" baseline="-25000" noProof="0" dirty="0">
                <a:ln>
                  <a:noFill/>
                </a:ln>
                <a:solidFill>
                  <a:srgbClr val="000000"/>
                </a:solidFill>
                <a:effectLst/>
                <a:uLnTx/>
                <a:uFillTx/>
                <a:latin typeface="Arial"/>
                <a:ea typeface="+mn-ea"/>
                <a:cs typeface="+mn-cs"/>
              </a:rPr>
              <a:t> </a:t>
            </a:r>
            <a:r>
              <a:rPr kumimoji="0" lang="en-US" sz="1250" b="1" i="0" u="none" strike="noStrike" kern="1200" cap="none" spc="0" normalizeH="0" baseline="0" noProof="0" dirty="0">
                <a:ln>
                  <a:noFill/>
                </a:ln>
                <a:solidFill>
                  <a:srgbClr val="000000"/>
                </a:solidFill>
                <a:effectLst/>
                <a:uLnTx/>
                <a:uFillTx/>
                <a:latin typeface="Arial"/>
                <a:ea typeface="+mn-ea"/>
                <a:cs typeface="+mn-cs"/>
              </a:rPr>
              <a:t>(%)</a:t>
            </a:r>
            <a:r>
              <a:rPr kumimoji="0" lang="en-US" sz="1250" b="1" i="0" u="none" strike="noStrike" kern="1200" cap="none" spc="0" normalizeH="0" baseline="30000" noProof="0" dirty="0">
                <a:ln>
                  <a:noFill/>
                </a:ln>
                <a:solidFill>
                  <a:srgbClr val="000000"/>
                </a:solidFill>
                <a:effectLst/>
                <a:uLnTx/>
                <a:uFillTx/>
                <a:latin typeface="Arial"/>
                <a:ea typeface="+mn-ea"/>
                <a:cs typeface="+mn-cs"/>
              </a:rPr>
              <a:t>1,a</a:t>
            </a:r>
          </a:p>
        </p:txBody>
      </p:sp>
      <p:cxnSp>
        <p:nvCxnSpPr>
          <p:cNvPr id="53" name="Straight Connector 52"/>
          <p:cNvCxnSpPr/>
          <p:nvPr/>
        </p:nvCxnSpPr>
        <p:spPr>
          <a:xfrm>
            <a:off x="1825575" y="2184915"/>
            <a:ext cx="0" cy="32004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1825575" y="2184917"/>
            <a:ext cx="36576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2410910" y="4802079"/>
            <a:ext cx="426720"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a:ea typeface="+mn-ea"/>
                <a:cs typeface="+mn-cs"/>
              </a:rPr>
              <a:t>-1.2</a:t>
            </a:r>
          </a:p>
        </p:txBody>
      </p:sp>
      <p:sp>
        <p:nvSpPr>
          <p:cNvPr id="56" name="TextBox 55"/>
          <p:cNvSpPr txBox="1"/>
          <p:nvPr/>
        </p:nvSpPr>
        <p:spPr>
          <a:xfrm>
            <a:off x="4064661" y="4436124"/>
            <a:ext cx="505268" cy="261610"/>
          </a:xfrm>
          <a:prstGeom prst="rect">
            <a:avLst/>
          </a:prstGeom>
          <a:noFill/>
        </p:spPr>
        <p:txBody>
          <a:bodyPr wrap="none" rtlCol="0">
            <a:spAutoFit/>
          </a:bodyPr>
          <a:lstStyle>
            <a:defPPr>
              <a:defRPr lang="en-US"/>
            </a:defPPr>
            <a:lvl1pPr algn="ctr">
              <a:defRPr sz="1000" b="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a:ea typeface="+mn-ea"/>
                <a:cs typeface="+mn-cs"/>
              </a:rPr>
              <a:t>-0.88</a:t>
            </a:r>
          </a:p>
        </p:txBody>
      </p:sp>
      <p:sp>
        <p:nvSpPr>
          <p:cNvPr id="57" name="TextBox 56"/>
          <p:cNvSpPr txBox="1"/>
          <p:nvPr/>
        </p:nvSpPr>
        <p:spPr>
          <a:xfrm>
            <a:off x="3799336" y="1252208"/>
            <a:ext cx="1016624" cy="523220"/>
          </a:xfrm>
          <a:prstGeom prst="rect">
            <a:avLst/>
          </a:prstGeom>
          <a:noFill/>
        </p:spPr>
        <p:txBody>
          <a:bodyPr wrap="non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DPP4i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 MET XR</a:t>
            </a:r>
          </a:p>
        </p:txBody>
      </p:sp>
      <p:sp>
        <p:nvSpPr>
          <p:cNvPr id="58" name="TextBox 57"/>
          <p:cNvSpPr txBox="1"/>
          <p:nvPr/>
        </p:nvSpPr>
        <p:spPr>
          <a:xfrm>
            <a:off x="4020579" y="1763782"/>
            <a:ext cx="593432"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0000"/>
                </a:solidFill>
                <a:effectLst/>
                <a:uLnTx/>
                <a:uFillTx/>
                <a:latin typeface="Arial"/>
                <a:ea typeface="+mn-ea"/>
                <a:cs typeface="+mn-cs"/>
              </a:rPr>
              <a:t>9.0%</a:t>
            </a:r>
            <a:endParaRPr kumimoji="0" lang="en-US" sz="1400" b="0" i="1" u="none" strike="noStrike" kern="1200" cap="none" spc="0" normalizeH="0" baseline="30000" noProof="0" dirty="0">
              <a:ln>
                <a:noFill/>
              </a:ln>
              <a:solidFill>
                <a:srgbClr val="000000"/>
              </a:solidFill>
              <a:effectLst/>
              <a:uLnTx/>
              <a:uFillTx/>
              <a:latin typeface="Arial"/>
              <a:ea typeface="+mn-ea"/>
              <a:cs typeface="+mn-cs"/>
            </a:endParaRPr>
          </a:p>
        </p:txBody>
      </p:sp>
      <p:sp>
        <p:nvSpPr>
          <p:cNvPr id="59" name="TextBox 58"/>
          <p:cNvSpPr txBox="1"/>
          <p:nvPr/>
        </p:nvSpPr>
        <p:spPr>
          <a:xfrm>
            <a:off x="2675612" y="5091056"/>
            <a:ext cx="1585692"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Arial"/>
                <a:ea typeface="+mn-ea"/>
                <a:cs typeface="+mn-cs"/>
              </a:rPr>
              <a:t>P&lt;</a:t>
            </a:r>
            <a:r>
              <a:rPr kumimoji="0" lang="en-US" sz="1200" b="0" i="0" u="none" strike="noStrike" kern="1200" cap="none" spc="0" normalizeH="0" baseline="0" noProof="0" dirty="0">
                <a:ln>
                  <a:noFill/>
                </a:ln>
                <a:solidFill>
                  <a:srgbClr val="000000"/>
                </a:solidFill>
                <a:effectLst/>
                <a:uLnTx/>
                <a:uFillTx/>
                <a:latin typeface="Arial"/>
                <a:ea typeface="+mn-ea"/>
                <a:cs typeface="+mn-cs"/>
              </a:rPr>
              <a:t>0.005 (nominal)</a:t>
            </a:r>
            <a:r>
              <a:rPr kumimoji="0" lang="en-US" sz="1200" b="0" i="0" u="none" strike="noStrike" kern="1200" cap="none" spc="0" normalizeH="0" baseline="30000" noProof="0" dirty="0">
                <a:ln>
                  <a:noFill/>
                </a:ln>
                <a:solidFill>
                  <a:srgbClr val="000000"/>
                </a:solidFill>
                <a:effectLst/>
                <a:uLnTx/>
                <a:uFillTx/>
                <a:latin typeface="Arial"/>
                <a:ea typeface="+mn-ea"/>
                <a:cs typeface="+mn-cs"/>
              </a:rPr>
              <a:t>2,b</a:t>
            </a:r>
          </a:p>
        </p:txBody>
      </p:sp>
      <p:sp>
        <p:nvSpPr>
          <p:cNvPr id="60" name="TextBox 59"/>
          <p:cNvSpPr txBox="1"/>
          <p:nvPr/>
        </p:nvSpPr>
        <p:spPr>
          <a:xfrm>
            <a:off x="994153" y="5578541"/>
            <a:ext cx="532044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Data from a post-hoc analysis</a:t>
            </a:r>
            <a:r>
              <a:rPr kumimoji="0" lang="en-US" sz="1200" b="0" i="0" u="none" strike="noStrike" kern="1200" cap="none" spc="0" normalizeH="0" baseline="30000" noProof="0" dirty="0">
                <a:ln>
                  <a:noFill/>
                </a:ln>
                <a:solidFill>
                  <a:srgbClr val="000000"/>
                </a:solidFill>
                <a:effectLst/>
                <a:uLnTx/>
                <a:uFillTx/>
                <a:latin typeface="Arial"/>
                <a:ea typeface="+mn-ea"/>
                <a:cs typeface="+mn-cs"/>
              </a:rPr>
              <a:t>2,b</a:t>
            </a:r>
            <a:r>
              <a:rPr kumimoji="0" lang="en-US" sz="1200" b="0" i="0" u="none" strike="noStrike" kern="1200" cap="none" spc="0" normalizeH="0" baseline="0" noProof="0" dirty="0">
                <a:ln>
                  <a:noFill/>
                </a:ln>
                <a:solidFill>
                  <a:srgbClr val="000000"/>
                </a:solidFill>
                <a:effectLst/>
                <a:uLnTx/>
                <a:uFillTx/>
                <a:latin typeface="Arial"/>
                <a:ea typeface="+mn-ea"/>
                <a:cs typeface="+mn-cs"/>
              </a:rPr>
              <a:t> of </a:t>
            </a:r>
            <a:r>
              <a:rPr kumimoji="0" lang="en-US" sz="1200" b="0" i="0" u="none" strike="noStrike" kern="1200" cap="none" spc="0" normalizeH="0" baseline="0" noProof="0" dirty="0" err="1">
                <a:ln>
                  <a:noFill/>
                </a:ln>
                <a:solidFill>
                  <a:srgbClr val="000000"/>
                </a:solidFill>
                <a:effectLst/>
                <a:uLnTx/>
                <a:uFillTx/>
                <a:latin typeface="Arial"/>
                <a:ea typeface="+mn-ea"/>
                <a:cs typeface="+mn-cs"/>
              </a:rPr>
              <a:t>HbA</a:t>
            </a:r>
            <a:r>
              <a:rPr kumimoji="0" lang="en-US" sz="1200" b="0" i="0" u="none" strike="noStrike" kern="1200" cap="none" spc="0" normalizeH="0" baseline="0" noProof="0" dirty="0">
                <a:ln>
                  <a:noFill/>
                </a:ln>
                <a:solidFill>
                  <a:srgbClr val="000000"/>
                </a:solidFill>
                <a:effectLst/>
                <a:uLnTx/>
                <a:uFillTx/>
                <a:latin typeface="Arial"/>
                <a:ea typeface="+mn-ea"/>
                <a:cs typeface="+mn-cs"/>
              </a:rPr>
              <a:t>1c reductions with dapagliflozin compared with </a:t>
            </a:r>
            <a:r>
              <a:rPr kumimoji="0" lang="en-US" sz="1200" b="0" i="0" u="none" strike="noStrike" kern="1200" cap="none" spc="0" normalizeH="0" baseline="0" noProof="0" dirty="0" err="1">
                <a:ln>
                  <a:noFill/>
                </a:ln>
                <a:solidFill>
                  <a:srgbClr val="000000"/>
                </a:solidFill>
                <a:effectLst/>
                <a:uLnTx/>
                <a:uFillTx/>
                <a:latin typeface="Arial"/>
                <a:ea typeface="+mn-ea"/>
                <a:cs typeface="+mn-cs"/>
              </a:rPr>
              <a:t>saxagliptin</a:t>
            </a:r>
            <a:r>
              <a:rPr kumimoji="0" lang="en-US" sz="1200" b="0" i="0" u="none" strike="noStrike" kern="1200" cap="none" spc="0" normalizeH="0" baseline="0" noProof="0" dirty="0">
                <a:ln>
                  <a:noFill/>
                </a:ln>
                <a:solidFill>
                  <a:srgbClr val="000000"/>
                </a:solidFill>
                <a:effectLst/>
                <a:uLnTx/>
                <a:uFillTx/>
                <a:latin typeface="Arial"/>
                <a:ea typeface="+mn-ea"/>
                <a:cs typeface="+mn-cs"/>
              </a:rPr>
              <a:t> at 24 weeks.</a:t>
            </a:r>
            <a:br>
              <a:rPr kumimoji="0" lang="en-US" sz="1200" b="0" i="0" u="none" strike="noStrike" kern="1200" cap="none" spc="0" normalizeH="0" baseline="0" noProof="0" dirty="0">
                <a:ln>
                  <a:noFill/>
                </a:ln>
                <a:solidFill>
                  <a:srgbClr val="000000"/>
                </a:solidFill>
                <a:effectLst/>
                <a:uLnTx/>
                <a:uFillTx/>
                <a:latin typeface="Arial"/>
                <a:ea typeface="+mn-ea"/>
                <a:cs typeface="+mn-cs"/>
              </a:rPr>
            </a:br>
            <a:r>
              <a:rPr kumimoji="0" lang="en-US" sz="1200" b="0" i="1" u="none" strike="noStrike" kern="1200" cap="none" spc="0" normalizeH="0" baseline="0" noProof="0" dirty="0">
                <a:ln>
                  <a:noFill/>
                </a:ln>
                <a:solidFill>
                  <a:srgbClr val="000000"/>
                </a:solidFill>
                <a:effectLst/>
                <a:uLnTx/>
                <a:uFillTx/>
                <a:latin typeface="Arial" panose="020B0604020202020204"/>
                <a:ea typeface="+mn-ea"/>
                <a:cs typeface="+mn-cs"/>
              </a:rPr>
              <a:t>P</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-value is of nominal significance only.</a:t>
            </a:r>
          </a:p>
        </p:txBody>
      </p:sp>
      <p:sp>
        <p:nvSpPr>
          <p:cNvPr id="61" name="Subtitle 2"/>
          <p:cNvSpPr txBox="1">
            <a:spLocks/>
          </p:cNvSpPr>
          <p:nvPr/>
        </p:nvSpPr>
        <p:spPr>
          <a:xfrm>
            <a:off x="10026" y="6383419"/>
            <a:ext cx="11020900" cy="474581"/>
          </a:xfrm>
          <a:prstGeom prst="rect">
            <a:avLst/>
          </a:prstGeom>
        </p:spPr>
        <p:txBody>
          <a:bodyPr vert="horz" lIns="121920" tIns="60960" rIns="121920" bIns="60960" rtlCol="0" anchor="b">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kern="1200">
                <a:solidFill>
                  <a:schemeClr val="tx1"/>
                </a:solidFill>
                <a:latin typeface="Arial"/>
                <a:ea typeface="+mn-ea"/>
                <a:cs typeface="Arial"/>
              </a:defRPr>
            </a:lvl1pPr>
            <a:lvl2pPr marL="742950" indent="-285750" algn="l" defTabSz="457200" rtl="0" eaLnBrk="1" latinLnBrk="0" hangingPunct="1">
              <a:spcBef>
                <a:spcPct val="20000"/>
              </a:spcBef>
              <a:buFont typeface="Wingdings" charset="2"/>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Lucida Grande"/>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800" b="0" i="0" u="none" strike="noStrike" kern="1200" cap="none" spc="0" normalizeH="0" baseline="30000" noProof="0" dirty="0" err="1">
                <a:ln>
                  <a:noFill/>
                </a:ln>
                <a:solidFill>
                  <a:srgbClr val="000000"/>
                </a:solidFill>
                <a:effectLst/>
                <a:uLnTx/>
                <a:uFillTx/>
                <a:latin typeface="Arial"/>
                <a:ea typeface="+mn-ea"/>
                <a:cs typeface="Arial"/>
              </a:rPr>
              <a:t>a</a:t>
            </a:r>
            <a:r>
              <a:rPr kumimoji="0" lang="en-US" sz="800" b="0" i="0" u="none" strike="noStrike" kern="1200" cap="none" spc="0" normalizeH="0" baseline="0" noProof="0" dirty="0" err="1">
                <a:ln>
                  <a:noFill/>
                </a:ln>
                <a:solidFill>
                  <a:srgbClr val="000000"/>
                </a:solidFill>
                <a:effectLst/>
                <a:uLnTx/>
                <a:uFillTx/>
                <a:latin typeface="Arial"/>
                <a:ea typeface="+mn-ea"/>
                <a:cs typeface="Arial"/>
              </a:rPr>
              <a:t>Study</a:t>
            </a:r>
            <a:r>
              <a:rPr kumimoji="0" lang="en-US" sz="800" b="0" i="0" u="none" strike="noStrike" kern="1200" cap="none" spc="0" normalizeH="0" baseline="0" noProof="0" dirty="0">
                <a:ln>
                  <a:noFill/>
                </a:ln>
                <a:solidFill>
                  <a:srgbClr val="000000"/>
                </a:solidFill>
                <a:effectLst/>
                <a:uLnTx/>
                <a:uFillTx/>
                <a:latin typeface="Arial"/>
                <a:ea typeface="+mn-ea"/>
                <a:cs typeface="Arial"/>
              </a:rPr>
              <a:t> was to compare SAXA + DAPA + MET vs DAPA + MET and SAXA + MET; </a:t>
            </a:r>
            <a:r>
              <a:rPr kumimoji="0" lang="en-US" sz="800" b="0" i="0" u="none" strike="noStrike" kern="1200" cap="none" spc="0" normalizeH="0" baseline="30000" noProof="0" dirty="0" err="1">
                <a:ln>
                  <a:noFill/>
                </a:ln>
                <a:solidFill>
                  <a:srgbClr val="000000"/>
                </a:solidFill>
                <a:effectLst/>
                <a:uLnTx/>
                <a:uFillTx/>
                <a:latin typeface="Arial"/>
                <a:ea typeface="+mn-ea"/>
                <a:cs typeface="Arial"/>
              </a:rPr>
              <a:t>b</a:t>
            </a:r>
            <a:r>
              <a:rPr kumimoji="0" lang="en-US" sz="800" b="0" i="0" u="none" strike="noStrike" kern="1200" cap="none" spc="0" normalizeH="0" baseline="0" noProof="0" dirty="0" err="1">
                <a:ln>
                  <a:noFill/>
                </a:ln>
                <a:solidFill>
                  <a:srgbClr val="000000"/>
                </a:solidFill>
                <a:effectLst/>
                <a:uLnTx/>
                <a:uFillTx/>
                <a:latin typeface="Arial"/>
                <a:ea typeface="+mn-ea"/>
                <a:cs typeface="Arial"/>
              </a:rPr>
              <a:t>Post</a:t>
            </a:r>
            <a:r>
              <a:rPr kumimoji="0" lang="en-US" sz="800" b="0" i="0" u="none" strike="noStrike" kern="1200" cap="none" spc="0" normalizeH="0" baseline="0" noProof="0" dirty="0">
                <a:ln>
                  <a:noFill/>
                </a:ln>
                <a:solidFill>
                  <a:srgbClr val="000000"/>
                </a:solidFill>
                <a:effectLst/>
                <a:uLnTx/>
                <a:uFillTx/>
                <a:latin typeface="Arial"/>
                <a:ea typeface="+mn-ea"/>
                <a:cs typeface="Arial"/>
              </a:rPr>
              <a:t>-hoc analysis comparing DAPA + MET vs SAXA + MET. </a:t>
            </a:r>
          </a:p>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a:rPr>
              <a:t>Δ = change; DAPA = dapagliflozin; DPP-4 = dipeptidyl peptidase-4; HbA1c = glycated hemoglobin; MET XR = metformin extended release; SAXA = </a:t>
            </a:r>
            <a:r>
              <a:rPr kumimoji="0" lang="en-US" sz="800" b="0" i="0" u="none" strike="noStrike" kern="1200" cap="none" spc="0" normalizeH="0" baseline="0" noProof="0" dirty="0" err="1">
                <a:ln>
                  <a:noFill/>
                </a:ln>
                <a:solidFill>
                  <a:srgbClr val="000000"/>
                </a:solidFill>
                <a:effectLst/>
                <a:uLnTx/>
                <a:uFillTx/>
                <a:latin typeface="Arial"/>
                <a:ea typeface="+mn-ea"/>
                <a:cs typeface="Arial"/>
              </a:rPr>
              <a:t>saxagliptin</a:t>
            </a:r>
            <a:r>
              <a:rPr kumimoji="0" lang="en-US" sz="800" b="0" i="0" u="none" strike="noStrike" kern="1200" cap="none" spc="0" normalizeH="0" baseline="0" noProof="0" dirty="0">
                <a:ln>
                  <a:noFill/>
                </a:ln>
                <a:solidFill>
                  <a:srgbClr val="000000"/>
                </a:solidFill>
                <a:effectLst/>
                <a:uLnTx/>
                <a:uFillTx/>
                <a:latin typeface="Arial"/>
                <a:ea typeface="+mn-ea"/>
                <a:cs typeface="Arial"/>
              </a:rPr>
              <a:t>; </a:t>
            </a:r>
          </a:p>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a:rPr>
              <a:t>SBP = systolic blood pressure; vs = versus..</a:t>
            </a:r>
          </a:p>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a:rPr>
              <a:t>1. Rosenstock J, et al. </a:t>
            </a:r>
            <a:r>
              <a:rPr kumimoji="0" lang="en-US" sz="800" b="0" i="1" u="none" strike="noStrike" kern="1200" cap="none" spc="0" normalizeH="0" baseline="0" noProof="0" dirty="0">
                <a:ln>
                  <a:noFill/>
                </a:ln>
                <a:solidFill>
                  <a:srgbClr val="000000"/>
                </a:solidFill>
                <a:effectLst/>
                <a:uLnTx/>
                <a:uFillTx/>
                <a:latin typeface="Arial"/>
                <a:ea typeface="+mn-ea"/>
                <a:cs typeface="Arial"/>
              </a:rPr>
              <a:t>Diabetes Care</a:t>
            </a:r>
            <a:r>
              <a:rPr kumimoji="0" lang="en-US" sz="800" b="0" i="0" u="none" strike="noStrike" kern="1200" cap="none" spc="0" normalizeH="0" baseline="0" noProof="0" dirty="0">
                <a:ln>
                  <a:noFill/>
                </a:ln>
                <a:solidFill>
                  <a:srgbClr val="000000"/>
                </a:solidFill>
                <a:effectLst/>
                <a:uLnTx/>
                <a:uFillTx/>
                <a:latin typeface="Arial"/>
                <a:ea typeface="+mn-ea"/>
                <a:cs typeface="Arial"/>
              </a:rPr>
              <a:t>. 2015:38:376-383; 2. Rosenstock J et al. Arch Endocrinol </a:t>
            </a:r>
            <a:r>
              <a:rPr kumimoji="0" lang="en-US" sz="800" b="0" i="0" u="none" strike="noStrike" kern="1200" cap="none" spc="0" normalizeH="0" baseline="0" noProof="0" dirty="0" err="1">
                <a:ln>
                  <a:noFill/>
                </a:ln>
                <a:solidFill>
                  <a:srgbClr val="000000"/>
                </a:solidFill>
                <a:effectLst/>
                <a:uLnTx/>
                <a:uFillTx/>
                <a:latin typeface="Arial"/>
                <a:ea typeface="+mn-ea"/>
                <a:cs typeface="Arial"/>
              </a:rPr>
              <a:t>Metab</a:t>
            </a:r>
            <a:r>
              <a:rPr kumimoji="0" lang="en-US" sz="800" b="0" i="0" u="none" strike="noStrike" kern="1200" cap="none" spc="0" normalizeH="0" baseline="0" noProof="0" dirty="0">
                <a:ln>
                  <a:noFill/>
                </a:ln>
                <a:solidFill>
                  <a:srgbClr val="000000"/>
                </a:solidFill>
                <a:effectLst/>
                <a:uLnTx/>
                <a:uFillTx/>
                <a:latin typeface="Arial"/>
                <a:ea typeface="+mn-ea"/>
                <a:cs typeface="Arial"/>
              </a:rPr>
              <a:t>. 2018;62:424-430; 3. Rosenstock J, et al. Supplementary material. </a:t>
            </a:r>
            <a:r>
              <a:rPr kumimoji="0" lang="en-US" sz="800" b="0" i="1" u="none" strike="noStrike" kern="1200" cap="none" spc="0" normalizeH="0" baseline="0" noProof="0" dirty="0">
                <a:ln>
                  <a:noFill/>
                </a:ln>
                <a:solidFill>
                  <a:srgbClr val="000000"/>
                </a:solidFill>
                <a:effectLst/>
                <a:uLnTx/>
                <a:uFillTx/>
                <a:latin typeface="Arial"/>
                <a:ea typeface="+mn-ea"/>
                <a:cs typeface="Arial"/>
              </a:rPr>
              <a:t>Diabetes Care.</a:t>
            </a:r>
            <a:r>
              <a:rPr kumimoji="0" lang="en-US" sz="800" b="0" i="0" u="none" strike="noStrike" kern="1200" cap="none" spc="0" normalizeH="0" baseline="0" noProof="0" dirty="0">
                <a:ln>
                  <a:noFill/>
                </a:ln>
                <a:solidFill>
                  <a:srgbClr val="000000"/>
                </a:solidFill>
                <a:effectLst/>
                <a:uLnTx/>
                <a:uFillTx/>
                <a:latin typeface="Arial"/>
                <a:ea typeface="+mn-ea"/>
                <a:cs typeface="Arial"/>
              </a:rPr>
              <a:t> 2015:38:376-383</a:t>
            </a:r>
          </a:p>
        </p:txBody>
      </p:sp>
      <p:sp>
        <p:nvSpPr>
          <p:cNvPr id="2" name="Down Arrow 1"/>
          <p:cNvSpPr/>
          <p:nvPr/>
        </p:nvSpPr>
        <p:spPr>
          <a:xfrm>
            <a:off x="7067458" y="2334027"/>
            <a:ext cx="1298297" cy="1279009"/>
          </a:xfrm>
          <a:prstGeom prst="downArrow">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a:ea typeface="+mn-ea"/>
                <a:cs typeface="+mn-cs"/>
              </a:rPr>
              <a:t>2.4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a:ea typeface="+mn-ea"/>
                <a:cs typeface="+mn-cs"/>
              </a:rPr>
              <a:t>kg</a:t>
            </a:r>
          </a:p>
        </p:txBody>
      </p:sp>
      <p:sp>
        <p:nvSpPr>
          <p:cNvPr id="26" name="Down Arrow 25"/>
          <p:cNvSpPr/>
          <p:nvPr/>
        </p:nvSpPr>
        <p:spPr>
          <a:xfrm>
            <a:off x="7067458" y="3862281"/>
            <a:ext cx="1298297" cy="1360168"/>
          </a:xfrm>
          <a:prstGeom prst="downArrow">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a:ea typeface="+mn-ea"/>
                <a:cs typeface="+mn-cs"/>
              </a:rPr>
              <a:t>3.5</a:t>
            </a:r>
          </a:p>
        </p:txBody>
      </p:sp>
      <p:sp>
        <p:nvSpPr>
          <p:cNvPr id="3" name="TextBox 2"/>
          <p:cNvSpPr txBox="1"/>
          <p:nvPr/>
        </p:nvSpPr>
        <p:spPr>
          <a:xfrm>
            <a:off x="7265201" y="4496853"/>
            <a:ext cx="90281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a:ea typeface="+mn-ea"/>
                <a:cs typeface="+mn-cs"/>
              </a:rPr>
              <a:t>mmHg</a:t>
            </a:r>
          </a:p>
        </p:txBody>
      </p:sp>
      <p:sp>
        <p:nvSpPr>
          <p:cNvPr id="5" name="TextBox 4">
            <a:extLst>
              <a:ext uri="{FF2B5EF4-FFF2-40B4-BE49-F238E27FC236}">
                <a16:creationId xmlns:a16="http://schemas.microsoft.com/office/drawing/2014/main" id="{53FA0AC2-EA48-BA5C-4DD1-11674945CF65}"/>
              </a:ext>
            </a:extLst>
          </p:cNvPr>
          <p:cNvSpPr txBox="1"/>
          <p:nvPr/>
        </p:nvSpPr>
        <p:spPr>
          <a:xfrm>
            <a:off x="9069167" y="5887703"/>
            <a:ext cx="2552567" cy="30777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(*)DPP4i: </a:t>
            </a:r>
            <a:r>
              <a:rPr kumimoji="0" lang="en-US" sz="1400" b="1" i="0" u="none" strike="noStrike" kern="1200" cap="none" spc="0" normalizeH="0" baseline="0" noProof="0" dirty="0" err="1">
                <a:ln>
                  <a:noFill/>
                </a:ln>
                <a:solidFill>
                  <a:srgbClr val="000000"/>
                </a:solidFill>
                <a:effectLst/>
                <a:uLnTx/>
                <a:uFillTx/>
                <a:latin typeface="Arial"/>
                <a:ea typeface="+mn-ea"/>
                <a:cs typeface="+mn-cs"/>
              </a:rPr>
              <a:t>Saxagliptin</a:t>
            </a:r>
            <a:endParaRPr kumimoji="0" lang="en-US" sz="1400" b="0" i="0" u="none" strike="noStrike" kern="1200" cap="none" spc="0" normalizeH="0" baseline="0" noProof="0" dirty="0">
              <a:ln>
                <a:noFill/>
              </a:ln>
              <a:solidFill>
                <a:srgbClr val="3F4444"/>
              </a:solidFill>
              <a:effectLst/>
              <a:uLnTx/>
              <a:uFillTx/>
              <a:latin typeface="Calibri"/>
              <a:ea typeface="+mn-ea"/>
              <a:cs typeface="+mn-cs"/>
            </a:endParaRPr>
          </a:p>
        </p:txBody>
      </p:sp>
      <p:sp>
        <p:nvSpPr>
          <p:cNvPr id="8" name="TextBox 7">
            <a:extLst>
              <a:ext uri="{FF2B5EF4-FFF2-40B4-BE49-F238E27FC236}">
                <a16:creationId xmlns:a16="http://schemas.microsoft.com/office/drawing/2014/main" id="{5AD8B4E4-C4B0-9227-4520-6E508385B25C}"/>
              </a:ext>
            </a:extLst>
          </p:cNvPr>
          <p:cNvSpPr txBox="1"/>
          <p:nvPr/>
        </p:nvSpPr>
        <p:spPr>
          <a:xfrm>
            <a:off x="7564676" y="6260804"/>
            <a:ext cx="4617298" cy="338554"/>
          </a:xfrm>
          <a:prstGeom prst="rect">
            <a:avLst/>
          </a:prstGeom>
          <a:noFill/>
        </p:spPr>
        <p:txBody>
          <a:bodyPr wrap="square">
            <a:spAutoFit/>
          </a:bodyPr>
          <a:lstStyle/>
          <a:p>
            <a:pPr marL="0" indent="0">
              <a:buNone/>
            </a:pPr>
            <a:r>
              <a:rPr lang="vi-VN" sz="800" dirty="0">
                <a:effectLst/>
              </a:rPr>
              <a:t>Dapagliflozin được chỉ định với liều 10mg để điều trị ĐTĐ típ 2, Suy tim và Bệnh thận mạn, khuyến cáo khởi trị với eGFR ≥ 25 ml/phút/1.73m2 da. Vui lòng tham khảo thêm thông tin kê toa của thuốc tại Việt Nam </a:t>
            </a:r>
            <a:endParaRPr lang="en-US" sz="800" dirty="0"/>
          </a:p>
        </p:txBody>
      </p:sp>
    </p:spTree>
    <p:extLst>
      <p:ext uri="{BB962C8B-B14F-4D97-AF65-F5344CB8AC3E}">
        <p14:creationId xmlns:p14="http://schemas.microsoft.com/office/powerpoint/2010/main" val="42653398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C2A6F5D-9D21-9A67-55C4-001CF6474FC6}"/>
              </a:ext>
            </a:extLst>
          </p:cNvPr>
          <p:cNvGrpSpPr/>
          <p:nvPr/>
        </p:nvGrpSpPr>
        <p:grpSpPr>
          <a:xfrm>
            <a:off x="170616" y="2131049"/>
            <a:ext cx="3552218" cy="2998076"/>
            <a:chOff x="343005" y="1357429"/>
            <a:chExt cx="5328327" cy="4497116"/>
          </a:xfrm>
        </p:grpSpPr>
        <p:graphicFrame>
          <p:nvGraphicFramePr>
            <p:cNvPr id="4" name="Chart 3">
              <a:extLst>
                <a:ext uri="{FF2B5EF4-FFF2-40B4-BE49-F238E27FC236}">
                  <a16:creationId xmlns:a16="http://schemas.microsoft.com/office/drawing/2014/main" id="{B0457DC7-1C43-4480-86C2-673D84E8DD82}"/>
                </a:ext>
              </a:extLst>
            </p:cNvPr>
            <p:cNvGraphicFramePr>
              <a:graphicFrameLocks/>
            </p:cNvGraphicFramePr>
            <p:nvPr/>
          </p:nvGraphicFramePr>
          <p:xfrm>
            <a:off x="343005" y="1357429"/>
            <a:ext cx="5328327" cy="444928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5561FEE7-9560-4698-8FDD-BC9B3620E5FF}"/>
                </a:ext>
              </a:extLst>
            </p:cNvPr>
            <p:cNvSpPr txBox="1"/>
            <p:nvPr/>
          </p:nvSpPr>
          <p:spPr>
            <a:xfrm>
              <a:off x="3349736" y="5408364"/>
              <a:ext cx="2112393" cy="446181"/>
            </a:xfrm>
            <a:prstGeom prst="rect">
              <a:avLst/>
            </a:prstGeom>
            <a:solidFill>
              <a:schemeClr val="bg1"/>
            </a:solidFill>
          </p:spPr>
          <p:txBody>
            <a:bodyPr wrap="square" rtlCol="0">
              <a:spAutoFit/>
            </a:bodyPr>
            <a:lstStyle/>
            <a:p>
              <a:pPr marL="0" marR="0" lvl="0" indent="0" algn="l" defTabSz="304831"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a:ln>
                    <a:noFill/>
                  </a:ln>
                  <a:solidFill>
                    <a:srgbClr val="303435"/>
                  </a:solidFill>
                  <a:effectLst/>
                  <a:uLnTx/>
                  <a:uFillTx/>
                  <a:latin typeface="Nunito" pitchFamily="2" charset="0"/>
                  <a:ea typeface="+mn-ea"/>
                  <a:cs typeface="+mn-cs"/>
                </a:rPr>
                <a:t>DAPA + Met</a:t>
              </a:r>
            </a:p>
          </p:txBody>
        </p:sp>
        <p:sp>
          <p:nvSpPr>
            <p:cNvPr id="6" name="TextBox 5">
              <a:extLst>
                <a:ext uri="{FF2B5EF4-FFF2-40B4-BE49-F238E27FC236}">
                  <a16:creationId xmlns:a16="http://schemas.microsoft.com/office/drawing/2014/main" id="{C38DFAF3-063C-494E-871C-FE7E799D7EB0}"/>
                </a:ext>
              </a:extLst>
            </p:cNvPr>
            <p:cNvSpPr txBox="1"/>
            <p:nvPr/>
          </p:nvSpPr>
          <p:spPr>
            <a:xfrm>
              <a:off x="860535" y="5379788"/>
              <a:ext cx="2279997" cy="446181"/>
            </a:xfrm>
            <a:prstGeom prst="rect">
              <a:avLst/>
            </a:prstGeom>
            <a:solidFill>
              <a:schemeClr val="bg1"/>
            </a:solidFill>
          </p:spPr>
          <p:txBody>
            <a:bodyPr wrap="square" rtlCol="0">
              <a:spAutoFit/>
            </a:bodyPr>
            <a:lstStyle/>
            <a:p>
              <a:pPr marL="0" marR="0" lvl="0" indent="0" algn="l" defTabSz="304831"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a:ln>
                    <a:noFill/>
                  </a:ln>
                  <a:solidFill>
                    <a:srgbClr val="303435"/>
                  </a:solidFill>
                  <a:effectLst/>
                  <a:uLnTx/>
                  <a:uFillTx/>
                  <a:latin typeface="Nunito" pitchFamily="2" charset="0"/>
                  <a:ea typeface="+mn-ea"/>
                  <a:cs typeface="+mn-cs"/>
                </a:rPr>
                <a:t>DPP4i + Met</a:t>
              </a:r>
            </a:p>
          </p:txBody>
        </p:sp>
      </p:grpSp>
      <p:grpSp>
        <p:nvGrpSpPr>
          <p:cNvPr id="21" name="Group 20">
            <a:extLst>
              <a:ext uri="{FF2B5EF4-FFF2-40B4-BE49-F238E27FC236}">
                <a16:creationId xmlns:a16="http://schemas.microsoft.com/office/drawing/2014/main" id="{5204E6D0-3950-5F9E-F671-13E6F064CE2E}"/>
              </a:ext>
            </a:extLst>
          </p:cNvPr>
          <p:cNvGrpSpPr/>
          <p:nvPr/>
        </p:nvGrpSpPr>
        <p:grpSpPr>
          <a:xfrm>
            <a:off x="2974567" y="2350727"/>
            <a:ext cx="4239728" cy="3126361"/>
            <a:chOff x="3080956" y="1620159"/>
            <a:chExt cx="4239728" cy="3126361"/>
          </a:xfrm>
        </p:grpSpPr>
        <p:graphicFrame>
          <p:nvGraphicFramePr>
            <p:cNvPr id="3" name="Chart 2">
              <a:extLst>
                <a:ext uri="{FF2B5EF4-FFF2-40B4-BE49-F238E27FC236}">
                  <a16:creationId xmlns:a16="http://schemas.microsoft.com/office/drawing/2014/main" id="{3DFCCB8D-90AE-453F-AF1D-AAA2C6AD9335}"/>
                </a:ext>
              </a:extLst>
            </p:cNvPr>
            <p:cNvGraphicFramePr>
              <a:graphicFrameLocks/>
            </p:cNvGraphicFramePr>
            <p:nvPr/>
          </p:nvGraphicFramePr>
          <p:xfrm>
            <a:off x="3080956" y="1620159"/>
            <a:ext cx="4239728" cy="3126361"/>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AE40364A-69A5-4810-8D1B-5FAE8FDB0839}"/>
                </a:ext>
              </a:extLst>
            </p:cNvPr>
            <p:cNvSpPr txBox="1"/>
            <p:nvPr/>
          </p:nvSpPr>
          <p:spPr>
            <a:xfrm>
              <a:off x="5667332" y="4055438"/>
              <a:ext cx="1413528" cy="297454"/>
            </a:xfrm>
            <a:prstGeom prst="rect">
              <a:avLst/>
            </a:prstGeom>
            <a:solidFill>
              <a:schemeClr val="bg1"/>
            </a:solidFill>
          </p:spPr>
          <p:txBody>
            <a:bodyPr wrap="square" rtlCol="0">
              <a:spAutoFit/>
            </a:bodyPr>
            <a:lstStyle/>
            <a:p>
              <a:pPr marL="0" marR="0" lvl="0" indent="0" algn="l" defTabSz="304831"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a:ln>
                    <a:noFill/>
                  </a:ln>
                  <a:solidFill>
                    <a:srgbClr val="303435"/>
                  </a:solidFill>
                  <a:effectLst/>
                  <a:uLnTx/>
                  <a:uFillTx/>
                  <a:latin typeface="Nunito" pitchFamily="2" charset="0"/>
                  <a:ea typeface="+mn-ea"/>
                  <a:cs typeface="+mn-cs"/>
                </a:rPr>
                <a:t>DAPA + Met</a:t>
              </a:r>
            </a:p>
          </p:txBody>
        </p:sp>
        <p:sp>
          <p:nvSpPr>
            <p:cNvPr id="8" name="TextBox 7">
              <a:extLst>
                <a:ext uri="{FF2B5EF4-FFF2-40B4-BE49-F238E27FC236}">
                  <a16:creationId xmlns:a16="http://schemas.microsoft.com/office/drawing/2014/main" id="{3E91F9FA-EFD9-440A-B2D0-D40CF387FA75}"/>
                </a:ext>
              </a:extLst>
            </p:cNvPr>
            <p:cNvSpPr txBox="1"/>
            <p:nvPr/>
          </p:nvSpPr>
          <p:spPr>
            <a:xfrm>
              <a:off x="3966994" y="4074143"/>
              <a:ext cx="1413528" cy="297454"/>
            </a:xfrm>
            <a:prstGeom prst="rect">
              <a:avLst/>
            </a:prstGeom>
            <a:solidFill>
              <a:schemeClr val="bg1"/>
            </a:solidFill>
          </p:spPr>
          <p:txBody>
            <a:bodyPr wrap="square" rtlCol="0">
              <a:spAutoFit/>
            </a:bodyPr>
            <a:lstStyle/>
            <a:p>
              <a:pPr marL="0" marR="0" lvl="0" indent="0" algn="l" defTabSz="304831"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a:ln>
                    <a:noFill/>
                  </a:ln>
                  <a:solidFill>
                    <a:srgbClr val="303435"/>
                  </a:solidFill>
                  <a:effectLst/>
                  <a:uLnTx/>
                  <a:uFillTx/>
                  <a:latin typeface="Nunito" pitchFamily="2" charset="0"/>
                  <a:ea typeface="+mn-ea"/>
                  <a:cs typeface="+mn-cs"/>
                </a:rPr>
                <a:t>DPP4i + Met</a:t>
              </a:r>
            </a:p>
          </p:txBody>
        </p:sp>
      </p:grpSp>
      <p:sp>
        <p:nvSpPr>
          <p:cNvPr id="10" name="TextBox 9">
            <a:extLst>
              <a:ext uri="{FF2B5EF4-FFF2-40B4-BE49-F238E27FC236}">
                <a16:creationId xmlns:a16="http://schemas.microsoft.com/office/drawing/2014/main" id="{44310568-6520-4807-9D4F-095D42ACE8CB}"/>
              </a:ext>
            </a:extLst>
          </p:cNvPr>
          <p:cNvSpPr txBox="1"/>
          <p:nvPr/>
        </p:nvSpPr>
        <p:spPr>
          <a:xfrm>
            <a:off x="7454120" y="2557073"/>
            <a:ext cx="4514295" cy="2070931"/>
          </a:xfrm>
          <a:prstGeom prst="rect">
            <a:avLst/>
          </a:prstGeom>
          <a:noFill/>
          <a:ln>
            <a:solidFill>
              <a:srgbClr val="EF3F30"/>
            </a:solidFill>
          </a:ln>
        </p:spPr>
        <p:txBody>
          <a:bodyPr wrap="square" rtlCol="0" anchor="ctr">
            <a:noAutofit/>
          </a:bodyPr>
          <a:lstStyle/>
          <a:p>
            <a:pPr marL="0" marR="0" lvl="0" indent="0" algn="just" defTabSz="304831"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err="1">
                <a:ln>
                  <a:noFill/>
                </a:ln>
                <a:solidFill>
                  <a:prstClr val="black"/>
                </a:solidFill>
                <a:effectLst/>
                <a:uLnTx/>
                <a:uFillTx/>
                <a:latin typeface="Nunito" pitchFamily="2" charset="0"/>
                <a:ea typeface="+mn-ea"/>
                <a:cs typeface="Calibri" panose="020F0502020204030204" pitchFamily="34" charset="0"/>
              </a:rPr>
              <a:t>Kết</a:t>
            </a:r>
            <a:r>
              <a:rPr kumimoji="0" lang="en-US" sz="1600" b="0" i="0" u="none" strike="noStrike" kern="1200" cap="none" spc="0" normalizeH="0" baseline="0" noProof="0">
                <a:ln>
                  <a:noFill/>
                </a:ln>
                <a:solidFill>
                  <a:prstClr val="black"/>
                </a:solidFill>
                <a:effectLst/>
                <a:uLnTx/>
                <a:uFillTx/>
                <a:latin typeface="Nunito" pitchFamily="2" charset="0"/>
                <a:ea typeface="+mn-ea"/>
                <a:cs typeface="Calibri" panose="020F0502020204030204" pitchFamily="34" charset="0"/>
              </a:rPr>
              <a:t> </a:t>
            </a:r>
            <a:r>
              <a:rPr kumimoji="0" lang="en-US" sz="1600" b="0" i="0" u="none" strike="noStrike" kern="1200" cap="none" spc="0" normalizeH="0" baseline="0" noProof="0" err="1">
                <a:ln>
                  <a:noFill/>
                </a:ln>
                <a:solidFill>
                  <a:prstClr val="black"/>
                </a:solidFill>
                <a:effectLst/>
                <a:uLnTx/>
                <a:uFillTx/>
                <a:latin typeface="Nunito" pitchFamily="2" charset="0"/>
                <a:ea typeface="+mn-ea"/>
                <a:cs typeface="Calibri" panose="020F0502020204030204" pitchFamily="34" charset="0"/>
              </a:rPr>
              <a:t>quả</a:t>
            </a:r>
            <a:r>
              <a:rPr kumimoji="0" lang="en-US" sz="1600" b="0" i="0" u="none" strike="noStrike" kern="1200" cap="none" spc="0" normalizeH="0" baseline="0" noProof="0">
                <a:ln>
                  <a:noFill/>
                </a:ln>
                <a:solidFill>
                  <a:prstClr val="black"/>
                </a:solidFill>
                <a:effectLst/>
                <a:uLnTx/>
                <a:uFillTx/>
                <a:latin typeface="Nunito" pitchFamily="2" charset="0"/>
                <a:ea typeface="+mn-ea"/>
                <a:cs typeface="Calibri" panose="020F0502020204030204" pitchFamily="34" charset="0"/>
              </a:rPr>
              <a:t> </a:t>
            </a:r>
            <a:r>
              <a:rPr kumimoji="0" lang="en-US" sz="1600" b="0" i="0" u="none" strike="noStrike" kern="1200" cap="none" spc="0" normalizeH="0" baseline="0" noProof="0" err="1">
                <a:ln>
                  <a:noFill/>
                </a:ln>
                <a:solidFill>
                  <a:prstClr val="black"/>
                </a:solidFill>
                <a:effectLst/>
                <a:uLnTx/>
                <a:uFillTx/>
                <a:latin typeface="Nunito" pitchFamily="2" charset="0"/>
                <a:ea typeface="+mn-ea"/>
                <a:cs typeface="Calibri" panose="020F0502020204030204" pitchFamily="34" charset="0"/>
              </a:rPr>
              <a:t>phân</a:t>
            </a:r>
            <a:r>
              <a:rPr kumimoji="0" lang="en-US" sz="1600" b="0" i="0" u="none" strike="noStrike" kern="1200" cap="none" spc="0" normalizeH="0" baseline="0" noProof="0">
                <a:ln>
                  <a:noFill/>
                </a:ln>
                <a:solidFill>
                  <a:prstClr val="black"/>
                </a:solidFill>
                <a:effectLst/>
                <a:uLnTx/>
                <a:uFillTx/>
                <a:latin typeface="Nunito" pitchFamily="2" charset="0"/>
                <a:ea typeface="+mn-ea"/>
                <a:cs typeface="Calibri" panose="020F0502020204030204" pitchFamily="34" charset="0"/>
              </a:rPr>
              <a:t> </a:t>
            </a:r>
            <a:r>
              <a:rPr kumimoji="0" lang="en-US" sz="1600" b="0" i="0" u="none" strike="noStrike" kern="1200" cap="none" spc="0" normalizeH="0" baseline="0" noProof="0" err="1">
                <a:ln>
                  <a:noFill/>
                </a:ln>
                <a:solidFill>
                  <a:prstClr val="black"/>
                </a:solidFill>
                <a:effectLst/>
                <a:uLnTx/>
                <a:uFillTx/>
                <a:latin typeface="Nunito" pitchFamily="2" charset="0"/>
                <a:ea typeface="+mn-ea"/>
                <a:cs typeface="Calibri" panose="020F0502020204030204" pitchFamily="34" charset="0"/>
              </a:rPr>
              <a:t>tích</a:t>
            </a:r>
            <a:r>
              <a:rPr kumimoji="0" lang="en-US" sz="1600" b="0" i="0" u="none" strike="noStrike" kern="1200" cap="none" spc="0" normalizeH="0" baseline="0" noProof="0">
                <a:ln>
                  <a:noFill/>
                </a:ln>
                <a:solidFill>
                  <a:prstClr val="black"/>
                </a:solidFill>
                <a:effectLst/>
                <a:uLnTx/>
                <a:uFillTx/>
                <a:latin typeface="Nunito" pitchFamily="2" charset="0"/>
                <a:ea typeface="+mn-ea"/>
                <a:cs typeface="Calibri" panose="020F0502020204030204" pitchFamily="34" charset="0"/>
              </a:rPr>
              <a:t> chi </a:t>
            </a:r>
            <a:r>
              <a:rPr kumimoji="0" lang="en-US" sz="1600" b="0" i="0" u="none" strike="noStrike" kern="1200" cap="none" spc="0" normalizeH="0" baseline="0" noProof="0" err="1">
                <a:ln>
                  <a:noFill/>
                </a:ln>
                <a:solidFill>
                  <a:prstClr val="black"/>
                </a:solidFill>
                <a:effectLst/>
                <a:uLnTx/>
                <a:uFillTx/>
                <a:latin typeface="Nunito" pitchFamily="2" charset="0"/>
                <a:ea typeface="+mn-ea"/>
                <a:cs typeface="Calibri" panose="020F0502020204030204" pitchFamily="34" charset="0"/>
              </a:rPr>
              <a:t>phí</a:t>
            </a:r>
            <a:r>
              <a:rPr kumimoji="0" lang="en-US" sz="1600" b="0" i="0" u="none" strike="noStrike" kern="1200" cap="none" spc="0" normalizeH="0" baseline="0" noProof="0">
                <a:ln>
                  <a:noFill/>
                </a:ln>
                <a:solidFill>
                  <a:prstClr val="black"/>
                </a:solidFill>
                <a:effectLst/>
                <a:uLnTx/>
                <a:uFillTx/>
                <a:latin typeface="Nunito" pitchFamily="2" charset="0"/>
                <a:ea typeface="+mn-ea"/>
                <a:cs typeface="Calibri" panose="020F0502020204030204" pitchFamily="34" charset="0"/>
              </a:rPr>
              <a:t> </a:t>
            </a:r>
            <a:r>
              <a:rPr kumimoji="0" lang="en-US" sz="1600" b="0" i="0" u="none" strike="noStrike" kern="1200" cap="none" spc="0" normalizeH="0" baseline="0" noProof="0" err="1">
                <a:ln>
                  <a:noFill/>
                </a:ln>
                <a:solidFill>
                  <a:prstClr val="black"/>
                </a:solidFill>
                <a:effectLst/>
                <a:uLnTx/>
                <a:uFillTx/>
                <a:latin typeface="Nunito" pitchFamily="2" charset="0"/>
                <a:ea typeface="+mn-ea"/>
                <a:cs typeface="Calibri" panose="020F0502020204030204" pitchFamily="34" charset="0"/>
              </a:rPr>
              <a:t>hiệu</a:t>
            </a:r>
            <a:r>
              <a:rPr kumimoji="0" lang="en-US" sz="1600" b="0" i="0" u="none" strike="noStrike" kern="1200" cap="none" spc="0" normalizeH="0" baseline="0" noProof="0">
                <a:ln>
                  <a:noFill/>
                </a:ln>
                <a:solidFill>
                  <a:prstClr val="black"/>
                </a:solidFill>
                <a:effectLst/>
                <a:uLnTx/>
                <a:uFillTx/>
                <a:latin typeface="Nunito" pitchFamily="2" charset="0"/>
                <a:ea typeface="+mn-ea"/>
                <a:cs typeface="Calibri" panose="020F0502020204030204" pitchFamily="34" charset="0"/>
              </a:rPr>
              <a:t> </a:t>
            </a:r>
            <a:r>
              <a:rPr kumimoji="0" lang="en-US" sz="1600" b="0" i="0" u="none" strike="noStrike" kern="1200" cap="none" spc="0" normalizeH="0" baseline="0" noProof="0" err="1">
                <a:ln>
                  <a:noFill/>
                </a:ln>
                <a:solidFill>
                  <a:prstClr val="black"/>
                </a:solidFill>
                <a:effectLst/>
                <a:uLnTx/>
                <a:uFillTx/>
                <a:latin typeface="Nunito" pitchFamily="2" charset="0"/>
                <a:ea typeface="+mn-ea"/>
                <a:cs typeface="Calibri" panose="020F0502020204030204" pitchFamily="34" charset="0"/>
              </a:rPr>
              <a:t>quả</a:t>
            </a:r>
            <a:r>
              <a:rPr kumimoji="0" lang="en-US" sz="1600" b="0" i="0" u="none" strike="noStrike" kern="1200" cap="none" spc="0" normalizeH="0" baseline="0" noProof="0">
                <a:ln>
                  <a:noFill/>
                </a:ln>
                <a:solidFill>
                  <a:prstClr val="black"/>
                </a:solidFill>
                <a:effectLst/>
                <a:uLnTx/>
                <a:uFillTx/>
                <a:latin typeface="Nunito" pitchFamily="2" charset="0"/>
                <a:ea typeface="+mn-ea"/>
                <a:cs typeface="Calibri" panose="020F0502020204030204" pitchFamily="34" charset="0"/>
              </a:rPr>
              <a:t> </a:t>
            </a:r>
            <a:r>
              <a:rPr kumimoji="0" lang="en-US" sz="1600" b="0" i="0" u="none" strike="noStrike" kern="1200" cap="none" spc="0" normalizeH="0" baseline="0" noProof="0" err="1">
                <a:ln>
                  <a:noFill/>
                </a:ln>
                <a:solidFill>
                  <a:prstClr val="black"/>
                </a:solidFill>
                <a:effectLst/>
                <a:uLnTx/>
                <a:uFillTx/>
                <a:latin typeface="Nunito" pitchFamily="2" charset="0"/>
                <a:ea typeface="+mn-ea"/>
                <a:cs typeface="Calibri" panose="020F0502020204030204" pitchFamily="34" charset="0"/>
              </a:rPr>
              <a:t>giữa</a:t>
            </a:r>
            <a:r>
              <a:rPr kumimoji="0" lang="en-US" sz="1600" b="0" i="0" u="none" strike="noStrike" kern="1200" cap="none" spc="0" normalizeH="0" baseline="0" noProof="0">
                <a:ln>
                  <a:noFill/>
                </a:ln>
                <a:solidFill>
                  <a:prstClr val="black"/>
                </a:solidFill>
                <a:effectLst/>
                <a:uLnTx/>
                <a:uFillTx/>
                <a:latin typeface="Nunito" pitchFamily="2" charset="0"/>
                <a:ea typeface="+mn-ea"/>
                <a:cs typeface="Calibri" panose="020F0502020204030204" pitchFamily="34" charset="0"/>
              </a:rPr>
              <a:t> </a:t>
            </a:r>
            <a:r>
              <a:rPr kumimoji="0" lang="en-US" sz="1600" b="0" i="0" u="none" strike="noStrike" kern="1200" cap="none" spc="0" normalizeH="0" baseline="0" noProof="0" err="1">
                <a:ln>
                  <a:noFill/>
                </a:ln>
                <a:solidFill>
                  <a:prstClr val="black"/>
                </a:solidFill>
                <a:effectLst/>
                <a:uLnTx/>
                <a:uFillTx/>
                <a:latin typeface="Nunito" pitchFamily="2" charset="0"/>
                <a:ea typeface="+mn-ea"/>
                <a:cs typeface="Calibri" panose="020F0502020204030204" pitchFamily="34" charset="0"/>
              </a:rPr>
              <a:t>liệu</a:t>
            </a:r>
            <a:r>
              <a:rPr kumimoji="0" lang="en-US" sz="1600" b="0" i="0" u="none" strike="noStrike" kern="1200" cap="none" spc="0" normalizeH="0" baseline="0" noProof="0">
                <a:ln>
                  <a:noFill/>
                </a:ln>
                <a:solidFill>
                  <a:prstClr val="black"/>
                </a:solidFill>
                <a:effectLst/>
                <a:uLnTx/>
                <a:uFillTx/>
                <a:latin typeface="Nunito" pitchFamily="2" charset="0"/>
                <a:ea typeface="+mn-ea"/>
                <a:cs typeface="Calibri" panose="020F0502020204030204" pitchFamily="34" charset="0"/>
              </a:rPr>
              <a:t> </a:t>
            </a:r>
            <a:r>
              <a:rPr kumimoji="0" lang="en-US" sz="1600" b="0" i="0" u="none" strike="noStrike" kern="1200" cap="none" spc="0" normalizeH="0" baseline="0" noProof="0" err="1">
                <a:ln>
                  <a:noFill/>
                </a:ln>
                <a:solidFill>
                  <a:prstClr val="black"/>
                </a:solidFill>
                <a:effectLst/>
                <a:uLnTx/>
                <a:uFillTx/>
                <a:latin typeface="Nunito" pitchFamily="2" charset="0"/>
                <a:ea typeface="+mn-ea"/>
                <a:cs typeface="Calibri" panose="020F0502020204030204" pitchFamily="34" charset="0"/>
              </a:rPr>
              <a:t>pháp</a:t>
            </a:r>
            <a:r>
              <a:rPr kumimoji="0" lang="en-US" sz="1600" b="0" i="0" u="none" strike="noStrike" kern="1200" cap="none" spc="0" normalizeH="0" baseline="0" noProof="0">
                <a:ln>
                  <a:noFill/>
                </a:ln>
                <a:solidFill>
                  <a:prstClr val="black"/>
                </a:solidFill>
                <a:effectLst/>
                <a:uLnTx/>
                <a:uFillTx/>
                <a:latin typeface="Nunito" pitchFamily="2" charset="0"/>
                <a:ea typeface="+mn-ea"/>
                <a:cs typeface="Calibri" panose="020F0502020204030204" pitchFamily="34" charset="0"/>
              </a:rPr>
              <a:t> [</a:t>
            </a:r>
            <a:r>
              <a:rPr kumimoji="0" lang="en-US" sz="1600" b="1" i="0" u="none" strike="noStrike" kern="1200" cap="none" spc="0" normalizeH="0" baseline="0" noProof="0">
                <a:ln>
                  <a:noFill/>
                </a:ln>
                <a:solidFill>
                  <a:srgbClr val="303435"/>
                </a:solidFill>
                <a:effectLst/>
                <a:uLnTx/>
                <a:uFillTx/>
                <a:latin typeface="Nunito" pitchFamily="2" charset="0"/>
                <a:ea typeface="+mn-ea"/>
                <a:cs typeface="Calibri" panose="020F0502020204030204" pitchFamily="34" charset="0"/>
              </a:rPr>
              <a:t>DAPA + met</a:t>
            </a:r>
            <a:r>
              <a:rPr kumimoji="0" lang="en-US" sz="1600" b="0" i="0" u="none" strike="noStrike" kern="1200" cap="none" spc="0" normalizeH="0" baseline="0" noProof="0">
                <a:ln>
                  <a:noFill/>
                </a:ln>
                <a:solidFill>
                  <a:srgbClr val="303435"/>
                </a:solidFill>
                <a:effectLst/>
                <a:uLnTx/>
                <a:uFillTx/>
                <a:latin typeface="Nunito" pitchFamily="2" charset="0"/>
                <a:ea typeface="+mn-ea"/>
                <a:cs typeface="Calibri" panose="020F0502020204030204" pitchFamily="34" charset="0"/>
              </a:rPr>
              <a:t>] vs [</a:t>
            </a:r>
            <a:r>
              <a:rPr kumimoji="0" lang="en-US" sz="1600" b="1" i="0" u="none" strike="noStrike" kern="1200" cap="none" spc="0" normalizeH="0" baseline="0" noProof="0">
                <a:ln>
                  <a:noFill/>
                </a:ln>
                <a:solidFill>
                  <a:srgbClr val="303435"/>
                </a:solidFill>
                <a:effectLst/>
                <a:uLnTx/>
                <a:uFillTx/>
                <a:latin typeface="Nunito" pitchFamily="2" charset="0"/>
                <a:ea typeface="+mn-ea"/>
                <a:cs typeface="Calibri" panose="020F0502020204030204" pitchFamily="34" charset="0"/>
              </a:rPr>
              <a:t>DPP4i + met</a:t>
            </a:r>
            <a:r>
              <a:rPr kumimoji="0" lang="en-US" sz="1600" b="0" i="0" u="none" strike="noStrike" kern="1200" cap="none" spc="0" normalizeH="0" baseline="0" noProof="0">
                <a:ln>
                  <a:noFill/>
                </a:ln>
                <a:solidFill>
                  <a:prstClr val="black"/>
                </a:solidFill>
                <a:effectLst/>
                <a:uLnTx/>
                <a:uFillTx/>
                <a:latin typeface="Nunito" pitchFamily="2" charset="0"/>
                <a:ea typeface="+mn-ea"/>
                <a:cs typeface="Calibri" panose="020F0502020204030204" pitchFamily="34" charset="0"/>
              </a:rPr>
              <a:t>]</a:t>
            </a:r>
          </a:p>
          <a:p>
            <a:pPr marL="0" marR="0" lvl="0" indent="0" algn="just" defTabSz="304831"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Nunito" pitchFamily="2" charset="0"/>
              <a:ea typeface="+mn-ea"/>
              <a:cs typeface="Calibri" panose="020F0502020204030204" pitchFamily="34" charset="0"/>
            </a:endParaRPr>
          </a:p>
          <a:p>
            <a:pPr marL="0" marR="0" lvl="0" indent="0" algn="just" defTabSz="304831"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Nunito" pitchFamily="2" charset="0"/>
                <a:ea typeface="+mn-ea"/>
                <a:cs typeface="Calibri" panose="020F0502020204030204" pitchFamily="34" charset="0"/>
              </a:rPr>
              <a:t>ICER = 34,1 </a:t>
            </a:r>
            <a:r>
              <a:rPr kumimoji="0" lang="en-US" sz="1600" b="1" i="0" u="none" strike="noStrike" kern="1200" cap="none" spc="0" normalizeH="0" baseline="0" noProof="0" err="1">
                <a:ln>
                  <a:noFill/>
                </a:ln>
                <a:solidFill>
                  <a:prstClr val="black"/>
                </a:solidFill>
                <a:effectLst/>
                <a:uLnTx/>
                <a:uFillTx/>
                <a:latin typeface="Nunito" pitchFamily="2" charset="0"/>
                <a:ea typeface="+mn-ea"/>
                <a:cs typeface="Calibri" panose="020F0502020204030204" pitchFamily="34" charset="0"/>
              </a:rPr>
              <a:t>triệu</a:t>
            </a:r>
            <a:r>
              <a:rPr kumimoji="0" lang="en-US" sz="1600" b="1" i="0" u="none" strike="noStrike" kern="1200" cap="none" spc="0" normalizeH="0" baseline="0" noProof="0">
                <a:ln>
                  <a:noFill/>
                </a:ln>
                <a:solidFill>
                  <a:prstClr val="black"/>
                </a:solidFill>
                <a:effectLst/>
                <a:uLnTx/>
                <a:uFillTx/>
                <a:latin typeface="Nunito" pitchFamily="2" charset="0"/>
                <a:ea typeface="+mn-ea"/>
                <a:cs typeface="Calibri" panose="020F0502020204030204" pitchFamily="34" charset="0"/>
              </a:rPr>
              <a:t> </a:t>
            </a:r>
            <a:r>
              <a:rPr kumimoji="0" lang="en-US" sz="1600" b="1" i="0" u="none" strike="noStrike" kern="1200" cap="none" spc="0" normalizeH="0" baseline="0" noProof="0" err="1">
                <a:ln>
                  <a:noFill/>
                </a:ln>
                <a:solidFill>
                  <a:prstClr val="black"/>
                </a:solidFill>
                <a:effectLst/>
                <a:uLnTx/>
                <a:uFillTx/>
                <a:latin typeface="Nunito" pitchFamily="2" charset="0"/>
                <a:ea typeface="+mn-ea"/>
                <a:cs typeface="Calibri" panose="020F0502020204030204" pitchFamily="34" charset="0"/>
              </a:rPr>
              <a:t>đồng</a:t>
            </a:r>
            <a:r>
              <a:rPr kumimoji="0" lang="en-US" sz="1600" b="1" i="0" u="none" strike="noStrike" kern="1200" cap="none" spc="0" normalizeH="0" baseline="0" noProof="0">
                <a:ln>
                  <a:noFill/>
                </a:ln>
                <a:solidFill>
                  <a:prstClr val="black"/>
                </a:solidFill>
                <a:effectLst/>
                <a:uLnTx/>
                <a:uFillTx/>
                <a:latin typeface="Nunito" pitchFamily="2" charset="0"/>
                <a:ea typeface="+mn-ea"/>
                <a:cs typeface="Calibri" panose="020F0502020204030204" pitchFamily="34" charset="0"/>
              </a:rPr>
              <a:t>/QALY </a:t>
            </a:r>
          </a:p>
          <a:p>
            <a:pPr marL="0" marR="0" lvl="0" indent="0" algn="just" defTabSz="304831"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black"/>
              </a:solidFill>
              <a:effectLst/>
              <a:uLnTx/>
              <a:uFillTx/>
              <a:latin typeface="Nunito" pitchFamily="2" charset="0"/>
              <a:ea typeface="+mn-ea"/>
              <a:cs typeface="Calibri" panose="020F0502020204030204" pitchFamily="34" charset="0"/>
            </a:endParaRPr>
          </a:p>
          <a:p>
            <a:pPr marL="0" marR="0" lvl="0" indent="0" algn="just" defTabSz="304831"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303435"/>
                </a:solidFill>
                <a:effectLst/>
                <a:uLnTx/>
                <a:uFillTx/>
                <a:latin typeface="Nunito" pitchFamily="2" charset="0"/>
                <a:ea typeface="+mn-ea"/>
                <a:cs typeface="Calibri" panose="020F0502020204030204" pitchFamily="34" charset="0"/>
              </a:rPr>
              <a:t>ICER ~ 1/2 GDP </a:t>
            </a:r>
            <a:r>
              <a:rPr kumimoji="0" lang="vi-VN" sz="1600" b="1" i="0" u="none" strike="noStrike" kern="1200" cap="none" spc="0" normalizeH="0" baseline="0" noProof="0">
                <a:ln>
                  <a:noFill/>
                </a:ln>
                <a:solidFill>
                  <a:prstClr val="black"/>
                </a:solidFill>
                <a:effectLst/>
                <a:uLnTx/>
                <a:uFillTx/>
                <a:latin typeface="Nunito" pitchFamily="2" charset="0"/>
                <a:ea typeface="+mn-ea"/>
                <a:cs typeface="Calibri" panose="020F0502020204030204" pitchFamily="34" charset="0"/>
              </a:rPr>
              <a:t>bình quân đầu người tại Việt Nam năm </a:t>
            </a:r>
            <a:r>
              <a:rPr kumimoji="0" lang="en-US" sz="1600" b="1" i="0" u="none" strike="noStrike" kern="1200" cap="none" spc="0" normalizeH="0" baseline="0" noProof="0">
                <a:ln>
                  <a:noFill/>
                </a:ln>
                <a:solidFill>
                  <a:prstClr val="black"/>
                </a:solidFill>
                <a:effectLst/>
                <a:uLnTx/>
                <a:uFillTx/>
                <a:latin typeface="Nunito" pitchFamily="2" charset="0"/>
                <a:ea typeface="+mn-ea"/>
                <a:cs typeface="Calibri" panose="020F0502020204030204" pitchFamily="34" charset="0"/>
              </a:rPr>
              <a:t>2020</a:t>
            </a:r>
            <a:r>
              <a:rPr kumimoji="0" lang="en-US" sz="1600" b="1" i="0" u="none" strike="noStrike" kern="1200" cap="none" spc="0" normalizeH="0" baseline="30000" noProof="0">
                <a:ln>
                  <a:noFill/>
                </a:ln>
                <a:solidFill>
                  <a:prstClr val="black"/>
                </a:solidFill>
                <a:effectLst/>
                <a:uLnTx/>
                <a:uFillTx/>
                <a:latin typeface="Nunito" pitchFamily="2" charset="0"/>
                <a:ea typeface="+mn-ea"/>
                <a:cs typeface="Calibri" panose="020F0502020204030204" pitchFamily="34" charset="0"/>
              </a:rPr>
              <a:t>4</a:t>
            </a:r>
            <a:endParaRPr kumimoji="0" lang="vi-VN" sz="1600" b="1" i="0" u="none" strike="noStrike" kern="1200" cap="none" spc="0" normalizeH="0" baseline="0" noProof="0">
              <a:ln>
                <a:noFill/>
              </a:ln>
              <a:solidFill>
                <a:prstClr val="black"/>
              </a:solidFill>
              <a:effectLst/>
              <a:uLnTx/>
              <a:uFillTx/>
              <a:latin typeface="Nunito" pitchFamily="2" charset="0"/>
              <a:ea typeface="+mn-ea"/>
              <a:cs typeface="Calibri" panose="020F0502020204030204" pitchFamily="34" charset="0"/>
            </a:endParaRPr>
          </a:p>
        </p:txBody>
      </p:sp>
      <p:sp>
        <p:nvSpPr>
          <p:cNvPr id="12" name="TextBox 11">
            <a:extLst>
              <a:ext uri="{FF2B5EF4-FFF2-40B4-BE49-F238E27FC236}">
                <a16:creationId xmlns:a16="http://schemas.microsoft.com/office/drawing/2014/main" id="{1D3DFE58-1176-4357-8E46-D12F3BC61426}"/>
              </a:ext>
            </a:extLst>
          </p:cNvPr>
          <p:cNvSpPr txBox="1"/>
          <p:nvPr/>
        </p:nvSpPr>
        <p:spPr>
          <a:xfrm>
            <a:off x="703644" y="5597262"/>
            <a:ext cx="10934174" cy="369332"/>
          </a:xfrm>
          <a:prstGeom prst="rect">
            <a:avLst/>
          </a:prstGeom>
          <a:solidFill>
            <a:srgbClr val="FFFFFF"/>
          </a:solidFill>
        </p:spPr>
        <p:txBody>
          <a:bodyPr wrap="square" rtlCol="0" anchor="ctr">
            <a:spAutoFit/>
          </a:bodyPr>
          <a:lstStyle/>
          <a:p>
            <a:pPr marL="0" marR="0" lvl="0" indent="0" algn="just" defTabSz="30483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303435"/>
                </a:solidFill>
                <a:effectLst/>
                <a:uLnTx/>
                <a:uFillTx/>
                <a:latin typeface="Nunito" pitchFamily="2" charset="0"/>
                <a:ea typeface="+mn-ea"/>
                <a:cs typeface="Calibri" panose="020F0502020204030204" pitchFamily="34" charset="0"/>
              </a:rPr>
              <a:t>Kết luận: Dapagliflozin là một lựa chọn điều trị có gia tăng chi phí xứng đáng với hiệu quả mang lại.</a:t>
            </a:r>
            <a:r>
              <a:rPr kumimoji="0" lang="en-US" sz="1800" b="1" i="0" u="none" strike="noStrike" kern="1200" cap="none" spc="0" normalizeH="0" baseline="30000" noProof="0">
                <a:ln>
                  <a:noFill/>
                </a:ln>
                <a:solidFill>
                  <a:srgbClr val="303435"/>
                </a:solidFill>
                <a:effectLst/>
                <a:uLnTx/>
                <a:uFillTx/>
                <a:latin typeface="Nunito" pitchFamily="2" charset="0"/>
                <a:ea typeface="+mn-ea"/>
                <a:cs typeface="Calibri" panose="020F0502020204030204" pitchFamily="34" charset="0"/>
              </a:rPr>
              <a:t>1</a:t>
            </a:r>
            <a:endParaRPr kumimoji="0" lang="en-US" sz="1800" b="1" i="0" u="none" strike="noStrike" kern="1200" cap="none" spc="0" normalizeH="0" baseline="0" noProof="0">
              <a:ln>
                <a:noFill/>
              </a:ln>
              <a:solidFill>
                <a:srgbClr val="303435"/>
              </a:solidFill>
              <a:effectLst/>
              <a:uLnTx/>
              <a:uFillTx/>
              <a:latin typeface="Nunito" pitchFamily="2" charset="0"/>
              <a:ea typeface="+mn-ea"/>
              <a:cs typeface="Calibri" panose="020F0502020204030204" pitchFamily="34" charset="0"/>
            </a:endParaRPr>
          </a:p>
        </p:txBody>
      </p:sp>
      <p:sp>
        <p:nvSpPr>
          <p:cNvPr id="14" name="TextBox 13">
            <a:extLst>
              <a:ext uri="{FF2B5EF4-FFF2-40B4-BE49-F238E27FC236}">
                <a16:creationId xmlns:a16="http://schemas.microsoft.com/office/drawing/2014/main" id="{650D8669-3127-B13A-D490-02728B7B4E6E}"/>
              </a:ext>
            </a:extLst>
          </p:cNvPr>
          <p:cNvSpPr txBox="1"/>
          <p:nvPr/>
        </p:nvSpPr>
        <p:spPr>
          <a:xfrm>
            <a:off x="7454119" y="4768126"/>
            <a:ext cx="4514296" cy="514500"/>
          </a:xfrm>
          <a:prstGeom prst="rect">
            <a:avLst/>
          </a:prstGeom>
          <a:solidFill>
            <a:schemeClr val="accent4">
              <a:lumMod val="20000"/>
              <a:lumOff val="80000"/>
            </a:schemeClr>
          </a:solidFill>
        </p:spPr>
        <p:txBody>
          <a:bodyPr wrap="square">
            <a:spAutoFit/>
          </a:bodyPr>
          <a:lstStyle/>
          <a:p>
            <a:pPr marL="152408" marR="0" lvl="0" indent="-152408" algn="just" defTabSz="609630" rtl="0" eaLnBrk="1" fontAlgn="auto" latinLnBrk="0" hangingPunct="1">
              <a:lnSpc>
                <a:spcPct val="90000"/>
              </a:lnSpc>
              <a:spcBef>
                <a:spcPts val="667"/>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Nunito" pitchFamily="2" charset="0"/>
                <a:ea typeface="+mn-ea"/>
                <a:cs typeface="Calibri" panose="020F0502020204030204" pitchFamily="34" charset="0"/>
              </a:rPr>
              <a:t>Ở </a:t>
            </a:r>
            <a:r>
              <a:rPr kumimoji="0" lang="en-US" sz="1200" b="0" i="0" u="none" strike="noStrike" kern="1200" cap="none" spc="0" normalizeH="0" baseline="0" noProof="0" err="1">
                <a:ln>
                  <a:noFill/>
                </a:ln>
                <a:solidFill>
                  <a:prstClr val="black"/>
                </a:solidFill>
                <a:effectLst/>
                <a:uLnTx/>
                <a:uFillTx/>
                <a:latin typeface="Nunito" pitchFamily="2" charset="0"/>
                <a:ea typeface="+mn-ea"/>
                <a:cs typeface="Calibri" panose="020F0502020204030204" pitchFamily="34" charset="0"/>
              </a:rPr>
              <a:t>các</a:t>
            </a:r>
            <a:r>
              <a:rPr kumimoji="0" lang="en-US" sz="1200" b="0" i="0" u="none" strike="noStrike" kern="1200" cap="none" spc="0" normalizeH="0" baseline="0" noProof="0">
                <a:ln>
                  <a:noFill/>
                </a:ln>
                <a:solidFill>
                  <a:prstClr val="black"/>
                </a:solidFill>
                <a:effectLst/>
                <a:uLnTx/>
                <a:uFillTx/>
                <a:latin typeface="Nunito" pitchFamily="2" charset="0"/>
                <a:ea typeface="+mn-ea"/>
                <a:cs typeface="Calibri" panose="020F0502020204030204" pitchFamily="34" charset="0"/>
              </a:rPr>
              <a:t> </a:t>
            </a:r>
            <a:r>
              <a:rPr kumimoji="0" lang="en-US" sz="1200" b="0" i="0" u="none" strike="noStrike" kern="1200" cap="none" spc="0" normalizeH="0" baseline="0" noProof="0" err="1">
                <a:ln>
                  <a:noFill/>
                </a:ln>
                <a:solidFill>
                  <a:prstClr val="black"/>
                </a:solidFill>
                <a:effectLst/>
                <a:uLnTx/>
                <a:uFillTx/>
                <a:latin typeface="Nunito" pitchFamily="2" charset="0"/>
                <a:ea typeface="+mn-ea"/>
                <a:cs typeface="Calibri" panose="020F0502020204030204" pitchFamily="34" charset="0"/>
              </a:rPr>
              <a:t>nước</a:t>
            </a:r>
            <a:r>
              <a:rPr kumimoji="0" lang="en-US" sz="1200" b="0" i="0" u="none" strike="noStrike" kern="1200" cap="none" spc="0" normalizeH="0" baseline="0" noProof="0">
                <a:ln>
                  <a:noFill/>
                </a:ln>
                <a:solidFill>
                  <a:prstClr val="black"/>
                </a:solidFill>
                <a:effectLst/>
                <a:uLnTx/>
                <a:uFillTx/>
                <a:latin typeface="Nunito" pitchFamily="2" charset="0"/>
                <a:ea typeface="+mn-ea"/>
                <a:cs typeface="Calibri" panose="020F0502020204030204" pitchFamily="34" charset="0"/>
              </a:rPr>
              <a:t> </a:t>
            </a:r>
            <a:r>
              <a:rPr kumimoji="0" lang="en-US" sz="1200" b="0" i="0" u="none" strike="noStrike" kern="1200" cap="none" spc="0" normalizeH="0" baseline="0" noProof="0" err="1">
                <a:ln>
                  <a:noFill/>
                </a:ln>
                <a:solidFill>
                  <a:prstClr val="black"/>
                </a:solidFill>
                <a:effectLst/>
                <a:uLnTx/>
                <a:uFillTx/>
                <a:latin typeface="Nunito" pitchFamily="2" charset="0"/>
                <a:ea typeface="+mn-ea"/>
                <a:cs typeface="Calibri" panose="020F0502020204030204" pitchFamily="34" charset="0"/>
              </a:rPr>
              <a:t>có</a:t>
            </a:r>
            <a:r>
              <a:rPr kumimoji="0" lang="en-US" sz="1200" b="0" i="0" u="none" strike="noStrike" kern="1200" cap="none" spc="0" normalizeH="0" baseline="0" noProof="0">
                <a:ln>
                  <a:noFill/>
                </a:ln>
                <a:solidFill>
                  <a:prstClr val="black"/>
                </a:solidFill>
                <a:effectLst/>
                <a:uLnTx/>
                <a:uFillTx/>
                <a:latin typeface="Nunito" pitchFamily="2" charset="0"/>
                <a:ea typeface="+mn-ea"/>
                <a:cs typeface="Calibri" panose="020F0502020204030204" pitchFamily="34" charset="0"/>
              </a:rPr>
              <a:t> </a:t>
            </a:r>
            <a:r>
              <a:rPr kumimoji="0" lang="en-US" sz="1200" b="0" i="0" u="none" strike="noStrike" kern="1200" cap="none" spc="0" normalizeH="0" baseline="0" noProof="0" err="1">
                <a:ln>
                  <a:noFill/>
                </a:ln>
                <a:solidFill>
                  <a:prstClr val="black"/>
                </a:solidFill>
                <a:effectLst/>
                <a:uLnTx/>
                <a:uFillTx/>
                <a:latin typeface="Nunito" pitchFamily="2" charset="0"/>
                <a:ea typeface="+mn-ea"/>
                <a:cs typeface="Calibri" panose="020F0502020204030204" pitchFamily="34" charset="0"/>
              </a:rPr>
              <a:t>thu</a:t>
            </a:r>
            <a:r>
              <a:rPr kumimoji="0" lang="en-US" sz="1200" b="0" i="0" u="none" strike="noStrike" kern="1200" cap="none" spc="0" normalizeH="0" baseline="0" noProof="0">
                <a:ln>
                  <a:noFill/>
                </a:ln>
                <a:solidFill>
                  <a:prstClr val="black"/>
                </a:solidFill>
                <a:effectLst/>
                <a:uLnTx/>
                <a:uFillTx/>
                <a:latin typeface="Nunito" pitchFamily="2" charset="0"/>
                <a:ea typeface="+mn-ea"/>
                <a:cs typeface="Calibri" panose="020F0502020204030204" pitchFamily="34" charset="0"/>
              </a:rPr>
              <a:t> </a:t>
            </a:r>
            <a:r>
              <a:rPr kumimoji="0" lang="en-US" sz="1200" b="0" i="0" u="none" strike="noStrike" kern="1200" cap="none" spc="0" normalizeH="0" baseline="0" noProof="0" err="1">
                <a:ln>
                  <a:noFill/>
                </a:ln>
                <a:solidFill>
                  <a:prstClr val="black"/>
                </a:solidFill>
                <a:effectLst/>
                <a:uLnTx/>
                <a:uFillTx/>
                <a:latin typeface="Nunito" pitchFamily="2" charset="0"/>
                <a:ea typeface="+mn-ea"/>
                <a:cs typeface="Calibri" panose="020F0502020204030204" pitchFamily="34" charset="0"/>
              </a:rPr>
              <a:t>nhập</a:t>
            </a:r>
            <a:r>
              <a:rPr kumimoji="0" lang="en-US" sz="1200" b="0" i="0" u="none" strike="noStrike" kern="1200" cap="none" spc="0" normalizeH="0" baseline="0" noProof="0">
                <a:ln>
                  <a:noFill/>
                </a:ln>
                <a:solidFill>
                  <a:prstClr val="black"/>
                </a:solidFill>
                <a:effectLst/>
                <a:uLnTx/>
                <a:uFillTx/>
                <a:latin typeface="Nunito" pitchFamily="2" charset="0"/>
                <a:ea typeface="+mn-ea"/>
                <a:cs typeface="Calibri" panose="020F0502020204030204" pitchFamily="34" charset="0"/>
              </a:rPr>
              <a:t> </a:t>
            </a:r>
            <a:r>
              <a:rPr kumimoji="0" lang="en-US" sz="1200" b="0" i="0" u="none" strike="noStrike" kern="1200" cap="none" spc="0" normalizeH="0" baseline="0" noProof="0" err="1">
                <a:ln>
                  <a:noFill/>
                </a:ln>
                <a:solidFill>
                  <a:prstClr val="black"/>
                </a:solidFill>
                <a:effectLst/>
                <a:uLnTx/>
                <a:uFillTx/>
                <a:latin typeface="Nunito" pitchFamily="2" charset="0"/>
                <a:ea typeface="+mn-ea"/>
                <a:cs typeface="Calibri" panose="020F0502020204030204" pitchFamily="34" charset="0"/>
              </a:rPr>
              <a:t>trung</a:t>
            </a:r>
            <a:r>
              <a:rPr kumimoji="0" lang="en-US" sz="1200" b="0" i="0" u="none" strike="noStrike" kern="1200" cap="none" spc="0" normalizeH="0" baseline="0" noProof="0">
                <a:ln>
                  <a:noFill/>
                </a:ln>
                <a:solidFill>
                  <a:prstClr val="black"/>
                </a:solidFill>
                <a:effectLst/>
                <a:uLnTx/>
                <a:uFillTx/>
                <a:latin typeface="Nunito" pitchFamily="2" charset="0"/>
                <a:ea typeface="+mn-ea"/>
                <a:cs typeface="Calibri" panose="020F0502020204030204" pitchFamily="34" charset="0"/>
              </a:rPr>
              <a:t> </a:t>
            </a:r>
            <a:r>
              <a:rPr kumimoji="0" lang="en-US" sz="1200" b="0" i="0" u="none" strike="noStrike" kern="1200" cap="none" spc="0" normalizeH="0" baseline="0" noProof="0" err="1">
                <a:ln>
                  <a:noFill/>
                </a:ln>
                <a:solidFill>
                  <a:prstClr val="black"/>
                </a:solidFill>
                <a:effectLst/>
                <a:uLnTx/>
                <a:uFillTx/>
                <a:latin typeface="Nunito" pitchFamily="2" charset="0"/>
                <a:ea typeface="+mn-ea"/>
                <a:cs typeface="Calibri" panose="020F0502020204030204" pitchFamily="34" charset="0"/>
              </a:rPr>
              <a:t>bình</a:t>
            </a:r>
            <a:r>
              <a:rPr kumimoji="0" lang="en-US" sz="1200" b="0" i="0" u="none" strike="noStrike" kern="1200" cap="none" spc="0" normalizeH="0" baseline="0" noProof="0">
                <a:ln>
                  <a:noFill/>
                </a:ln>
                <a:solidFill>
                  <a:prstClr val="black"/>
                </a:solidFill>
                <a:effectLst/>
                <a:uLnTx/>
                <a:uFillTx/>
                <a:latin typeface="Nunito" pitchFamily="2" charset="0"/>
                <a:ea typeface="+mn-ea"/>
                <a:cs typeface="Calibri" panose="020F0502020204030204" pitchFamily="34" charset="0"/>
              </a:rPr>
              <a:t> </a:t>
            </a:r>
            <a:r>
              <a:rPr kumimoji="0" lang="en-US" sz="1200" b="0" i="0" u="none" strike="noStrike" kern="1200" cap="none" spc="0" normalizeH="0" baseline="0" noProof="0">
                <a:ln>
                  <a:noFill/>
                </a:ln>
                <a:solidFill>
                  <a:prstClr val="black"/>
                </a:solidFill>
                <a:effectLst/>
                <a:uLnTx/>
                <a:uFillTx/>
                <a:latin typeface="Nunito" pitchFamily="2" charset="0"/>
                <a:ea typeface="+mn-ea"/>
                <a:cs typeface="Calibri" panose="020F0502020204030204" pitchFamily="34" charset="0"/>
                <a:sym typeface="Wingdings" panose="05000000000000000000" pitchFamily="2" charset="2"/>
              </a:rPr>
              <a:t>–</a:t>
            </a:r>
            <a:r>
              <a:rPr kumimoji="0" lang="en-US" sz="1200" b="0" i="0" u="none" strike="noStrike" kern="1200" cap="none" spc="0" normalizeH="0" baseline="0" noProof="0">
                <a:ln>
                  <a:noFill/>
                </a:ln>
                <a:solidFill>
                  <a:prstClr val="black"/>
                </a:solidFill>
                <a:effectLst/>
                <a:uLnTx/>
                <a:uFillTx/>
                <a:latin typeface="Nunito" pitchFamily="2" charset="0"/>
                <a:ea typeface="+mn-ea"/>
                <a:cs typeface="Calibri" panose="020F0502020204030204" pitchFamily="34" charset="0"/>
              </a:rPr>
              <a:t> </a:t>
            </a:r>
            <a:r>
              <a:rPr kumimoji="0" lang="en-US" sz="1200" b="0" i="0" u="none" strike="noStrike" kern="1200" cap="none" spc="0" normalizeH="0" baseline="0" noProof="0" err="1">
                <a:ln>
                  <a:noFill/>
                </a:ln>
                <a:solidFill>
                  <a:prstClr val="black"/>
                </a:solidFill>
                <a:effectLst/>
                <a:uLnTx/>
                <a:uFillTx/>
                <a:latin typeface="Nunito" pitchFamily="2" charset="0"/>
                <a:ea typeface="+mn-ea"/>
                <a:cs typeface="Calibri" panose="020F0502020204030204" pitchFamily="34" charset="0"/>
              </a:rPr>
              <a:t>thấp</a:t>
            </a:r>
            <a:r>
              <a:rPr kumimoji="0" lang="en-US" sz="1200" b="1" i="0" u="none" strike="noStrike" kern="1200" cap="none" spc="0" normalizeH="0" baseline="0" noProof="0">
                <a:ln>
                  <a:noFill/>
                </a:ln>
                <a:solidFill>
                  <a:prstClr val="black"/>
                </a:solidFill>
                <a:effectLst/>
                <a:uLnTx/>
                <a:uFillTx/>
                <a:latin typeface="Nunito" pitchFamily="2" charset="0"/>
                <a:ea typeface="+mn-ea"/>
                <a:cs typeface="Calibri" panose="020F0502020204030204" pitchFamily="34" charset="0"/>
              </a:rPr>
              <a:t>,</a:t>
            </a:r>
          </a:p>
          <a:p>
            <a:pPr marL="0" marR="0" lvl="0" indent="0" algn="just" defTabSz="609630" rtl="0" eaLnBrk="1" fontAlgn="auto" latinLnBrk="0" hangingPunct="1">
              <a:lnSpc>
                <a:spcPct val="90000"/>
              </a:lnSpc>
              <a:spcBef>
                <a:spcPts val="667"/>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Nunito" pitchFamily="2" charset="0"/>
                <a:ea typeface="+mn-ea"/>
                <a:cs typeface="Calibri" panose="020F0502020204030204" pitchFamily="34" charset="0"/>
              </a:rPr>
              <a:t> </a:t>
            </a:r>
            <a:r>
              <a:rPr kumimoji="0" lang="en-US" sz="1200" b="1" i="0" u="none" strike="noStrike" kern="1200" cap="none" spc="0" normalizeH="0" baseline="0" noProof="0">
                <a:ln>
                  <a:noFill/>
                </a:ln>
                <a:solidFill>
                  <a:srgbClr val="C00000"/>
                </a:solidFill>
                <a:effectLst/>
                <a:uLnTx/>
                <a:uFillTx/>
                <a:latin typeface="Nunito" pitchFamily="2" charset="0"/>
                <a:ea typeface="+mn-ea"/>
                <a:cs typeface="Calibri" panose="020F0502020204030204" pitchFamily="34" charset="0"/>
              </a:rPr>
              <a:t>ICER </a:t>
            </a:r>
            <a:r>
              <a:rPr kumimoji="0" lang="en-US" sz="1200" b="1" i="0" u="none" strike="noStrike" kern="1200" cap="none" spc="0" normalizeH="0" baseline="0" noProof="0" err="1">
                <a:ln>
                  <a:noFill/>
                </a:ln>
                <a:solidFill>
                  <a:srgbClr val="C00000"/>
                </a:solidFill>
                <a:effectLst/>
                <a:uLnTx/>
                <a:uFillTx/>
                <a:latin typeface="Nunito" pitchFamily="2" charset="0"/>
                <a:ea typeface="+mn-ea"/>
                <a:cs typeface="Calibri" panose="020F0502020204030204" pitchFamily="34" charset="0"/>
              </a:rPr>
              <a:t>cần</a:t>
            </a:r>
            <a:r>
              <a:rPr kumimoji="0" lang="en-US" sz="1200" b="1" i="0" u="none" strike="noStrike" kern="1200" cap="none" spc="0" normalizeH="0" baseline="0" noProof="0">
                <a:ln>
                  <a:noFill/>
                </a:ln>
                <a:solidFill>
                  <a:srgbClr val="C00000"/>
                </a:solidFill>
                <a:effectLst/>
                <a:uLnTx/>
                <a:uFillTx/>
                <a:latin typeface="Nunito" pitchFamily="2" charset="0"/>
                <a:ea typeface="+mn-ea"/>
                <a:cs typeface="Calibri" panose="020F0502020204030204" pitchFamily="34" charset="0"/>
              </a:rPr>
              <a:t> </a:t>
            </a:r>
            <a:r>
              <a:rPr kumimoji="0" lang="en-US" sz="1200" b="1" i="0" u="none" strike="noStrike" kern="1200" cap="none" spc="0" normalizeH="0" baseline="0" noProof="0" err="1">
                <a:ln>
                  <a:noFill/>
                </a:ln>
                <a:solidFill>
                  <a:srgbClr val="C00000"/>
                </a:solidFill>
                <a:effectLst/>
                <a:uLnTx/>
                <a:uFillTx/>
                <a:latin typeface="Nunito" pitchFamily="2" charset="0"/>
                <a:ea typeface="+mn-ea"/>
                <a:cs typeface="Calibri" panose="020F0502020204030204" pitchFamily="34" charset="0"/>
              </a:rPr>
              <a:t>trong</a:t>
            </a:r>
            <a:r>
              <a:rPr kumimoji="0" lang="en-US" sz="1200" b="1" i="0" u="none" strike="noStrike" kern="1200" cap="none" spc="0" normalizeH="0" baseline="0" noProof="0">
                <a:ln>
                  <a:noFill/>
                </a:ln>
                <a:solidFill>
                  <a:srgbClr val="C00000"/>
                </a:solidFill>
                <a:effectLst/>
                <a:uLnTx/>
                <a:uFillTx/>
                <a:latin typeface="Nunito" pitchFamily="2" charset="0"/>
                <a:ea typeface="+mn-ea"/>
                <a:cs typeface="Calibri" panose="020F0502020204030204" pitchFamily="34" charset="0"/>
              </a:rPr>
              <a:t> </a:t>
            </a:r>
            <a:r>
              <a:rPr kumimoji="0" lang="en-US" sz="1200" b="1" i="0" u="none" strike="noStrike" kern="1200" cap="none" spc="0" normalizeH="0" baseline="0" noProof="0" err="1">
                <a:ln>
                  <a:noFill/>
                </a:ln>
                <a:solidFill>
                  <a:srgbClr val="C00000"/>
                </a:solidFill>
                <a:effectLst/>
                <a:uLnTx/>
                <a:uFillTx/>
                <a:latin typeface="Nunito" pitchFamily="2" charset="0"/>
                <a:ea typeface="+mn-ea"/>
                <a:cs typeface="Calibri" panose="020F0502020204030204" pitchFamily="34" charset="0"/>
              </a:rPr>
              <a:t>khoảng</a:t>
            </a:r>
            <a:r>
              <a:rPr kumimoji="0" lang="en-US" sz="1200" b="1" i="0" u="none" strike="noStrike" kern="1200" cap="none" spc="0" normalizeH="0" baseline="0" noProof="0">
                <a:ln>
                  <a:noFill/>
                </a:ln>
                <a:solidFill>
                  <a:srgbClr val="C00000"/>
                </a:solidFill>
                <a:effectLst/>
                <a:uLnTx/>
                <a:uFillTx/>
                <a:latin typeface="Nunito" pitchFamily="2" charset="0"/>
                <a:ea typeface="+mn-ea"/>
                <a:cs typeface="Calibri" panose="020F0502020204030204" pitchFamily="34" charset="0"/>
              </a:rPr>
              <a:t> 1 – 3 </a:t>
            </a:r>
            <a:r>
              <a:rPr kumimoji="0" lang="en-US" sz="1200" b="1" i="0" u="none" strike="noStrike" kern="1200" cap="none" spc="0" normalizeH="0" baseline="0" noProof="0" err="1">
                <a:ln>
                  <a:noFill/>
                </a:ln>
                <a:solidFill>
                  <a:srgbClr val="C00000"/>
                </a:solidFill>
                <a:effectLst/>
                <a:uLnTx/>
                <a:uFillTx/>
                <a:latin typeface="Nunito" pitchFamily="2" charset="0"/>
                <a:ea typeface="+mn-ea"/>
                <a:cs typeface="Calibri" panose="020F0502020204030204" pitchFamily="34" charset="0"/>
              </a:rPr>
              <a:t>lần</a:t>
            </a:r>
            <a:r>
              <a:rPr kumimoji="0" lang="en-US" sz="1200" b="1" i="0" u="none" strike="noStrike" kern="1200" cap="none" spc="0" normalizeH="0" baseline="0" noProof="0">
                <a:ln>
                  <a:noFill/>
                </a:ln>
                <a:solidFill>
                  <a:srgbClr val="C00000"/>
                </a:solidFill>
                <a:effectLst/>
                <a:uLnTx/>
                <a:uFillTx/>
                <a:latin typeface="Nunito" pitchFamily="2" charset="0"/>
                <a:ea typeface="+mn-ea"/>
                <a:cs typeface="Calibri" panose="020F0502020204030204" pitchFamily="34" charset="0"/>
              </a:rPr>
              <a:t> GDP </a:t>
            </a:r>
            <a:r>
              <a:rPr kumimoji="0" lang="en-US" sz="1200" b="1" i="0" u="none" strike="noStrike" kern="1200" cap="none" spc="0" normalizeH="0" baseline="0" noProof="0" err="1">
                <a:ln>
                  <a:noFill/>
                </a:ln>
                <a:solidFill>
                  <a:srgbClr val="C00000"/>
                </a:solidFill>
                <a:effectLst/>
                <a:uLnTx/>
                <a:uFillTx/>
                <a:latin typeface="Nunito" pitchFamily="2" charset="0"/>
                <a:ea typeface="+mn-ea"/>
                <a:cs typeface="Calibri" panose="020F0502020204030204" pitchFamily="34" charset="0"/>
              </a:rPr>
              <a:t>cho</a:t>
            </a:r>
            <a:r>
              <a:rPr kumimoji="0" lang="en-US" sz="1200" b="1" i="0" u="none" strike="noStrike" kern="1200" cap="none" spc="0" normalizeH="0" baseline="0" noProof="0">
                <a:ln>
                  <a:noFill/>
                </a:ln>
                <a:solidFill>
                  <a:srgbClr val="C00000"/>
                </a:solidFill>
                <a:effectLst/>
                <a:uLnTx/>
                <a:uFillTx/>
                <a:latin typeface="Nunito" pitchFamily="2" charset="0"/>
                <a:ea typeface="+mn-ea"/>
                <a:cs typeface="Calibri" panose="020F0502020204030204" pitchFamily="34" charset="0"/>
              </a:rPr>
              <a:t> </a:t>
            </a:r>
            <a:r>
              <a:rPr kumimoji="0" lang="en-US" sz="1200" b="1" i="0" u="none" strike="noStrike" kern="1200" cap="none" spc="0" normalizeH="0" baseline="0" noProof="0" err="1">
                <a:ln>
                  <a:noFill/>
                </a:ln>
                <a:solidFill>
                  <a:srgbClr val="C00000"/>
                </a:solidFill>
                <a:effectLst/>
                <a:uLnTx/>
                <a:uFillTx/>
                <a:latin typeface="Nunito" pitchFamily="2" charset="0"/>
                <a:ea typeface="+mn-ea"/>
                <a:cs typeface="Calibri" panose="020F0502020204030204" pitchFamily="34" charset="0"/>
              </a:rPr>
              <a:t>mỗi</a:t>
            </a:r>
            <a:r>
              <a:rPr kumimoji="0" lang="en-US" sz="1200" b="1" i="0" u="none" strike="noStrike" kern="1200" cap="none" spc="0" normalizeH="0" baseline="0" noProof="0">
                <a:ln>
                  <a:noFill/>
                </a:ln>
                <a:solidFill>
                  <a:srgbClr val="C00000"/>
                </a:solidFill>
                <a:effectLst/>
                <a:uLnTx/>
                <a:uFillTx/>
                <a:latin typeface="Nunito" pitchFamily="2" charset="0"/>
                <a:ea typeface="+mn-ea"/>
                <a:cs typeface="Calibri" panose="020F0502020204030204" pitchFamily="34" charset="0"/>
              </a:rPr>
              <a:t> QALY </a:t>
            </a:r>
            <a:r>
              <a:rPr kumimoji="0" lang="en-US" sz="1200" b="0" i="0" u="none" strike="noStrike" kern="1200" cap="none" spc="0" normalizeH="0" baseline="30000" noProof="0">
                <a:ln>
                  <a:noFill/>
                </a:ln>
                <a:solidFill>
                  <a:prstClr val="black"/>
                </a:solidFill>
                <a:effectLst/>
                <a:uLnTx/>
                <a:uFillTx/>
                <a:latin typeface="Nunito" pitchFamily="2" charset="0"/>
                <a:ea typeface="+mn-ea"/>
                <a:cs typeface="Calibri" panose="020F0502020204030204" pitchFamily="34" charset="0"/>
              </a:rPr>
              <a:t>2</a:t>
            </a:r>
          </a:p>
        </p:txBody>
      </p:sp>
      <p:sp>
        <p:nvSpPr>
          <p:cNvPr id="15" name="Arrow: Chevron 14">
            <a:extLst>
              <a:ext uri="{FF2B5EF4-FFF2-40B4-BE49-F238E27FC236}">
                <a16:creationId xmlns:a16="http://schemas.microsoft.com/office/drawing/2014/main" id="{4C579869-49E5-5ED2-F325-1BA159D8CCDC}"/>
              </a:ext>
            </a:extLst>
          </p:cNvPr>
          <p:cNvSpPr/>
          <p:nvPr/>
        </p:nvSpPr>
        <p:spPr>
          <a:xfrm>
            <a:off x="703643" y="1619480"/>
            <a:ext cx="3053755" cy="607441"/>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00" cap="none" spc="0" normalizeH="0" baseline="0" noProof="0">
                <a:ln>
                  <a:noFill/>
                </a:ln>
                <a:solidFill>
                  <a:srgbClr val="FFFF00"/>
                </a:solidFill>
                <a:effectLst/>
                <a:uLnTx/>
                <a:uFillTx/>
                <a:latin typeface="Nunito" pitchFamily="2" charset="0"/>
                <a:ea typeface="+mn-ea"/>
                <a:cs typeface="Arial" panose="020B0604020202020204" pitchFamily="34" charset="0"/>
              </a:rPr>
              <a:t>∆Cost – 5,000,000 VND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00" cap="none" spc="0" normalizeH="0" baseline="0" noProof="0">
                <a:ln>
                  <a:noFill/>
                </a:ln>
                <a:solidFill>
                  <a:srgbClr val="FFFFFF"/>
                </a:solidFill>
                <a:effectLst/>
                <a:uLnTx/>
                <a:uFillTx/>
                <a:latin typeface="Nunito" pitchFamily="2" charset="0"/>
                <a:ea typeface="PMingLiU" panose="02020500000000000000" pitchFamily="18" charset="-120"/>
                <a:cs typeface="Arial" panose="020B0604020202020204" pitchFamily="34" charset="0"/>
              </a:rPr>
              <a:t>(</a:t>
            </a:r>
            <a:r>
              <a:rPr kumimoji="0" lang="en-US" sz="1200" b="1" i="0" u="none" strike="noStrike" kern="100" cap="none" spc="0" normalizeH="0" baseline="0" noProof="0" err="1">
                <a:ln>
                  <a:noFill/>
                </a:ln>
                <a:solidFill>
                  <a:srgbClr val="FFFFFF"/>
                </a:solidFill>
                <a:effectLst/>
                <a:uLnTx/>
                <a:uFillTx/>
                <a:latin typeface="Nunito" pitchFamily="2" charset="0"/>
                <a:ea typeface="PMingLiU" panose="02020500000000000000" pitchFamily="18" charset="-120"/>
                <a:cs typeface="Arial" panose="020B0604020202020204" pitchFamily="34" charset="0"/>
              </a:rPr>
              <a:t>chênh</a:t>
            </a:r>
            <a:r>
              <a:rPr kumimoji="0" lang="en-US" sz="1200" b="1" i="0" u="none" strike="noStrike" kern="100" cap="none" spc="0" normalizeH="0" baseline="0" noProof="0">
                <a:ln>
                  <a:noFill/>
                </a:ln>
                <a:solidFill>
                  <a:srgbClr val="FFFFFF"/>
                </a:solidFill>
                <a:effectLst/>
                <a:uLnTx/>
                <a:uFillTx/>
                <a:latin typeface="Nunito" pitchFamily="2" charset="0"/>
                <a:ea typeface="PMingLiU" panose="02020500000000000000" pitchFamily="18" charset="-120"/>
                <a:cs typeface="Arial" panose="020B0604020202020204" pitchFamily="34" charset="0"/>
              </a:rPr>
              <a:t> </a:t>
            </a:r>
            <a:r>
              <a:rPr kumimoji="0" lang="en-US" sz="1200" b="1" i="0" u="none" strike="noStrike" kern="100" cap="none" spc="0" normalizeH="0" baseline="0" noProof="0" err="1">
                <a:ln>
                  <a:noFill/>
                </a:ln>
                <a:solidFill>
                  <a:srgbClr val="FFFFFF"/>
                </a:solidFill>
                <a:effectLst/>
                <a:uLnTx/>
                <a:uFillTx/>
                <a:latin typeface="Nunito" pitchFamily="2" charset="0"/>
                <a:ea typeface="PMingLiU" panose="02020500000000000000" pitchFamily="18" charset="-120"/>
                <a:cs typeface="Arial" panose="020B0604020202020204" pitchFamily="34" charset="0"/>
              </a:rPr>
              <a:t>lệch</a:t>
            </a:r>
            <a:r>
              <a:rPr kumimoji="0" lang="en-US" sz="1200" b="1" i="0" u="none" strike="noStrike" kern="100" cap="none" spc="0" normalizeH="0" baseline="0" noProof="0">
                <a:ln>
                  <a:noFill/>
                </a:ln>
                <a:solidFill>
                  <a:srgbClr val="FFFFFF"/>
                </a:solidFill>
                <a:effectLst/>
                <a:uLnTx/>
                <a:uFillTx/>
                <a:latin typeface="Nunito" pitchFamily="2" charset="0"/>
                <a:ea typeface="PMingLiU" panose="02020500000000000000" pitchFamily="18" charset="-120"/>
                <a:cs typeface="Arial" panose="020B0604020202020204" pitchFamily="34" charset="0"/>
              </a:rPr>
              <a:t> chi </a:t>
            </a:r>
            <a:r>
              <a:rPr kumimoji="0" lang="en-US" sz="1200" b="1" i="0" u="none" strike="noStrike" kern="100" cap="none" spc="0" normalizeH="0" baseline="0" noProof="0" err="1">
                <a:ln>
                  <a:noFill/>
                </a:ln>
                <a:solidFill>
                  <a:srgbClr val="FFFFFF"/>
                </a:solidFill>
                <a:effectLst/>
                <a:uLnTx/>
                <a:uFillTx/>
                <a:latin typeface="Nunito" pitchFamily="2" charset="0"/>
                <a:ea typeface="PMingLiU" panose="02020500000000000000" pitchFamily="18" charset="-120"/>
                <a:cs typeface="Arial" panose="020B0604020202020204" pitchFamily="34" charset="0"/>
              </a:rPr>
              <a:t>phí</a:t>
            </a:r>
            <a:r>
              <a:rPr kumimoji="0" lang="en-US" sz="1200" b="1" i="0" u="none" strike="noStrike" kern="100" cap="none" spc="0" normalizeH="0" baseline="0" noProof="0">
                <a:ln>
                  <a:noFill/>
                </a:ln>
                <a:solidFill>
                  <a:srgbClr val="FFFFFF"/>
                </a:solidFill>
                <a:effectLst/>
                <a:uLnTx/>
                <a:uFillTx/>
                <a:latin typeface="Nunito" pitchFamily="2" charset="0"/>
                <a:ea typeface="PMingLiU" panose="02020500000000000000" pitchFamily="18" charset="-120"/>
                <a:cs typeface="Arial" panose="020B0604020202020204" pitchFamily="34" charset="0"/>
              </a:rPr>
              <a:t> </a:t>
            </a:r>
            <a:r>
              <a:rPr kumimoji="0" lang="en-US" sz="1200" b="1" i="0" u="none" strike="noStrike" kern="100" cap="none" spc="0" normalizeH="0" baseline="0" noProof="0" err="1">
                <a:ln>
                  <a:noFill/>
                </a:ln>
                <a:solidFill>
                  <a:srgbClr val="FFFFFF"/>
                </a:solidFill>
                <a:effectLst/>
                <a:uLnTx/>
                <a:uFillTx/>
                <a:latin typeface="Nunito" pitchFamily="2" charset="0"/>
                <a:ea typeface="PMingLiU" panose="02020500000000000000" pitchFamily="18" charset="-120"/>
                <a:cs typeface="Arial" panose="020B0604020202020204" pitchFamily="34" charset="0"/>
              </a:rPr>
              <a:t>bỏ</a:t>
            </a:r>
            <a:r>
              <a:rPr kumimoji="0" lang="en-US" sz="1200" b="1" i="0" u="none" strike="noStrike" kern="100" cap="none" spc="0" normalizeH="0" baseline="0" noProof="0">
                <a:ln>
                  <a:noFill/>
                </a:ln>
                <a:solidFill>
                  <a:srgbClr val="FFFFFF"/>
                </a:solidFill>
                <a:effectLst/>
                <a:uLnTx/>
                <a:uFillTx/>
                <a:latin typeface="Nunito" pitchFamily="2" charset="0"/>
                <a:ea typeface="PMingLiU" panose="02020500000000000000" pitchFamily="18" charset="-120"/>
                <a:cs typeface="Arial" panose="020B0604020202020204" pitchFamily="34" charset="0"/>
              </a:rPr>
              <a:t> </a:t>
            </a:r>
            <a:r>
              <a:rPr kumimoji="0" lang="en-US" sz="1200" b="1" i="0" u="none" strike="noStrike" kern="100" cap="none" spc="0" normalizeH="0" baseline="0" noProof="0" err="1">
                <a:ln>
                  <a:noFill/>
                </a:ln>
                <a:solidFill>
                  <a:srgbClr val="FFFFFF"/>
                </a:solidFill>
                <a:effectLst/>
                <a:uLnTx/>
                <a:uFillTx/>
                <a:latin typeface="Nunito" pitchFamily="2" charset="0"/>
                <a:ea typeface="PMingLiU" panose="02020500000000000000" pitchFamily="18" charset="-120"/>
                <a:cs typeface="Arial" panose="020B0604020202020204" pitchFamily="34" charset="0"/>
              </a:rPr>
              <a:t>ra</a:t>
            </a:r>
            <a:r>
              <a:rPr kumimoji="0" lang="en-US" sz="1200" b="1" i="0" u="none" strike="noStrike" kern="100" cap="none" spc="0" normalizeH="0" baseline="0" noProof="0">
                <a:ln>
                  <a:noFill/>
                </a:ln>
                <a:solidFill>
                  <a:srgbClr val="FFFFFF"/>
                </a:solidFill>
                <a:effectLst/>
                <a:uLnTx/>
                <a:uFillTx/>
                <a:latin typeface="Nunito" pitchFamily="2" charset="0"/>
                <a:ea typeface="PMingLiU" panose="02020500000000000000" pitchFamily="18" charset="-120"/>
                <a:cs typeface="Arial" panose="020B0604020202020204" pitchFamily="34" charset="0"/>
              </a:rPr>
              <a:t>)</a:t>
            </a:r>
            <a:endParaRPr kumimoji="0" lang="en-GB" sz="1200" b="1" i="0" u="none" strike="noStrike" kern="100" cap="none" spc="0" normalizeH="0" baseline="0" noProof="0">
              <a:ln>
                <a:noFill/>
              </a:ln>
              <a:solidFill>
                <a:srgbClr val="FFFFFF"/>
              </a:solidFill>
              <a:effectLst/>
              <a:uLnTx/>
              <a:uFillTx/>
              <a:latin typeface="Nunito" pitchFamily="2" charset="0"/>
              <a:ea typeface="PMingLiU" panose="02020500000000000000" pitchFamily="18" charset="-120"/>
              <a:cs typeface="Arial" panose="020B0604020202020204" pitchFamily="34" charset="0"/>
            </a:endParaRPr>
          </a:p>
        </p:txBody>
      </p:sp>
      <p:sp>
        <p:nvSpPr>
          <p:cNvPr id="17" name="Arrow: Chevron 16">
            <a:extLst>
              <a:ext uri="{FF2B5EF4-FFF2-40B4-BE49-F238E27FC236}">
                <a16:creationId xmlns:a16="http://schemas.microsoft.com/office/drawing/2014/main" id="{C5ACC50D-F4C3-CAD1-04BD-DA56A6FABA81}"/>
              </a:ext>
            </a:extLst>
          </p:cNvPr>
          <p:cNvSpPr/>
          <p:nvPr/>
        </p:nvSpPr>
        <p:spPr>
          <a:xfrm>
            <a:off x="4158144" y="1619480"/>
            <a:ext cx="3295649" cy="607441"/>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00" cap="none" spc="0" normalizeH="0" baseline="0" noProof="0">
                <a:ln>
                  <a:noFill/>
                </a:ln>
                <a:solidFill>
                  <a:srgbClr val="FFFF00"/>
                </a:solidFill>
                <a:effectLst/>
                <a:uLnTx/>
                <a:uFillTx/>
                <a:latin typeface="Nunito" pitchFamily="2" charset="0"/>
                <a:ea typeface="+mn-ea"/>
                <a:cs typeface="Arial" panose="020B0604020202020204" pitchFamily="34" charset="0"/>
              </a:rPr>
              <a:t>∆QALYs – 0.16</a:t>
            </a:r>
            <a:endParaRPr kumimoji="0" lang="en-GB" sz="1400" b="1" i="0" u="none" strike="noStrike" kern="100" cap="none" spc="0" normalizeH="0" baseline="0" noProof="0">
              <a:ln>
                <a:noFill/>
              </a:ln>
              <a:solidFill>
                <a:srgbClr val="FFFF00"/>
              </a:solidFill>
              <a:effectLst/>
              <a:uLnTx/>
              <a:uFillTx/>
              <a:latin typeface="Nunito" pitchFamily="2" charset="0"/>
              <a:ea typeface="PMingLiU" panose="02020500000000000000" pitchFamily="18" charset="-12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00" cap="none" spc="0" normalizeH="0" baseline="0" noProof="0">
                <a:ln>
                  <a:noFill/>
                </a:ln>
                <a:solidFill>
                  <a:srgbClr val="FFFFFF"/>
                </a:solidFill>
                <a:effectLst/>
                <a:uLnTx/>
                <a:uFillTx/>
                <a:latin typeface="Nunito" pitchFamily="2" charset="0"/>
                <a:ea typeface="PMingLiU" panose="02020500000000000000" pitchFamily="18" charset="-120"/>
                <a:cs typeface="Arial" panose="020B0604020202020204" pitchFamily="34" charset="0"/>
              </a:rPr>
              <a:t>(</a:t>
            </a:r>
            <a:r>
              <a:rPr kumimoji="0" lang="en-US" sz="1200" b="1" i="0" u="none" strike="noStrike" kern="100" cap="none" spc="0" normalizeH="0" baseline="0" noProof="0" err="1">
                <a:ln>
                  <a:noFill/>
                </a:ln>
                <a:solidFill>
                  <a:srgbClr val="FFFFFF"/>
                </a:solidFill>
                <a:effectLst/>
                <a:uLnTx/>
                <a:uFillTx/>
                <a:latin typeface="Nunito" pitchFamily="2" charset="0"/>
                <a:ea typeface="PMingLiU" panose="02020500000000000000" pitchFamily="18" charset="-120"/>
                <a:cs typeface="Arial" panose="020B0604020202020204" pitchFamily="34" charset="0"/>
              </a:rPr>
              <a:t>Số</a:t>
            </a:r>
            <a:r>
              <a:rPr kumimoji="0" lang="en-US" sz="1200" b="1" i="0" u="none" strike="noStrike" kern="100" cap="none" spc="0" normalizeH="0" baseline="0" noProof="0">
                <a:ln>
                  <a:noFill/>
                </a:ln>
                <a:solidFill>
                  <a:srgbClr val="FFFFFF"/>
                </a:solidFill>
                <a:effectLst/>
                <a:uLnTx/>
                <a:uFillTx/>
                <a:latin typeface="Nunito" pitchFamily="2" charset="0"/>
                <a:ea typeface="PMingLiU" panose="02020500000000000000" pitchFamily="18" charset="-120"/>
                <a:cs typeface="Arial" panose="020B0604020202020204" pitchFamily="34" charset="0"/>
              </a:rPr>
              <a:t> </a:t>
            </a:r>
            <a:r>
              <a:rPr kumimoji="0" lang="en-US" sz="1200" b="1" i="0" u="none" strike="noStrike" kern="100" cap="none" spc="0" normalizeH="0" baseline="0" noProof="0" err="1">
                <a:ln>
                  <a:noFill/>
                </a:ln>
                <a:solidFill>
                  <a:srgbClr val="FFFFFF"/>
                </a:solidFill>
                <a:effectLst/>
                <a:uLnTx/>
                <a:uFillTx/>
                <a:latin typeface="Nunito" pitchFamily="2" charset="0"/>
                <a:ea typeface="PMingLiU" panose="02020500000000000000" pitchFamily="18" charset="-120"/>
                <a:cs typeface="Arial" panose="020B0604020202020204" pitchFamily="34" charset="0"/>
              </a:rPr>
              <a:t>năm</a:t>
            </a:r>
            <a:r>
              <a:rPr kumimoji="0" lang="en-US" sz="1200" b="1" i="0" u="none" strike="noStrike" kern="100" cap="none" spc="0" normalizeH="0" baseline="0" noProof="0">
                <a:ln>
                  <a:noFill/>
                </a:ln>
                <a:solidFill>
                  <a:srgbClr val="FFFFFF"/>
                </a:solidFill>
                <a:effectLst/>
                <a:uLnTx/>
                <a:uFillTx/>
                <a:latin typeface="Nunito" pitchFamily="2" charset="0"/>
                <a:ea typeface="PMingLiU" panose="02020500000000000000" pitchFamily="18" charset="-120"/>
                <a:cs typeface="Arial" panose="020B0604020202020204" pitchFamily="34" charset="0"/>
              </a:rPr>
              <a:t> </a:t>
            </a:r>
            <a:r>
              <a:rPr kumimoji="0" lang="en-US" sz="1200" b="1" i="0" u="none" strike="noStrike" kern="100" cap="none" spc="0" normalizeH="0" baseline="0" noProof="0" err="1">
                <a:ln>
                  <a:noFill/>
                </a:ln>
                <a:solidFill>
                  <a:srgbClr val="FFFFFF"/>
                </a:solidFill>
                <a:effectLst/>
                <a:uLnTx/>
                <a:uFillTx/>
                <a:latin typeface="Nunito" pitchFamily="2" charset="0"/>
                <a:ea typeface="PMingLiU" panose="02020500000000000000" pitchFamily="18" charset="-120"/>
                <a:cs typeface="Arial" panose="020B0604020202020204" pitchFamily="34" charset="0"/>
              </a:rPr>
              <a:t>sống</a:t>
            </a:r>
            <a:r>
              <a:rPr kumimoji="0" lang="en-US" sz="1200" b="1" i="0" u="none" strike="noStrike" kern="100" cap="none" spc="0" normalizeH="0" baseline="0" noProof="0">
                <a:ln>
                  <a:noFill/>
                </a:ln>
                <a:solidFill>
                  <a:srgbClr val="FFFFFF"/>
                </a:solidFill>
                <a:effectLst/>
                <a:uLnTx/>
                <a:uFillTx/>
                <a:latin typeface="Nunito" pitchFamily="2" charset="0"/>
                <a:ea typeface="PMingLiU" panose="02020500000000000000" pitchFamily="18" charset="-120"/>
                <a:cs typeface="Arial" panose="020B0604020202020204" pitchFamily="34" charset="0"/>
              </a:rPr>
              <a:t> </a:t>
            </a:r>
            <a:r>
              <a:rPr kumimoji="0" lang="en-US" sz="1200" b="1" i="0" u="none" strike="noStrike" kern="100" cap="none" spc="0" normalizeH="0" baseline="0" noProof="0" err="1">
                <a:ln>
                  <a:noFill/>
                </a:ln>
                <a:solidFill>
                  <a:srgbClr val="FFFFFF"/>
                </a:solidFill>
                <a:effectLst/>
                <a:uLnTx/>
                <a:uFillTx/>
                <a:latin typeface="Nunito" pitchFamily="2" charset="0"/>
                <a:ea typeface="PMingLiU" panose="02020500000000000000" pitchFamily="18" charset="-120"/>
                <a:cs typeface="Arial" panose="020B0604020202020204" pitchFamily="34" charset="0"/>
              </a:rPr>
              <a:t>chất</a:t>
            </a:r>
            <a:r>
              <a:rPr kumimoji="0" lang="en-US" sz="1200" b="1" i="0" u="none" strike="noStrike" kern="100" cap="none" spc="0" normalizeH="0" baseline="0" noProof="0">
                <a:ln>
                  <a:noFill/>
                </a:ln>
                <a:solidFill>
                  <a:srgbClr val="FFFFFF"/>
                </a:solidFill>
                <a:effectLst/>
                <a:uLnTx/>
                <a:uFillTx/>
                <a:latin typeface="Nunito" pitchFamily="2" charset="0"/>
                <a:ea typeface="PMingLiU" panose="02020500000000000000" pitchFamily="18" charset="-120"/>
                <a:cs typeface="Arial" panose="020B0604020202020204" pitchFamily="34" charset="0"/>
              </a:rPr>
              <a:t> </a:t>
            </a:r>
            <a:r>
              <a:rPr kumimoji="0" lang="en-US" sz="1200" b="1" i="0" u="none" strike="noStrike" kern="100" cap="none" spc="0" normalizeH="0" baseline="0" noProof="0" err="1">
                <a:ln>
                  <a:noFill/>
                </a:ln>
                <a:solidFill>
                  <a:srgbClr val="FFFFFF"/>
                </a:solidFill>
                <a:effectLst/>
                <a:uLnTx/>
                <a:uFillTx/>
                <a:latin typeface="Nunito" pitchFamily="2" charset="0"/>
                <a:ea typeface="PMingLiU" panose="02020500000000000000" pitchFamily="18" charset="-120"/>
                <a:cs typeface="Arial" panose="020B0604020202020204" pitchFamily="34" charset="0"/>
              </a:rPr>
              <a:t>lượng</a:t>
            </a:r>
            <a:r>
              <a:rPr kumimoji="0" lang="en-US" sz="1200" b="1" i="0" u="none" strike="noStrike" kern="100" cap="none" spc="0" normalizeH="0" baseline="0" noProof="0">
                <a:ln>
                  <a:noFill/>
                </a:ln>
                <a:solidFill>
                  <a:srgbClr val="FFFFFF"/>
                </a:solidFill>
                <a:effectLst/>
                <a:uLnTx/>
                <a:uFillTx/>
                <a:latin typeface="Nunito" pitchFamily="2" charset="0"/>
                <a:ea typeface="PMingLiU" panose="02020500000000000000" pitchFamily="18" charset="-120"/>
                <a:cs typeface="Arial" panose="020B0604020202020204" pitchFamily="34" charset="0"/>
              </a:rPr>
              <a:t> </a:t>
            </a:r>
            <a:r>
              <a:rPr kumimoji="0" lang="en-US" sz="1200" b="1" i="0" u="none" strike="noStrike" kern="100" cap="none" spc="0" normalizeH="0" baseline="0" noProof="0" err="1">
                <a:ln>
                  <a:noFill/>
                </a:ln>
                <a:solidFill>
                  <a:srgbClr val="FFFFFF"/>
                </a:solidFill>
                <a:effectLst/>
                <a:uLnTx/>
                <a:uFillTx/>
                <a:latin typeface="Nunito" pitchFamily="2" charset="0"/>
                <a:ea typeface="PMingLiU" panose="02020500000000000000" pitchFamily="18" charset="-120"/>
                <a:cs typeface="Arial" panose="020B0604020202020204" pitchFamily="34" charset="0"/>
              </a:rPr>
              <a:t>tăng</a:t>
            </a:r>
            <a:r>
              <a:rPr kumimoji="0" lang="en-US" sz="1200" b="1" i="0" u="none" strike="noStrike" kern="100" cap="none" spc="0" normalizeH="0" baseline="0" noProof="0">
                <a:ln>
                  <a:noFill/>
                </a:ln>
                <a:solidFill>
                  <a:srgbClr val="FFFFFF"/>
                </a:solidFill>
                <a:effectLst/>
                <a:uLnTx/>
                <a:uFillTx/>
                <a:latin typeface="Nunito" pitchFamily="2" charset="0"/>
                <a:ea typeface="PMingLiU" panose="02020500000000000000" pitchFamily="18" charset="-120"/>
                <a:cs typeface="Arial" panose="020B0604020202020204" pitchFamily="34" charset="0"/>
              </a:rPr>
              <a:t> </a:t>
            </a:r>
            <a:r>
              <a:rPr kumimoji="0" lang="en-US" sz="1200" b="1" i="0" u="none" strike="noStrike" kern="100" cap="none" spc="0" normalizeH="0" baseline="0" noProof="0" err="1">
                <a:ln>
                  <a:noFill/>
                </a:ln>
                <a:solidFill>
                  <a:srgbClr val="FFFFFF"/>
                </a:solidFill>
                <a:effectLst/>
                <a:uLnTx/>
                <a:uFillTx/>
                <a:latin typeface="Nunito" pitchFamily="2" charset="0"/>
                <a:ea typeface="PMingLiU" panose="02020500000000000000" pitchFamily="18" charset="-120"/>
                <a:cs typeface="Arial" panose="020B0604020202020204" pitchFamily="34" charset="0"/>
              </a:rPr>
              <a:t>thêm</a:t>
            </a:r>
            <a:r>
              <a:rPr kumimoji="0" lang="en-US" sz="1200" b="1" i="0" u="none" strike="noStrike" kern="100" cap="none" spc="0" normalizeH="0" baseline="0" noProof="0">
                <a:ln>
                  <a:noFill/>
                </a:ln>
                <a:solidFill>
                  <a:srgbClr val="FFFFFF"/>
                </a:solidFill>
                <a:effectLst/>
                <a:uLnTx/>
                <a:uFillTx/>
                <a:latin typeface="Nunito" pitchFamily="2" charset="0"/>
                <a:ea typeface="PMingLiU" panose="02020500000000000000" pitchFamily="18" charset="-120"/>
                <a:cs typeface="Arial" panose="020B0604020202020204" pitchFamily="34" charset="0"/>
              </a:rPr>
              <a:t>)</a:t>
            </a:r>
            <a:endParaRPr kumimoji="0" lang="en-GB" sz="1200" b="1" i="0" u="none" strike="noStrike" kern="100" cap="none" spc="0" normalizeH="0" baseline="0" noProof="0">
              <a:ln>
                <a:noFill/>
              </a:ln>
              <a:solidFill>
                <a:srgbClr val="FFFFFF"/>
              </a:solidFill>
              <a:effectLst/>
              <a:uLnTx/>
              <a:uFillTx/>
              <a:latin typeface="Nunito" pitchFamily="2" charset="0"/>
              <a:ea typeface="PMingLiU" panose="02020500000000000000" pitchFamily="18" charset="-120"/>
              <a:cs typeface="Arial" panose="020B0604020202020204" pitchFamily="34" charset="0"/>
            </a:endParaRPr>
          </a:p>
        </p:txBody>
      </p:sp>
      <p:sp>
        <p:nvSpPr>
          <p:cNvPr id="18" name="Arrow: Chevron 17">
            <a:extLst>
              <a:ext uri="{FF2B5EF4-FFF2-40B4-BE49-F238E27FC236}">
                <a16:creationId xmlns:a16="http://schemas.microsoft.com/office/drawing/2014/main" id="{34EE0CAC-57F7-75BA-1CA6-325FFF6696D7}"/>
              </a:ext>
            </a:extLst>
          </p:cNvPr>
          <p:cNvSpPr/>
          <p:nvPr/>
        </p:nvSpPr>
        <p:spPr>
          <a:xfrm>
            <a:off x="7840961" y="1619480"/>
            <a:ext cx="3053755" cy="607441"/>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00" cap="none" spc="0" normalizeH="0" baseline="0" noProof="0">
                <a:ln>
                  <a:noFill/>
                </a:ln>
                <a:solidFill>
                  <a:srgbClr val="FFFF00"/>
                </a:solidFill>
                <a:effectLst/>
                <a:uLnTx/>
                <a:uFillTx/>
                <a:latin typeface="Nunito" pitchFamily="2" charset="0"/>
                <a:ea typeface="+mn-ea"/>
                <a:cs typeface="Arial" panose="020B0604020202020204" pitchFamily="34" charset="0"/>
              </a:rPr>
              <a:t>ICER = ∆Cost  / ∆QALYs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00" cap="none" spc="0" normalizeH="0" baseline="0" noProof="0">
                <a:ln>
                  <a:noFill/>
                </a:ln>
                <a:solidFill>
                  <a:srgbClr val="FFFFFF"/>
                </a:solidFill>
                <a:effectLst/>
                <a:uLnTx/>
                <a:uFillTx/>
                <a:latin typeface="Nunito" pitchFamily="2" charset="0"/>
                <a:ea typeface="PMingLiU" panose="02020500000000000000" pitchFamily="18" charset="-120"/>
                <a:cs typeface="Arial" panose="020B0604020202020204" pitchFamily="34" charset="0"/>
              </a:rPr>
              <a:t>34,1 </a:t>
            </a:r>
            <a:r>
              <a:rPr kumimoji="0" lang="en-US" sz="1200" b="1" i="0" u="none" strike="noStrike" kern="100" cap="none" spc="0" normalizeH="0" baseline="0" noProof="0" err="1">
                <a:ln>
                  <a:noFill/>
                </a:ln>
                <a:solidFill>
                  <a:srgbClr val="FFFFFF"/>
                </a:solidFill>
                <a:effectLst/>
                <a:uLnTx/>
                <a:uFillTx/>
                <a:latin typeface="Nunito" pitchFamily="2" charset="0"/>
                <a:ea typeface="PMingLiU" panose="02020500000000000000" pitchFamily="18" charset="-120"/>
                <a:cs typeface="Arial" panose="020B0604020202020204" pitchFamily="34" charset="0"/>
              </a:rPr>
              <a:t>triệu</a:t>
            </a:r>
            <a:r>
              <a:rPr kumimoji="0" lang="en-US" sz="1200" b="1" i="0" u="none" strike="noStrike" kern="100" cap="none" spc="0" normalizeH="0" baseline="0" noProof="0">
                <a:ln>
                  <a:noFill/>
                </a:ln>
                <a:solidFill>
                  <a:srgbClr val="FFFFFF"/>
                </a:solidFill>
                <a:effectLst/>
                <a:uLnTx/>
                <a:uFillTx/>
                <a:latin typeface="Nunito" pitchFamily="2" charset="0"/>
                <a:ea typeface="PMingLiU" panose="02020500000000000000" pitchFamily="18" charset="-120"/>
                <a:cs typeface="Arial" panose="020B0604020202020204" pitchFamily="34" charset="0"/>
              </a:rPr>
              <a:t> /QALY</a:t>
            </a:r>
            <a:endParaRPr kumimoji="0" lang="en-GB" sz="1200" b="1" i="0" u="none" strike="noStrike" kern="100" cap="none" spc="0" normalizeH="0" baseline="0" noProof="0">
              <a:ln>
                <a:noFill/>
              </a:ln>
              <a:solidFill>
                <a:srgbClr val="FFFFFF"/>
              </a:solidFill>
              <a:effectLst/>
              <a:uLnTx/>
              <a:uFillTx/>
              <a:latin typeface="Nunito" pitchFamily="2" charset="0"/>
              <a:ea typeface="PMingLiU" panose="02020500000000000000" pitchFamily="18" charset="-120"/>
              <a:cs typeface="Arial" panose="020B0604020202020204" pitchFamily="34" charset="0"/>
            </a:endParaRPr>
          </a:p>
        </p:txBody>
      </p:sp>
      <p:sp>
        <p:nvSpPr>
          <p:cNvPr id="19" name="Title 18">
            <a:extLst>
              <a:ext uri="{FF2B5EF4-FFF2-40B4-BE49-F238E27FC236}">
                <a16:creationId xmlns:a16="http://schemas.microsoft.com/office/drawing/2014/main" id="{CA7ED28E-5344-9DB6-774E-E063195ABD73}"/>
              </a:ext>
            </a:extLst>
          </p:cNvPr>
          <p:cNvSpPr>
            <a:spLocks noGrp="1"/>
          </p:cNvSpPr>
          <p:nvPr>
            <p:ph type="title"/>
          </p:nvPr>
        </p:nvSpPr>
        <p:spPr/>
        <p:txBody>
          <a:bodyPr>
            <a:normAutofit/>
          </a:bodyPr>
          <a:lstStyle/>
          <a:p>
            <a:pPr algn="ctr"/>
            <a:r>
              <a:rPr lang="en-US" sz="3200" dirty="0">
                <a:solidFill>
                  <a:srgbClr val="002060"/>
                </a:solidFill>
                <a:latin typeface="+mn-lt"/>
              </a:rPr>
              <a:t>SGLT2i (Dapagliflozin) vs DPP4i </a:t>
            </a:r>
            <a:r>
              <a:rPr lang="en-US" sz="3200" dirty="0" err="1">
                <a:solidFill>
                  <a:srgbClr val="002060"/>
                </a:solidFill>
                <a:latin typeface="+mn-lt"/>
              </a:rPr>
              <a:t>trên</a:t>
            </a:r>
            <a:r>
              <a:rPr lang="en-US" sz="3200" dirty="0">
                <a:solidFill>
                  <a:srgbClr val="002060"/>
                </a:solidFill>
                <a:latin typeface="+mn-lt"/>
              </a:rPr>
              <a:t> </a:t>
            </a:r>
            <a:r>
              <a:rPr lang="en-US" sz="3200" dirty="0" err="1">
                <a:solidFill>
                  <a:srgbClr val="002060"/>
                </a:solidFill>
                <a:latin typeface="+mn-lt"/>
              </a:rPr>
              <a:t>Phương</a:t>
            </a:r>
            <a:r>
              <a:rPr lang="en-US" sz="3200" dirty="0">
                <a:solidFill>
                  <a:srgbClr val="002060"/>
                </a:solidFill>
                <a:latin typeface="+mn-lt"/>
              </a:rPr>
              <a:t> </a:t>
            </a:r>
            <a:r>
              <a:rPr lang="en-US" sz="3200" dirty="0" err="1">
                <a:solidFill>
                  <a:srgbClr val="002060"/>
                </a:solidFill>
                <a:latin typeface="+mn-lt"/>
              </a:rPr>
              <a:t>diện</a:t>
            </a:r>
            <a:r>
              <a:rPr lang="en-US" sz="3200" dirty="0">
                <a:solidFill>
                  <a:srgbClr val="002060"/>
                </a:solidFill>
                <a:latin typeface="+mn-lt"/>
              </a:rPr>
              <a:t> </a:t>
            </a:r>
            <a:r>
              <a:rPr lang="en-US" sz="3200" dirty="0" err="1">
                <a:solidFill>
                  <a:srgbClr val="002060"/>
                </a:solidFill>
                <a:latin typeface="+mn-lt"/>
              </a:rPr>
              <a:t>kinh</a:t>
            </a:r>
            <a:r>
              <a:rPr lang="en-US" sz="3200" dirty="0">
                <a:solidFill>
                  <a:srgbClr val="002060"/>
                </a:solidFill>
                <a:latin typeface="+mn-lt"/>
              </a:rPr>
              <a:t> </a:t>
            </a:r>
            <a:r>
              <a:rPr lang="en-US" sz="3200" dirty="0" err="1">
                <a:solidFill>
                  <a:srgbClr val="002060"/>
                </a:solidFill>
                <a:latin typeface="+mn-lt"/>
              </a:rPr>
              <a:t>tế</a:t>
            </a:r>
            <a:r>
              <a:rPr lang="en-US" sz="3200" dirty="0">
                <a:solidFill>
                  <a:srgbClr val="002060"/>
                </a:solidFill>
                <a:latin typeface="+mn-lt"/>
              </a:rPr>
              <a:t> - y </a:t>
            </a:r>
            <a:r>
              <a:rPr lang="en-US" sz="3200" dirty="0" err="1">
                <a:solidFill>
                  <a:srgbClr val="002060"/>
                </a:solidFill>
                <a:latin typeface="+mn-lt"/>
              </a:rPr>
              <a:t>tế</a:t>
            </a:r>
            <a:endParaRPr lang="en-US" sz="3200" dirty="0">
              <a:solidFill>
                <a:srgbClr val="002060"/>
              </a:solidFill>
              <a:latin typeface="+mn-lt"/>
            </a:endParaRPr>
          </a:p>
        </p:txBody>
      </p:sp>
      <p:sp>
        <p:nvSpPr>
          <p:cNvPr id="20" name="Text Placeholder 19">
            <a:extLst>
              <a:ext uri="{FF2B5EF4-FFF2-40B4-BE49-F238E27FC236}">
                <a16:creationId xmlns:a16="http://schemas.microsoft.com/office/drawing/2014/main" id="{30574D62-79C0-E1DB-B862-8E9A3E8AA975}"/>
              </a:ext>
            </a:extLst>
          </p:cNvPr>
          <p:cNvSpPr>
            <a:spLocks noGrp="1"/>
          </p:cNvSpPr>
          <p:nvPr>
            <p:ph type="body" sz="quarter" idx="4294967295"/>
          </p:nvPr>
        </p:nvSpPr>
        <p:spPr>
          <a:xfrm>
            <a:off x="0" y="6210300"/>
            <a:ext cx="11800114" cy="514500"/>
          </a:xfrm>
          <a:prstGeom prst="rect">
            <a:avLst/>
          </a:prstGeom>
        </p:spPr>
        <p:txBody>
          <a:bodyPr>
            <a:normAutofit lnSpcReduction="10000"/>
          </a:bodyPr>
          <a:lstStyle/>
          <a:p>
            <a:pPr marL="0" indent="0" defTabSz="304831">
              <a:spcBef>
                <a:spcPts val="0"/>
              </a:spcBef>
              <a:buNone/>
              <a:defRPr/>
            </a:pPr>
            <a:r>
              <a:rPr lang="en-US" sz="800" i="1">
                <a:solidFill>
                  <a:prstClr val="black"/>
                </a:solidFill>
                <a:latin typeface="Calibri" panose="020F0502020204030204" pitchFamily="34" charset="0"/>
                <a:cs typeface="Calibri" panose="020F0502020204030204" pitchFamily="34" charset="0"/>
              </a:rPr>
              <a:t>1. </a:t>
            </a:r>
            <a:r>
              <a:rPr lang="en-US" sz="800">
                <a:solidFill>
                  <a:prstClr val="black"/>
                </a:solidFill>
                <a:latin typeface="Calibri" panose="020F0502020204030204" pitchFamily="34" charset="0"/>
                <a:cs typeface="Calibri" panose="020F0502020204030204" pitchFamily="34" charset="0"/>
              </a:rPr>
              <a:t>M. </a:t>
            </a:r>
            <a:r>
              <a:rPr lang="en-US" sz="800" err="1">
                <a:solidFill>
                  <a:prstClr val="black"/>
                </a:solidFill>
                <a:latin typeface="Calibri" panose="020F0502020204030204" pitchFamily="34" charset="0"/>
                <a:cs typeface="Calibri" panose="020F0502020204030204" pitchFamily="34" charset="0"/>
              </a:rPr>
              <a:t>Kiều</a:t>
            </a:r>
            <a:r>
              <a:rPr lang="en-US" sz="800">
                <a:solidFill>
                  <a:prstClr val="black"/>
                </a:solidFill>
                <a:latin typeface="Calibri" panose="020F0502020204030204" pitchFamily="34" charset="0"/>
                <a:cs typeface="Calibri" panose="020F0502020204030204" pitchFamily="34" charset="0"/>
              </a:rPr>
              <a:t>, T. Vũ, V. </a:t>
            </a:r>
            <a:r>
              <a:rPr lang="en-US" sz="800" err="1">
                <a:solidFill>
                  <a:prstClr val="black"/>
                </a:solidFill>
                <a:latin typeface="Calibri" panose="020F0502020204030204" pitchFamily="34" charset="0"/>
                <a:cs typeface="Calibri" panose="020F0502020204030204" pitchFamily="34" charset="0"/>
              </a:rPr>
              <a:t>Phạm</a:t>
            </a:r>
            <a:r>
              <a:rPr lang="en-US" sz="800">
                <a:solidFill>
                  <a:prstClr val="black"/>
                </a:solidFill>
                <a:latin typeface="Calibri" panose="020F0502020204030204" pitchFamily="34" charset="0"/>
                <a:cs typeface="Calibri" panose="020F0502020204030204" pitchFamily="34" charset="0"/>
              </a:rPr>
              <a:t>, M. Lê, B. </a:t>
            </a:r>
            <a:r>
              <a:rPr lang="en-US" sz="800" err="1">
                <a:solidFill>
                  <a:prstClr val="black"/>
                </a:solidFill>
                <a:latin typeface="Calibri" panose="020F0502020204030204" pitchFamily="34" charset="0"/>
                <a:cs typeface="Calibri" panose="020F0502020204030204" pitchFamily="34" charset="0"/>
              </a:rPr>
              <a:t>Klas</a:t>
            </a:r>
            <a:r>
              <a:rPr lang="en-US" sz="800">
                <a:solidFill>
                  <a:prstClr val="black"/>
                </a:solidFill>
                <a:latin typeface="Calibri" panose="020F0502020204030204" pitchFamily="34" charset="0"/>
                <a:cs typeface="Calibri" panose="020F0502020204030204" pitchFamily="34" charset="0"/>
              </a:rPr>
              <a:t>, </a:t>
            </a:r>
            <a:r>
              <a:rPr lang="en-US" sz="800" i="1" err="1">
                <a:solidFill>
                  <a:prstClr val="black"/>
                </a:solidFill>
                <a:latin typeface="Calibri" panose="020F0502020204030204" pitchFamily="34" charset="0"/>
                <a:cs typeface="Calibri" panose="020F0502020204030204" pitchFamily="34" charset="0"/>
              </a:rPr>
              <a:t>Phân</a:t>
            </a:r>
            <a:r>
              <a:rPr lang="en-US" sz="800" i="1">
                <a:solidFill>
                  <a:prstClr val="black"/>
                </a:solidFill>
                <a:latin typeface="Calibri" panose="020F0502020204030204" pitchFamily="34" charset="0"/>
                <a:cs typeface="Calibri" panose="020F0502020204030204" pitchFamily="34" charset="0"/>
              </a:rPr>
              <a:t> </a:t>
            </a:r>
            <a:r>
              <a:rPr lang="en-US" sz="800" i="1" err="1">
                <a:solidFill>
                  <a:prstClr val="black"/>
                </a:solidFill>
                <a:latin typeface="Calibri" panose="020F0502020204030204" pitchFamily="34" charset="0"/>
                <a:cs typeface="Calibri" panose="020F0502020204030204" pitchFamily="34" charset="0"/>
              </a:rPr>
              <a:t>tích</a:t>
            </a:r>
            <a:r>
              <a:rPr lang="en-US" sz="800" i="1">
                <a:solidFill>
                  <a:prstClr val="black"/>
                </a:solidFill>
                <a:latin typeface="Calibri" panose="020F0502020204030204" pitchFamily="34" charset="0"/>
                <a:cs typeface="Calibri" panose="020F0502020204030204" pitchFamily="34" charset="0"/>
              </a:rPr>
              <a:t> chi </a:t>
            </a:r>
            <a:r>
              <a:rPr lang="en-US" sz="800" i="1" err="1">
                <a:solidFill>
                  <a:prstClr val="black"/>
                </a:solidFill>
                <a:latin typeface="Calibri" panose="020F0502020204030204" pitchFamily="34" charset="0"/>
                <a:cs typeface="Calibri" panose="020F0502020204030204" pitchFamily="34" charset="0"/>
              </a:rPr>
              <a:t>phí</a:t>
            </a:r>
            <a:r>
              <a:rPr lang="en-US" sz="800" i="1">
                <a:solidFill>
                  <a:prstClr val="black"/>
                </a:solidFill>
                <a:latin typeface="Calibri" panose="020F0502020204030204" pitchFamily="34" charset="0"/>
                <a:cs typeface="Calibri" panose="020F0502020204030204" pitchFamily="34" charset="0"/>
              </a:rPr>
              <a:t> – </a:t>
            </a:r>
            <a:r>
              <a:rPr lang="en-US" sz="800" i="1" err="1">
                <a:solidFill>
                  <a:prstClr val="black"/>
                </a:solidFill>
                <a:latin typeface="Calibri" panose="020F0502020204030204" pitchFamily="34" charset="0"/>
                <a:cs typeface="Calibri" panose="020F0502020204030204" pitchFamily="34" charset="0"/>
              </a:rPr>
              <a:t>hiệu</a:t>
            </a:r>
            <a:r>
              <a:rPr lang="en-US" sz="800" i="1">
                <a:solidFill>
                  <a:prstClr val="black"/>
                </a:solidFill>
                <a:latin typeface="Calibri" panose="020F0502020204030204" pitchFamily="34" charset="0"/>
                <a:cs typeface="Calibri" panose="020F0502020204030204" pitchFamily="34" charset="0"/>
              </a:rPr>
              <a:t> </a:t>
            </a:r>
            <a:r>
              <a:rPr lang="en-US" sz="800" i="1" err="1">
                <a:solidFill>
                  <a:prstClr val="black"/>
                </a:solidFill>
                <a:latin typeface="Calibri" panose="020F0502020204030204" pitchFamily="34" charset="0"/>
                <a:cs typeface="Calibri" panose="020F0502020204030204" pitchFamily="34" charset="0"/>
              </a:rPr>
              <a:t>quả</a:t>
            </a:r>
            <a:r>
              <a:rPr lang="en-US" sz="800" i="1">
                <a:solidFill>
                  <a:prstClr val="black"/>
                </a:solidFill>
                <a:latin typeface="Calibri" panose="020F0502020204030204" pitchFamily="34" charset="0"/>
                <a:cs typeface="Calibri" panose="020F0502020204030204" pitchFamily="34" charset="0"/>
              </a:rPr>
              <a:t> </a:t>
            </a:r>
            <a:r>
              <a:rPr lang="en-US" sz="800" i="1" err="1">
                <a:solidFill>
                  <a:prstClr val="black"/>
                </a:solidFill>
                <a:latin typeface="Calibri" panose="020F0502020204030204" pitchFamily="34" charset="0"/>
                <a:cs typeface="Calibri" panose="020F0502020204030204" pitchFamily="34" charset="0"/>
              </a:rPr>
              <a:t>của</a:t>
            </a:r>
            <a:r>
              <a:rPr lang="en-US" sz="800" i="1">
                <a:solidFill>
                  <a:prstClr val="black"/>
                </a:solidFill>
                <a:latin typeface="Calibri" panose="020F0502020204030204" pitchFamily="34" charset="0"/>
                <a:cs typeface="Calibri" panose="020F0502020204030204" pitchFamily="34" charset="0"/>
              </a:rPr>
              <a:t> dapagliflozin so </a:t>
            </a:r>
            <a:r>
              <a:rPr lang="en-US" sz="800" i="1" err="1">
                <a:solidFill>
                  <a:prstClr val="black"/>
                </a:solidFill>
                <a:latin typeface="Calibri" panose="020F0502020204030204" pitchFamily="34" charset="0"/>
                <a:cs typeface="Calibri" panose="020F0502020204030204" pitchFamily="34" charset="0"/>
              </a:rPr>
              <a:t>với</a:t>
            </a:r>
            <a:r>
              <a:rPr lang="en-US" sz="800" i="1">
                <a:solidFill>
                  <a:prstClr val="black"/>
                </a:solidFill>
                <a:latin typeface="Calibri" panose="020F0502020204030204" pitchFamily="34" charset="0"/>
                <a:cs typeface="Calibri" panose="020F0502020204030204" pitchFamily="34" charset="0"/>
              </a:rPr>
              <a:t> </a:t>
            </a:r>
            <a:r>
              <a:rPr lang="en-US" sz="800" i="1" err="1">
                <a:solidFill>
                  <a:prstClr val="black"/>
                </a:solidFill>
                <a:latin typeface="Calibri" panose="020F0502020204030204" pitchFamily="34" charset="0"/>
                <a:cs typeface="Calibri" panose="020F0502020204030204" pitchFamily="34" charset="0"/>
              </a:rPr>
              <a:t>các</a:t>
            </a:r>
            <a:r>
              <a:rPr lang="en-US" sz="800" i="1">
                <a:solidFill>
                  <a:prstClr val="black"/>
                </a:solidFill>
                <a:latin typeface="Calibri" panose="020F0502020204030204" pitchFamily="34" charset="0"/>
                <a:cs typeface="Calibri" panose="020F0502020204030204" pitchFamily="34" charset="0"/>
              </a:rPr>
              <a:t> </a:t>
            </a:r>
            <a:r>
              <a:rPr lang="en-US" sz="800" i="1" err="1">
                <a:solidFill>
                  <a:prstClr val="black"/>
                </a:solidFill>
                <a:latin typeface="Calibri" panose="020F0502020204030204" pitchFamily="34" charset="0"/>
                <a:cs typeface="Calibri" panose="020F0502020204030204" pitchFamily="34" charset="0"/>
              </a:rPr>
              <a:t>thuốc</a:t>
            </a:r>
            <a:r>
              <a:rPr lang="en-US" sz="800" i="1">
                <a:solidFill>
                  <a:prstClr val="black"/>
                </a:solidFill>
                <a:latin typeface="Calibri" panose="020F0502020204030204" pitchFamily="34" charset="0"/>
                <a:cs typeface="Calibri" panose="020F0502020204030204" pitchFamily="34" charset="0"/>
              </a:rPr>
              <a:t> </a:t>
            </a:r>
            <a:r>
              <a:rPr lang="en-US" sz="800" i="1" err="1">
                <a:solidFill>
                  <a:prstClr val="black"/>
                </a:solidFill>
                <a:latin typeface="Calibri" panose="020F0502020204030204" pitchFamily="34" charset="0"/>
                <a:cs typeface="Calibri" panose="020F0502020204030204" pitchFamily="34" charset="0"/>
              </a:rPr>
              <a:t>ức</a:t>
            </a:r>
            <a:r>
              <a:rPr lang="en-US" sz="800" i="1">
                <a:solidFill>
                  <a:prstClr val="black"/>
                </a:solidFill>
                <a:latin typeface="Calibri" panose="020F0502020204030204" pitchFamily="34" charset="0"/>
                <a:cs typeface="Calibri" panose="020F0502020204030204" pitchFamily="34" charset="0"/>
              </a:rPr>
              <a:t> </a:t>
            </a:r>
            <a:r>
              <a:rPr lang="en-US" sz="800" i="1" err="1">
                <a:solidFill>
                  <a:prstClr val="black"/>
                </a:solidFill>
                <a:latin typeface="Calibri" panose="020F0502020204030204" pitchFamily="34" charset="0"/>
                <a:cs typeface="Calibri" panose="020F0502020204030204" pitchFamily="34" charset="0"/>
              </a:rPr>
              <a:t>chế</a:t>
            </a:r>
            <a:r>
              <a:rPr lang="en-US" sz="800" i="1">
                <a:solidFill>
                  <a:prstClr val="black"/>
                </a:solidFill>
                <a:latin typeface="Calibri" panose="020F0502020204030204" pitchFamily="34" charset="0"/>
                <a:cs typeface="Calibri" panose="020F0502020204030204" pitchFamily="34" charset="0"/>
              </a:rPr>
              <a:t> enzyme dipeptidyl peptidase 4 </a:t>
            </a:r>
            <a:r>
              <a:rPr lang="en-US" sz="800" i="1" err="1">
                <a:solidFill>
                  <a:prstClr val="black"/>
                </a:solidFill>
                <a:latin typeface="Calibri" panose="020F0502020204030204" pitchFamily="34" charset="0"/>
                <a:cs typeface="Calibri" panose="020F0502020204030204" pitchFamily="34" charset="0"/>
              </a:rPr>
              <a:t>trong</a:t>
            </a:r>
            <a:r>
              <a:rPr lang="en-US" sz="800" i="1">
                <a:solidFill>
                  <a:prstClr val="black"/>
                </a:solidFill>
                <a:latin typeface="Calibri" panose="020F0502020204030204" pitchFamily="34" charset="0"/>
                <a:cs typeface="Calibri" panose="020F0502020204030204" pitchFamily="34" charset="0"/>
              </a:rPr>
              <a:t> </a:t>
            </a:r>
            <a:r>
              <a:rPr lang="en-US" sz="800" i="1" err="1">
                <a:solidFill>
                  <a:prstClr val="black"/>
                </a:solidFill>
                <a:latin typeface="Calibri" panose="020F0502020204030204" pitchFamily="34" charset="0"/>
                <a:cs typeface="Calibri" panose="020F0502020204030204" pitchFamily="34" charset="0"/>
              </a:rPr>
              <a:t>phác</a:t>
            </a:r>
            <a:r>
              <a:rPr lang="en-US" sz="800" i="1">
                <a:solidFill>
                  <a:prstClr val="black"/>
                </a:solidFill>
                <a:latin typeface="Calibri" panose="020F0502020204030204" pitchFamily="34" charset="0"/>
                <a:cs typeface="Calibri" panose="020F0502020204030204" pitchFamily="34" charset="0"/>
              </a:rPr>
              <a:t> </a:t>
            </a:r>
            <a:r>
              <a:rPr lang="en-US" sz="800" i="1" err="1">
                <a:solidFill>
                  <a:prstClr val="black"/>
                </a:solidFill>
                <a:latin typeface="Calibri" panose="020F0502020204030204" pitchFamily="34" charset="0"/>
                <a:cs typeface="Calibri" panose="020F0502020204030204" pitchFamily="34" charset="0"/>
              </a:rPr>
              <a:t>đồ</a:t>
            </a:r>
            <a:r>
              <a:rPr lang="en-US" sz="800" i="1">
                <a:solidFill>
                  <a:prstClr val="black"/>
                </a:solidFill>
                <a:latin typeface="Calibri" panose="020F0502020204030204" pitchFamily="34" charset="0"/>
                <a:cs typeface="Calibri" panose="020F0502020204030204" pitchFamily="34" charset="0"/>
              </a:rPr>
              <a:t> </a:t>
            </a:r>
            <a:r>
              <a:rPr lang="en-US" sz="800" i="1" err="1">
                <a:solidFill>
                  <a:prstClr val="black"/>
                </a:solidFill>
                <a:latin typeface="Calibri" panose="020F0502020204030204" pitchFamily="34" charset="0"/>
                <a:cs typeface="Calibri" panose="020F0502020204030204" pitchFamily="34" charset="0"/>
              </a:rPr>
              <a:t>phối</a:t>
            </a:r>
            <a:r>
              <a:rPr lang="en-US" sz="800" i="1">
                <a:solidFill>
                  <a:prstClr val="black"/>
                </a:solidFill>
                <a:latin typeface="Calibri" panose="020F0502020204030204" pitchFamily="34" charset="0"/>
                <a:cs typeface="Calibri" panose="020F0502020204030204" pitchFamily="34" charset="0"/>
              </a:rPr>
              <a:t> </a:t>
            </a:r>
            <a:r>
              <a:rPr lang="en-US" sz="800" i="1" err="1">
                <a:solidFill>
                  <a:prstClr val="black"/>
                </a:solidFill>
                <a:latin typeface="Calibri" panose="020F0502020204030204" pitchFamily="34" charset="0"/>
                <a:cs typeface="Calibri" panose="020F0502020204030204" pitchFamily="34" charset="0"/>
              </a:rPr>
              <a:t>hợp</a:t>
            </a:r>
            <a:r>
              <a:rPr lang="en-US" sz="800" i="1">
                <a:solidFill>
                  <a:prstClr val="black"/>
                </a:solidFill>
                <a:latin typeface="Calibri" panose="020F0502020204030204" pitchFamily="34" charset="0"/>
                <a:cs typeface="Calibri" panose="020F0502020204030204" pitchFamily="34" charset="0"/>
              </a:rPr>
              <a:t> metformin ở </a:t>
            </a:r>
            <a:r>
              <a:rPr lang="en-US" sz="800" i="1" err="1">
                <a:solidFill>
                  <a:prstClr val="black"/>
                </a:solidFill>
                <a:latin typeface="Calibri" panose="020F0502020204030204" pitchFamily="34" charset="0"/>
                <a:cs typeface="Calibri" panose="020F0502020204030204" pitchFamily="34" charset="0"/>
              </a:rPr>
              <a:t>bệnh</a:t>
            </a:r>
            <a:r>
              <a:rPr lang="en-US" sz="800" i="1">
                <a:solidFill>
                  <a:prstClr val="black"/>
                </a:solidFill>
                <a:latin typeface="Calibri" panose="020F0502020204030204" pitchFamily="34" charset="0"/>
                <a:cs typeface="Calibri" panose="020F0502020204030204" pitchFamily="34" charset="0"/>
              </a:rPr>
              <a:t> </a:t>
            </a:r>
            <a:r>
              <a:rPr lang="en-US" sz="800" i="1" err="1">
                <a:solidFill>
                  <a:prstClr val="black"/>
                </a:solidFill>
                <a:latin typeface="Calibri" panose="020F0502020204030204" pitchFamily="34" charset="0"/>
                <a:cs typeface="Calibri" panose="020F0502020204030204" pitchFamily="34" charset="0"/>
              </a:rPr>
              <a:t>nhân</a:t>
            </a:r>
            <a:r>
              <a:rPr lang="en-US" sz="800" i="1">
                <a:solidFill>
                  <a:prstClr val="black"/>
                </a:solidFill>
                <a:latin typeface="Calibri" panose="020F0502020204030204" pitchFamily="34" charset="0"/>
                <a:cs typeface="Calibri" panose="020F0502020204030204" pitchFamily="34" charset="0"/>
              </a:rPr>
              <a:t> </a:t>
            </a:r>
            <a:r>
              <a:rPr lang="en-US" sz="800" i="1" err="1">
                <a:solidFill>
                  <a:prstClr val="black"/>
                </a:solidFill>
                <a:latin typeface="Calibri" panose="020F0502020204030204" pitchFamily="34" charset="0"/>
                <a:cs typeface="Calibri" panose="020F0502020204030204" pitchFamily="34" charset="0"/>
              </a:rPr>
              <a:t>đái</a:t>
            </a:r>
            <a:r>
              <a:rPr lang="en-US" sz="800" i="1">
                <a:solidFill>
                  <a:prstClr val="black"/>
                </a:solidFill>
                <a:latin typeface="Calibri" panose="020F0502020204030204" pitchFamily="34" charset="0"/>
                <a:cs typeface="Calibri" panose="020F0502020204030204" pitchFamily="34" charset="0"/>
              </a:rPr>
              <a:t> </a:t>
            </a:r>
            <a:r>
              <a:rPr lang="en-US" sz="800" i="1" err="1">
                <a:solidFill>
                  <a:prstClr val="black"/>
                </a:solidFill>
                <a:latin typeface="Calibri" panose="020F0502020204030204" pitchFamily="34" charset="0"/>
                <a:cs typeface="Calibri" panose="020F0502020204030204" pitchFamily="34" charset="0"/>
              </a:rPr>
              <a:t>tháo</a:t>
            </a:r>
            <a:r>
              <a:rPr lang="en-US" sz="800" i="1">
                <a:solidFill>
                  <a:prstClr val="black"/>
                </a:solidFill>
                <a:latin typeface="Calibri" panose="020F0502020204030204" pitchFamily="34" charset="0"/>
                <a:cs typeface="Calibri" panose="020F0502020204030204" pitchFamily="34" charset="0"/>
              </a:rPr>
              <a:t> </a:t>
            </a:r>
            <a:r>
              <a:rPr lang="en-US" sz="800" i="1" err="1">
                <a:solidFill>
                  <a:prstClr val="black"/>
                </a:solidFill>
                <a:latin typeface="Calibri" panose="020F0502020204030204" pitchFamily="34" charset="0"/>
                <a:cs typeface="Calibri" panose="020F0502020204030204" pitchFamily="34" charset="0"/>
              </a:rPr>
              <a:t>đường</a:t>
            </a:r>
            <a:r>
              <a:rPr lang="en-US" sz="800" i="1">
                <a:solidFill>
                  <a:prstClr val="black"/>
                </a:solidFill>
                <a:latin typeface="Calibri" panose="020F0502020204030204" pitchFamily="34" charset="0"/>
                <a:cs typeface="Calibri" panose="020F0502020204030204" pitchFamily="34" charset="0"/>
              </a:rPr>
              <a:t> </a:t>
            </a:r>
            <a:r>
              <a:rPr lang="en-US" sz="800" i="1" err="1">
                <a:solidFill>
                  <a:prstClr val="black"/>
                </a:solidFill>
                <a:latin typeface="Calibri" panose="020F0502020204030204" pitchFamily="34" charset="0"/>
                <a:cs typeface="Calibri" panose="020F0502020204030204" pitchFamily="34" charset="0"/>
              </a:rPr>
              <a:t>typ</a:t>
            </a:r>
            <a:r>
              <a:rPr lang="en-US" sz="800" i="1">
                <a:solidFill>
                  <a:prstClr val="black"/>
                </a:solidFill>
                <a:latin typeface="Calibri" panose="020F0502020204030204" pitchFamily="34" charset="0"/>
                <a:cs typeface="Calibri" panose="020F0502020204030204" pitchFamily="34" charset="0"/>
              </a:rPr>
              <a:t> 2, </a:t>
            </a:r>
            <a:r>
              <a:rPr lang="en-US" sz="800">
                <a:solidFill>
                  <a:prstClr val="black"/>
                </a:solidFill>
                <a:latin typeface="Calibri" panose="020F0502020204030204" pitchFamily="34" charset="0"/>
                <a:cs typeface="Calibri" panose="020F0502020204030204" pitchFamily="34" charset="0"/>
              </a:rPr>
              <a:t> </a:t>
            </a:r>
            <a:r>
              <a:rPr lang="en-US" sz="800" err="1">
                <a:solidFill>
                  <a:prstClr val="black"/>
                </a:solidFill>
                <a:latin typeface="Calibri" panose="020F0502020204030204" pitchFamily="34" charset="0"/>
                <a:cs typeface="Calibri" panose="020F0502020204030204" pitchFamily="34" charset="0"/>
              </a:rPr>
              <a:t>Tạp</a:t>
            </a:r>
            <a:r>
              <a:rPr lang="en-US" sz="800">
                <a:solidFill>
                  <a:prstClr val="black"/>
                </a:solidFill>
                <a:latin typeface="Calibri" panose="020F0502020204030204" pitchFamily="34" charset="0"/>
                <a:cs typeface="Calibri" panose="020F0502020204030204" pitchFamily="34" charset="0"/>
              </a:rPr>
              <a:t> </a:t>
            </a:r>
            <a:r>
              <a:rPr lang="en-US" sz="800" err="1">
                <a:solidFill>
                  <a:prstClr val="black"/>
                </a:solidFill>
                <a:latin typeface="Calibri" panose="020F0502020204030204" pitchFamily="34" charset="0"/>
                <a:cs typeface="Calibri" panose="020F0502020204030204" pitchFamily="34" charset="0"/>
              </a:rPr>
              <a:t>chí</a:t>
            </a:r>
            <a:r>
              <a:rPr lang="en-US" sz="800">
                <a:solidFill>
                  <a:prstClr val="black"/>
                </a:solidFill>
                <a:latin typeface="Calibri" panose="020F0502020204030204" pitchFamily="34" charset="0"/>
                <a:cs typeface="Calibri" panose="020F0502020204030204" pitchFamily="34" charset="0"/>
              </a:rPr>
              <a:t> Y </a:t>
            </a:r>
            <a:r>
              <a:rPr lang="en-US" sz="800" err="1">
                <a:solidFill>
                  <a:prstClr val="black"/>
                </a:solidFill>
                <a:latin typeface="Calibri" panose="020F0502020204030204" pitchFamily="34" charset="0"/>
                <a:cs typeface="Calibri" panose="020F0502020204030204" pitchFamily="34" charset="0"/>
              </a:rPr>
              <a:t>Dược</a:t>
            </a:r>
            <a:r>
              <a:rPr lang="en-US" sz="800">
                <a:solidFill>
                  <a:prstClr val="black"/>
                </a:solidFill>
                <a:latin typeface="Calibri" panose="020F0502020204030204" pitchFamily="34" charset="0"/>
                <a:cs typeface="Calibri" panose="020F0502020204030204" pitchFamily="34" charset="0"/>
              </a:rPr>
              <a:t> </a:t>
            </a:r>
            <a:r>
              <a:rPr lang="en-US" sz="800" err="1">
                <a:solidFill>
                  <a:prstClr val="black"/>
                </a:solidFill>
                <a:latin typeface="Calibri" panose="020F0502020204030204" pitchFamily="34" charset="0"/>
                <a:cs typeface="Calibri" panose="020F0502020204030204" pitchFamily="34" charset="0"/>
              </a:rPr>
              <a:t>học</a:t>
            </a:r>
            <a:r>
              <a:rPr lang="en-US" sz="800">
                <a:solidFill>
                  <a:prstClr val="black"/>
                </a:solidFill>
                <a:latin typeface="Calibri" panose="020F0502020204030204" pitchFamily="34" charset="0"/>
                <a:cs typeface="Calibri" panose="020F0502020204030204" pitchFamily="34" charset="0"/>
              </a:rPr>
              <a:t>, </a:t>
            </a:r>
            <a:r>
              <a:rPr lang="en-US" sz="800" err="1">
                <a:solidFill>
                  <a:prstClr val="black"/>
                </a:solidFill>
                <a:latin typeface="Calibri" panose="020F0502020204030204" pitchFamily="34" charset="0"/>
                <a:cs typeface="Calibri" panose="020F0502020204030204" pitchFamily="34" charset="0"/>
              </a:rPr>
              <a:t>số</a:t>
            </a:r>
            <a:r>
              <a:rPr lang="en-US" sz="800">
                <a:solidFill>
                  <a:prstClr val="black"/>
                </a:solidFill>
                <a:latin typeface="Calibri" panose="020F0502020204030204" pitchFamily="34" charset="0"/>
                <a:cs typeface="Calibri" panose="020F0502020204030204" pitchFamily="34" charset="0"/>
              </a:rPr>
              <a:t> 21 –</a:t>
            </a:r>
            <a:r>
              <a:rPr lang="en-US" sz="800" err="1">
                <a:solidFill>
                  <a:prstClr val="black"/>
                </a:solidFill>
                <a:latin typeface="Calibri" panose="020F0502020204030204" pitchFamily="34" charset="0"/>
                <a:cs typeface="Calibri" panose="020F0502020204030204" pitchFamily="34" charset="0"/>
              </a:rPr>
              <a:t>tháng</a:t>
            </a:r>
            <a:r>
              <a:rPr lang="en-US" sz="800">
                <a:solidFill>
                  <a:prstClr val="black"/>
                </a:solidFill>
                <a:latin typeface="Calibri" panose="020F0502020204030204" pitchFamily="34" charset="0"/>
                <a:cs typeface="Calibri" panose="020F0502020204030204" pitchFamily="34" charset="0"/>
              </a:rPr>
              <a:t> 5, 2021:  144- 150</a:t>
            </a:r>
            <a:endParaRPr lang="en-US" sz="800" i="1">
              <a:solidFill>
                <a:prstClr val="black"/>
              </a:solidFill>
              <a:latin typeface="Calibri" panose="020F0502020204030204" pitchFamily="34" charset="0"/>
              <a:cs typeface="Calibri" panose="020F0502020204030204" pitchFamily="34" charset="0"/>
            </a:endParaRPr>
          </a:p>
          <a:p>
            <a:pPr marL="0" indent="0" defTabSz="304831">
              <a:spcBef>
                <a:spcPts val="0"/>
              </a:spcBef>
              <a:buNone/>
              <a:defRPr/>
            </a:pPr>
            <a:r>
              <a:rPr lang="en-US" sz="800" i="1">
                <a:solidFill>
                  <a:prstClr val="black"/>
                </a:solidFill>
                <a:latin typeface="Calibri" panose="020F0502020204030204" pitchFamily="34" charset="0"/>
                <a:cs typeface="Calibri" panose="020F0502020204030204" pitchFamily="34" charset="0"/>
              </a:rPr>
              <a:t>2. </a:t>
            </a:r>
            <a:r>
              <a:rPr lang="en-US" sz="800" i="1" err="1">
                <a:solidFill>
                  <a:prstClr val="black"/>
                </a:solidFill>
                <a:latin typeface="Calibri" panose="020F0502020204030204" pitchFamily="34" charset="0"/>
                <a:cs typeface="Calibri" panose="020F0502020204030204" pitchFamily="34" charset="0"/>
              </a:rPr>
              <a:t>Là</a:t>
            </a:r>
            <a:r>
              <a:rPr lang="en-US" sz="800" i="1">
                <a:solidFill>
                  <a:prstClr val="black"/>
                </a:solidFill>
                <a:latin typeface="Calibri" panose="020F0502020204030204" pitchFamily="34" charset="0"/>
                <a:cs typeface="Calibri" panose="020F0502020204030204" pitchFamily="34" charset="0"/>
              </a:rPr>
              <a:t> chi </a:t>
            </a:r>
            <a:r>
              <a:rPr lang="en-US" sz="800" i="1" err="1">
                <a:solidFill>
                  <a:prstClr val="black"/>
                </a:solidFill>
                <a:latin typeface="Calibri" panose="020F0502020204030204" pitchFamily="34" charset="0"/>
                <a:cs typeface="Calibri" panose="020F0502020204030204" pitchFamily="34" charset="0"/>
              </a:rPr>
              <a:t>phí</a:t>
            </a:r>
            <a:r>
              <a:rPr lang="en-US" sz="800" i="1">
                <a:solidFill>
                  <a:prstClr val="black"/>
                </a:solidFill>
                <a:latin typeface="Calibri" panose="020F0502020204030204" pitchFamily="34" charset="0"/>
                <a:cs typeface="Calibri" panose="020F0502020204030204" pitchFamily="34" charset="0"/>
              </a:rPr>
              <a:t> </a:t>
            </a:r>
            <a:r>
              <a:rPr lang="en-US" sz="800" i="1" err="1">
                <a:solidFill>
                  <a:prstClr val="black"/>
                </a:solidFill>
                <a:latin typeface="Calibri" panose="020F0502020204030204" pitchFamily="34" charset="0"/>
                <a:cs typeface="Calibri" panose="020F0502020204030204" pitchFamily="34" charset="0"/>
              </a:rPr>
              <a:t>trọn</a:t>
            </a:r>
            <a:r>
              <a:rPr lang="en-US" sz="800" i="1">
                <a:solidFill>
                  <a:prstClr val="black"/>
                </a:solidFill>
                <a:latin typeface="Calibri" panose="020F0502020204030204" pitchFamily="34" charset="0"/>
                <a:cs typeface="Calibri" panose="020F0502020204030204" pitchFamily="34" charset="0"/>
              </a:rPr>
              <a:t> </a:t>
            </a:r>
            <a:r>
              <a:rPr lang="en-US" sz="800" i="1" err="1">
                <a:solidFill>
                  <a:prstClr val="black"/>
                </a:solidFill>
                <a:latin typeface="Calibri" panose="020F0502020204030204" pitchFamily="34" charset="0"/>
                <a:cs typeface="Calibri" panose="020F0502020204030204" pitchFamily="34" charset="0"/>
              </a:rPr>
              <a:t>đời</a:t>
            </a:r>
            <a:r>
              <a:rPr lang="en-US" sz="800" i="1">
                <a:solidFill>
                  <a:prstClr val="black"/>
                </a:solidFill>
                <a:latin typeface="Calibri" panose="020F0502020204030204" pitchFamily="34" charset="0"/>
                <a:cs typeface="Calibri" panose="020F0502020204030204" pitchFamily="34" charset="0"/>
              </a:rPr>
              <a:t> </a:t>
            </a:r>
            <a:r>
              <a:rPr lang="en-US" sz="800" i="1" err="1">
                <a:solidFill>
                  <a:prstClr val="black"/>
                </a:solidFill>
                <a:latin typeface="Calibri" panose="020F0502020204030204" pitchFamily="34" charset="0"/>
                <a:cs typeface="Calibri" panose="020F0502020204030204" pitchFamily="34" charset="0"/>
              </a:rPr>
              <a:t>tính</a:t>
            </a:r>
            <a:r>
              <a:rPr lang="en-US" sz="800" i="1">
                <a:solidFill>
                  <a:prstClr val="black"/>
                </a:solidFill>
                <a:latin typeface="Calibri" panose="020F0502020204030204" pitchFamily="34" charset="0"/>
                <a:cs typeface="Calibri" panose="020F0502020204030204" pitchFamily="34" charset="0"/>
              </a:rPr>
              <a:t> </a:t>
            </a:r>
            <a:r>
              <a:rPr lang="en-US" sz="800" i="1" err="1">
                <a:solidFill>
                  <a:prstClr val="black"/>
                </a:solidFill>
                <a:latin typeface="Calibri" panose="020F0502020204030204" pitchFamily="34" charset="0"/>
                <a:cs typeface="Calibri" panose="020F0502020204030204" pitchFamily="34" charset="0"/>
              </a:rPr>
              <a:t>trên</a:t>
            </a:r>
            <a:r>
              <a:rPr lang="en-US" sz="800" i="1">
                <a:solidFill>
                  <a:prstClr val="black"/>
                </a:solidFill>
                <a:latin typeface="Calibri" panose="020F0502020204030204" pitchFamily="34" charset="0"/>
                <a:cs typeface="Calibri" panose="020F0502020204030204" pitchFamily="34" charset="0"/>
              </a:rPr>
              <a:t> 1 </a:t>
            </a:r>
            <a:r>
              <a:rPr lang="en-US" sz="800" i="1" err="1">
                <a:solidFill>
                  <a:prstClr val="black"/>
                </a:solidFill>
                <a:latin typeface="Calibri" panose="020F0502020204030204" pitchFamily="34" charset="0"/>
                <a:cs typeface="Calibri" panose="020F0502020204030204" pitchFamily="34" charset="0"/>
              </a:rPr>
              <a:t>bệnh</a:t>
            </a:r>
            <a:r>
              <a:rPr lang="en-US" sz="800" i="1">
                <a:solidFill>
                  <a:prstClr val="black"/>
                </a:solidFill>
                <a:latin typeface="Calibri" panose="020F0502020204030204" pitchFamily="34" charset="0"/>
                <a:cs typeface="Calibri" panose="020F0502020204030204" pitchFamily="34" charset="0"/>
              </a:rPr>
              <a:t> </a:t>
            </a:r>
            <a:r>
              <a:rPr lang="en-US" sz="800" i="1" err="1">
                <a:solidFill>
                  <a:prstClr val="black"/>
                </a:solidFill>
                <a:latin typeface="Calibri" panose="020F0502020204030204" pitchFamily="34" charset="0"/>
                <a:cs typeface="Calibri" panose="020F0502020204030204" pitchFamily="34" charset="0"/>
              </a:rPr>
              <a:t>nhân</a:t>
            </a:r>
            <a:r>
              <a:rPr lang="en-US" sz="800" i="1">
                <a:solidFill>
                  <a:prstClr val="black"/>
                </a:solidFill>
                <a:latin typeface="Calibri" panose="020F0502020204030204" pitchFamily="34" charset="0"/>
                <a:cs typeface="Calibri" panose="020F0502020204030204" pitchFamily="34" charset="0"/>
              </a:rPr>
              <a:t>, bao </a:t>
            </a:r>
            <a:r>
              <a:rPr lang="en-US" sz="800" i="1" err="1">
                <a:solidFill>
                  <a:prstClr val="black"/>
                </a:solidFill>
                <a:latin typeface="Calibri" panose="020F0502020204030204" pitchFamily="34" charset="0"/>
                <a:cs typeface="Calibri" panose="020F0502020204030204" pitchFamily="34" charset="0"/>
              </a:rPr>
              <a:t>gồm</a:t>
            </a:r>
            <a:r>
              <a:rPr lang="en-US" sz="800" i="1">
                <a:solidFill>
                  <a:prstClr val="black"/>
                </a:solidFill>
                <a:latin typeface="Calibri" panose="020F0502020204030204" pitchFamily="34" charset="0"/>
                <a:cs typeface="Calibri" panose="020F0502020204030204" pitchFamily="34" charset="0"/>
              </a:rPr>
              <a:t> chi </a:t>
            </a:r>
            <a:r>
              <a:rPr lang="en-US" sz="800" i="1" err="1">
                <a:solidFill>
                  <a:prstClr val="black"/>
                </a:solidFill>
                <a:latin typeface="Calibri" panose="020F0502020204030204" pitchFamily="34" charset="0"/>
                <a:cs typeface="Calibri" panose="020F0502020204030204" pitchFamily="34" charset="0"/>
              </a:rPr>
              <a:t>phí</a:t>
            </a:r>
            <a:r>
              <a:rPr lang="en-US" sz="800" i="1">
                <a:solidFill>
                  <a:prstClr val="black"/>
                </a:solidFill>
                <a:latin typeface="Calibri" panose="020F0502020204030204" pitchFamily="34" charset="0"/>
                <a:cs typeface="Calibri" panose="020F0502020204030204" pitchFamily="34" charset="0"/>
              </a:rPr>
              <a:t> </a:t>
            </a:r>
            <a:r>
              <a:rPr lang="en-US" sz="800" i="1" err="1">
                <a:solidFill>
                  <a:prstClr val="black"/>
                </a:solidFill>
                <a:latin typeface="Calibri" panose="020F0502020204030204" pitchFamily="34" charset="0"/>
                <a:cs typeface="Calibri" panose="020F0502020204030204" pitchFamily="34" charset="0"/>
              </a:rPr>
              <a:t>điều</a:t>
            </a:r>
            <a:r>
              <a:rPr lang="en-US" sz="800" i="1">
                <a:solidFill>
                  <a:prstClr val="black"/>
                </a:solidFill>
                <a:latin typeface="Calibri" panose="020F0502020204030204" pitchFamily="34" charset="0"/>
                <a:cs typeface="Calibri" panose="020F0502020204030204" pitchFamily="34" charset="0"/>
              </a:rPr>
              <a:t> </a:t>
            </a:r>
            <a:r>
              <a:rPr lang="en-US" sz="800" i="1" err="1">
                <a:solidFill>
                  <a:prstClr val="black"/>
                </a:solidFill>
                <a:latin typeface="Calibri" panose="020F0502020204030204" pitchFamily="34" charset="0"/>
                <a:cs typeface="Calibri" panose="020F0502020204030204" pitchFamily="34" charset="0"/>
              </a:rPr>
              <a:t>trị</a:t>
            </a:r>
            <a:r>
              <a:rPr lang="en-US" sz="800" i="1">
                <a:solidFill>
                  <a:prstClr val="black"/>
                </a:solidFill>
                <a:latin typeface="Calibri" panose="020F0502020204030204" pitchFamily="34" charset="0"/>
                <a:cs typeface="Calibri" panose="020F0502020204030204" pitchFamily="34" charset="0"/>
              </a:rPr>
              <a:t> &amp; chi </a:t>
            </a:r>
            <a:r>
              <a:rPr lang="en-US" sz="800" i="1" err="1">
                <a:solidFill>
                  <a:prstClr val="black"/>
                </a:solidFill>
                <a:latin typeface="Calibri" panose="020F0502020204030204" pitchFamily="34" charset="0"/>
                <a:cs typeface="Calibri" panose="020F0502020204030204" pitchFamily="34" charset="0"/>
              </a:rPr>
              <a:t>phí</a:t>
            </a:r>
            <a:r>
              <a:rPr lang="en-US" sz="800" i="1">
                <a:solidFill>
                  <a:prstClr val="black"/>
                </a:solidFill>
                <a:latin typeface="Calibri" panose="020F0502020204030204" pitchFamily="34" charset="0"/>
                <a:cs typeface="Calibri" panose="020F0502020204030204" pitchFamily="34" charset="0"/>
              </a:rPr>
              <a:t> </a:t>
            </a:r>
            <a:r>
              <a:rPr lang="en-US" sz="800" i="1" err="1">
                <a:solidFill>
                  <a:prstClr val="black"/>
                </a:solidFill>
                <a:latin typeface="Calibri" panose="020F0502020204030204" pitchFamily="34" charset="0"/>
                <a:cs typeface="Calibri" panose="020F0502020204030204" pitchFamily="34" charset="0"/>
              </a:rPr>
              <a:t>các</a:t>
            </a:r>
            <a:r>
              <a:rPr lang="en-US" sz="800" i="1">
                <a:solidFill>
                  <a:prstClr val="black"/>
                </a:solidFill>
                <a:latin typeface="Calibri" panose="020F0502020204030204" pitchFamily="34" charset="0"/>
                <a:cs typeface="Calibri" panose="020F0502020204030204" pitchFamily="34" charset="0"/>
              </a:rPr>
              <a:t> </a:t>
            </a:r>
            <a:r>
              <a:rPr lang="en-US" sz="800" i="1" err="1">
                <a:solidFill>
                  <a:prstClr val="black"/>
                </a:solidFill>
                <a:latin typeface="Calibri" panose="020F0502020204030204" pitchFamily="34" charset="0"/>
                <a:cs typeface="Calibri" panose="020F0502020204030204" pitchFamily="34" charset="0"/>
              </a:rPr>
              <a:t>biến</a:t>
            </a:r>
            <a:r>
              <a:rPr lang="en-US" sz="800" i="1">
                <a:solidFill>
                  <a:prstClr val="black"/>
                </a:solidFill>
                <a:latin typeface="Calibri" panose="020F0502020204030204" pitchFamily="34" charset="0"/>
                <a:cs typeface="Calibri" panose="020F0502020204030204" pitchFamily="34" charset="0"/>
              </a:rPr>
              <a:t> </a:t>
            </a:r>
            <a:r>
              <a:rPr lang="en-US" sz="800" i="1" err="1">
                <a:solidFill>
                  <a:prstClr val="black"/>
                </a:solidFill>
                <a:latin typeface="Calibri" panose="020F0502020204030204" pitchFamily="34" charset="0"/>
                <a:cs typeface="Calibri" panose="020F0502020204030204" pitchFamily="34" charset="0"/>
              </a:rPr>
              <a:t>cố</a:t>
            </a:r>
            <a:r>
              <a:rPr lang="en-US" sz="800" i="1">
                <a:solidFill>
                  <a:prstClr val="black"/>
                </a:solidFill>
                <a:latin typeface="Calibri" panose="020F0502020204030204" pitchFamily="34" charset="0"/>
                <a:cs typeface="Calibri" panose="020F0502020204030204" pitchFamily="34" charset="0"/>
              </a:rPr>
              <a:t> </a:t>
            </a:r>
            <a:r>
              <a:rPr lang="en-US" sz="800" i="1" err="1">
                <a:solidFill>
                  <a:prstClr val="black"/>
                </a:solidFill>
                <a:latin typeface="Calibri" panose="020F0502020204030204" pitchFamily="34" charset="0"/>
                <a:cs typeface="Calibri" panose="020F0502020204030204" pitchFamily="34" charset="0"/>
              </a:rPr>
              <a:t>có</a:t>
            </a:r>
            <a:r>
              <a:rPr lang="en-US" sz="800" i="1">
                <a:solidFill>
                  <a:prstClr val="black"/>
                </a:solidFill>
                <a:latin typeface="Calibri" panose="020F0502020204030204" pitchFamily="34" charset="0"/>
                <a:cs typeface="Calibri" panose="020F0502020204030204" pitchFamily="34" charset="0"/>
              </a:rPr>
              <a:t> </a:t>
            </a:r>
            <a:r>
              <a:rPr lang="en-US" sz="800" i="1" err="1">
                <a:solidFill>
                  <a:prstClr val="black"/>
                </a:solidFill>
                <a:latin typeface="Calibri" panose="020F0502020204030204" pitchFamily="34" charset="0"/>
                <a:cs typeface="Calibri" panose="020F0502020204030204" pitchFamily="34" charset="0"/>
              </a:rPr>
              <a:t>thể</a:t>
            </a:r>
            <a:r>
              <a:rPr lang="en-US" sz="800" i="1">
                <a:solidFill>
                  <a:prstClr val="black"/>
                </a:solidFill>
                <a:latin typeface="Calibri" panose="020F0502020204030204" pitchFamily="34" charset="0"/>
                <a:cs typeface="Calibri" panose="020F0502020204030204" pitchFamily="34" charset="0"/>
              </a:rPr>
              <a:t> </a:t>
            </a:r>
            <a:r>
              <a:rPr lang="en-US" sz="800" i="1" err="1">
                <a:solidFill>
                  <a:prstClr val="black"/>
                </a:solidFill>
                <a:latin typeface="Calibri" panose="020F0502020204030204" pitchFamily="34" charset="0"/>
                <a:cs typeface="Calibri" panose="020F0502020204030204" pitchFamily="34" charset="0"/>
              </a:rPr>
              <a:t>xảy</a:t>
            </a:r>
            <a:r>
              <a:rPr lang="en-US" sz="800" i="1">
                <a:solidFill>
                  <a:prstClr val="black"/>
                </a:solidFill>
                <a:latin typeface="Calibri" panose="020F0502020204030204" pitchFamily="34" charset="0"/>
                <a:cs typeface="Calibri" panose="020F0502020204030204" pitchFamily="34" charset="0"/>
              </a:rPr>
              <a:t> </a:t>
            </a:r>
            <a:r>
              <a:rPr lang="en-US" sz="800" i="1" err="1">
                <a:solidFill>
                  <a:prstClr val="black"/>
                </a:solidFill>
                <a:latin typeface="Calibri" panose="020F0502020204030204" pitchFamily="34" charset="0"/>
                <a:cs typeface="Calibri" panose="020F0502020204030204" pitchFamily="34" charset="0"/>
              </a:rPr>
              <a:t>ra</a:t>
            </a:r>
            <a:r>
              <a:rPr lang="en-US" sz="800" i="1">
                <a:solidFill>
                  <a:prstClr val="black"/>
                </a:solidFill>
                <a:latin typeface="Calibri" panose="020F0502020204030204" pitchFamily="34" charset="0"/>
                <a:cs typeface="Calibri" panose="020F0502020204030204" pitchFamily="34" charset="0"/>
              </a:rPr>
              <a:t> </a:t>
            </a:r>
            <a:r>
              <a:rPr lang="en-US" sz="800" i="1" err="1">
                <a:solidFill>
                  <a:prstClr val="black"/>
                </a:solidFill>
                <a:latin typeface="Calibri" panose="020F0502020204030204" pitchFamily="34" charset="0"/>
                <a:cs typeface="Calibri" panose="020F0502020204030204" pitchFamily="34" charset="0"/>
              </a:rPr>
              <a:t>với</a:t>
            </a:r>
            <a:r>
              <a:rPr lang="en-US" sz="800" i="1">
                <a:solidFill>
                  <a:prstClr val="black"/>
                </a:solidFill>
                <a:latin typeface="Calibri" panose="020F0502020204030204" pitchFamily="34" charset="0"/>
                <a:cs typeface="Calibri" panose="020F0502020204030204" pitchFamily="34" charset="0"/>
              </a:rPr>
              <a:t> </a:t>
            </a:r>
            <a:r>
              <a:rPr lang="en-US" sz="800" i="1" err="1">
                <a:solidFill>
                  <a:prstClr val="black"/>
                </a:solidFill>
                <a:latin typeface="Calibri" panose="020F0502020204030204" pitchFamily="34" charset="0"/>
                <a:cs typeface="Calibri" panose="020F0502020204030204" pitchFamily="34" charset="0"/>
              </a:rPr>
              <a:t>người</a:t>
            </a:r>
            <a:r>
              <a:rPr lang="en-US" sz="800" i="1">
                <a:solidFill>
                  <a:prstClr val="black"/>
                </a:solidFill>
                <a:latin typeface="Calibri" panose="020F0502020204030204" pitchFamily="34" charset="0"/>
                <a:cs typeface="Calibri" panose="020F0502020204030204" pitchFamily="34" charset="0"/>
              </a:rPr>
              <a:t> </a:t>
            </a:r>
            <a:r>
              <a:rPr lang="en-US" sz="800" i="1" err="1">
                <a:solidFill>
                  <a:prstClr val="black"/>
                </a:solidFill>
                <a:latin typeface="Calibri" panose="020F0502020204030204" pitchFamily="34" charset="0"/>
                <a:cs typeface="Calibri" panose="020F0502020204030204" pitchFamily="34" charset="0"/>
              </a:rPr>
              <a:t>bệnh</a:t>
            </a:r>
            <a:r>
              <a:rPr lang="en-US" sz="800" i="1">
                <a:solidFill>
                  <a:prstClr val="black"/>
                </a:solidFill>
                <a:latin typeface="Calibri" panose="020F0502020204030204" pitchFamily="34" charset="0"/>
                <a:cs typeface="Calibri" panose="020F0502020204030204" pitchFamily="34" charset="0"/>
              </a:rPr>
              <a:t> </a:t>
            </a:r>
            <a:r>
              <a:rPr lang="en-US" sz="800" i="1" err="1">
                <a:solidFill>
                  <a:prstClr val="black"/>
                </a:solidFill>
                <a:latin typeface="Calibri" panose="020F0502020204030204" pitchFamily="34" charset="0"/>
                <a:cs typeface="Calibri" panose="020F0502020204030204" pitchFamily="34" charset="0"/>
              </a:rPr>
              <a:t>bị</a:t>
            </a:r>
            <a:r>
              <a:rPr lang="en-US" sz="800" i="1">
                <a:solidFill>
                  <a:prstClr val="black"/>
                </a:solidFill>
                <a:latin typeface="Calibri" panose="020F0502020204030204" pitchFamily="34" charset="0"/>
                <a:cs typeface="Calibri" panose="020F0502020204030204" pitchFamily="34" charset="0"/>
              </a:rPr>
              <a:t> </a:t>
            </a:r>
            <a:r>
              <a:rPr lang="en-US" sz="800" i="1" err="1">
                <a:solidFill>
                  <a:prstClr val="black"/>
                </a:solidFill>
                <a:latin typeface="Calibri" panose="020F0502020204030204" pitchFamily="34" charset="0"/>
                <a:cs typeface="Calibri" panose="020F0502020204030204" pitchFamily="34" charset="0"/>
              </a:rPr>
              <a:t>đái</a:t>
            </a:r>
            <a:r>
              <a:rPr lang="en-US" sz="800" i="1">
                <a:solidFill>
                  <a:prstClr val="black"/>
                </a:solidFill>
                <a:latin typeface="Calibri" panose="020F0502020204030204" pitchFamily="34" charset="0"/>
                <a:cs typeface="Calibri" panose="020F0502020204030204" pitchFamily="34" charset="0"/>
              </a:rPr>
              <a:t> </a:t>
            </a:r>
            <a:r>
              <a:rPr lang="en-US" sz="800" i="1" err="1">
                <a:solidFill>
                  <a:prstClr val="black"/>
                </a:solidFill>
                <a:latin typeface="Calibri" panose="020F0502020204030204" pitchFamily="34" charset="0"/>
                <a:cs typeface="Calibri" panose="020F0502020204030204" pitchFamily="34" charset="0"/>
              </a:rPr>
              <a:t>tháo</a:t>
            </a:r>
            <a:r>
              <a:rPr lang="en-US" sz="800" i="1">
                <a:solidFill>
                  <a:prstClr val="black"/>
                </a:solidFill>
                <a:latin typeface="Calibri" panose="020F0502020204030204" pitchFamily="34" charset="0"/>
                <a:cs typeface="Calibri" panose="020F0502020204030204" pitchFamily="34" charset="0"/>
              </a:rPr>
              <a:t> </a:t>
            </a:r>
            <a:r>
              <a:rPr lang="en-US" sz="800" i="1" err="1">
                <a:solidFill>
                  <a:prstClr val="black"/>
                </a:solidFill>
                <a:latin typeface="Calibri" panose="020F0502020204030204" pitchFamily="34" charset="0"/>
                <a:cs typeface="Calibri" panose="020F0502020204030204" pitchFamily="34" charset="0"/>
              </a:rPr>
              <a:t>đường</a:t>
            </a:r>
            <a:endParaRPr lang="en-US" sz="800" i="1">
              <a:solidFill>
                <a:prstClr val="black"/>
              </a:solidFill>
              <a:latin typeface="Calibri" panose="020F0502020204030204" pitchFamily="34" charset="0"/>
              <a:cs typeface="Calibri" panose="020F0502020204030204" pitchFamily="34" charset="0"/>
            </a:endParaRPr>
          </a:p>
          <a:p>
            <a:pPr marL="0" indent="0" defTabSz="304831">
              <a:spcBef>
                <a:spcPts val="0"/>
              </a:spcBef>
              <a:buNone/>
              <a:defRPr/>
            </a:pPr>
            <a:r>
              <a:rPr lang="en-US" sz="800" i="1">
                <a:solidFill>
                  <a:prstClr val="black"/>
                </a:solidFill>
                <a:latin typeface="Calibri" panose="020F0502020204030204" pitchFamily="34" charset="0"/>
                <a:cs typeface="Calibri" panose="020F0502020204030204" pitchFamily="34" charset="0"/>
              </a:rPr>
              <a:t>3. </a:t>
            </a:r>
            <a:r>
              <a:rPr lang="en-US" sz="800" i="1" err="1">
                <a:solidFill>
                  <a:prstClr val="black"/>
                </a:solidFill>
                <a:latin typeface="Calibri" panose="020F0502020204030204" pitchFamily="34" charset="0"/>
                <a:cs typeface="Calibri" panose="020F0502020204030204" pitchFamily="34" charset="0"/>
              </a:rPr>
              <a:t>Là</a:t>
            </a:r>
            <a:r>
              <a:rPr lang="en-US" sz="800" i="1">
                <a:solidFill>
                  <a:prstClr val="black"/>
                </a:solidFill>
                <a:latin typeface="Calibri" panose="020F0502020204030204" pitchFamily="34" charset="0"/>
                <a:cs typeface="Calibri" panose="020F0502020204030204" pitchFamily="34" charset="0"/>
              </a:rPr>
              <a:t> </a:t>
            </a:r>
            <a:r>
              <a:rPr lang="en-US" sz="800" i="1" err="1">
                <a:solidFill>
                  <a:prstClr val="black"/>
                </a:solidFill>
                <a:latin typeface="Calibri" panose="020F0502020204030204" pitchFamily="34" charset="0"/>
                <a:cs typeface="Calibri" panose="020F0502020204030204" pitchFamily="34" charset="0"/>
              </a:rPr>
              <a:t>số</a:t>
            </a:r>
            <a:r>
              <a:rPr lang="en-US" sz="800" i="1">
                <a:solidFill>
                  <a:prstClr val="black"/>
                </a:solidFill>
                <a:latin typeface="Calibri" panose="020F0502020204030204" pitchFamily="34" charset="0"/>
                <a:cs typeface="Calibri" panose="020F0502020204030204" pitchFamily="34" charset="0"/>
              </a:rPr>
              <a:t> </a:t>
            </a:r>
            <a:r>
              <a:rPr lang="en-US" sz="800" i="1" err="1">
                <a:solidFill>
                  <a:prstClr val="black"/>
                </a:solidFill>
                <a:latin typeface="Calibri" panose="020F0502020204030204" pitchFamily="34" charset="0"/>
                <a:cs typeface="Calibri" panose="020F0502020204030204" pitchFamily="34" charset="0"/>
              </a:rPr>
              <a:t>năm</a:t>
            </a:r>
            <a:r>
              <a:rPr lang="en-US" sz="800" i="1">
                <a:solidFill>
                  <a:prstClr val="black"/>
                </a:solidFill>
                <a:latin typeface="Calibri" panose="020F0502020204030204" pitchFamily="34" charset="0"/>
                <a:cs typeface="Calibri" panose="020F0502020204030204" pitchFamily="34" charset="0"/>
              </a:rPr>
              <a:t> </a:t>
            </a:r>
            <a:r>
              <a:rPr lang="en-US" sz="800" i="1" err="1">
                <a:solidFill>
                  <a:prstClr val="black"/>
                </a:solidFill>
                <a:latin typeface="Calibri" panose="020F0502020204030204" pitchFamily="34" charset="0"/>
                <a:cs typeface="Calibri" panose="020F0502020204030204" pitchFamily="34" charset="0"/>
              </a:rPr>
              <a:t>sống</a:t>
            </a:r>
            <a:r>
              <a:rPr lang="en-US" sz="800" i="1">
                <a:solidFill>
                  <a:prstClr val="black"/>
                </a:solidFill>
                <a:latin typeface="Calibri" panose="020F0502020204030204" pitchFamily="34" charset="0"/>
                <a:cs typeface="Calibri" panose="020F0502020204030204" pitchFamily="34" charset="0"/>
              </a:rPr>
              <a:t> </a:t>
            </a:r>
            <a:r>
              <a:rPr lang="en-US" sz="800" i="1" err="1">
                <a:solidFill>
                  <a:prstClr val="black"/>
                </a:solidFill>
                <a:latin typeface="Calibri" panose="020F0502020204030204" pitchFamily="34" charset="0"/>
                <a:cs typeface="Calibri" panose="020F0502020204030204" pitchFamily="34" charset="0"/>
              </a:rPr>
              <a:t>chất</a:t>
            </a:r>
            <a:r>
              <a:rPr lang="en-US" sz="800" i="1">
                <a:solidFill>
                  <a:prstClr val="black"/>
                </a:solidFill>
                <a:latin typeface="Calibri" panose="020F0502020204030204" pitchFamily="34" charset="0"/>
                <a:cs typeface="Calibri" panose="020F0502020204030204" pitchFamily="34" charset="0"/>
              </a:rPr>
              <a:t> </a:t>
            </a:r>
            <a:r>
              <a:rPr lang="en-US" sz="800" i="1" err="1">
                <a:solidFill>
                  <a:prstClr val="black"/>
                </a:solidFill>
                <a:latin typeface="Calibri" panose="020F0502020204030204" pitchFamily="34" charset="0"/>
                <a:cs typeface="Calibri" panose="020F0502020204030204" pitchFamily="34" charset="0"/>
              </a:rPr>
              <a:t>lượng</a:t>
            </a:r>
            <a:r>
              <a:rPr lang="en-US" sz="800" i="1">
                <a:solidFill>
                  <a:prstClr val="black"/>
                </a:solidFill>
                <a:latin typeface="Calibri" panose="020F0502020204030204" pitchFamily="34" charset="0"/>
                <a:cs typeface="Calibri" panose="020F0502020204030204" pitchFamily="34" charset="0"/>
              </a:rPr>
              <a:t> </a:t>
            </a:r>
            <a:r>
              <a:rPr lang="en-US" sz="800" i="1" err="1">
                <a:solidFill>
                  <a:prstClr val="black"/>
                </a:solidFill>
                <a:latin typeface="Calibri" panose="020F0502020204030204" pitchFamily="34" charset="0"/>
                <a:cs typeface="Calibri" panose="020F0502020204030204" pitchFamily="34" charset="0"/>
              </a:rPr>
              <a:t>thu</a:t>
            </a:r>
            <a:r>
              <a:rPr lang="en-US" sz="800" i="1">
                <a:solidFill>
                  <a:prstClr val="black"/>
                </a:solidFill>
                <a:latin typeface="Calibri" panose="020F0502020204030204" pitchFamily="34" charset="0"/>
                <a:cs typeface="Calibri" panose="020F0502020204030204" pitchFamily="34" charset="0"/>
              </a:rPr>
              <a:t> </a:t>
            </a:r>
            <a:r>
              <a:rPr lang="en-US" sz="800" i="1" err="1">
                <a:solidFill>
                  <a:prstClr val="black"/>
                </a:solidFill>
                <a:latin typeface="Calibri" panose="020F0502020204030204" pitchFamily="34" charset="0"/>
                <a:cs typeface="Calibri" panose="020F0502020204030204" pitchFamily="34" charset="0"/>
              </a:rPr>
              <a:t>được</a:t>
            </a:r>
            <a:r>
              <a:rPr lang="en-US" sz="800" i="1">
                <a:solidFill>
                  <a:prstClr val="black"/>
                </a:solidFill>
                <a:latin typeface="Calibri" panose="020F0502020204030204" pitchFamily="34" charset="0"/>
                <a:cs typeface="Calibri" panose="020F0502020204030204" pitchFamily="34" charset="0"/>
              </a:rPr>
              <a:t> </a:t>
            </a:r>
            <a:r>
              <a:rPr lang="en-US" sz="800" i="1" err="1">
                <a:solidFill>
                  <a:prstClr val="black"/>
                </a:solidFill>
                <a:latin typeface="Calibri" panose="020F0502020204030204" pitchFamily="34" charset="0"/>
                <a:cs typeface="Calibri" panose="020F0502020204030204" pitchFamily="34" charset="0"/>
              </a:rPr>
              <a:t>nếu</a:t>
            </a:r>
            <a:r>
              <a:rPr lang="en-US" sz="800" i="1">
                <a:solidFill>
                  <a:prstClr val="black"/>
                </a:solidFill>
                <a:latin typeface="Calibri" panose="020F0502020204030204" pitchFamily="34" charset="0"/>
                <a:cs typeface="Calibri" panose="020F0502020204030204" pitchFamily="34" charset="0"/>
              </a:rPr>
              <a:t> </a:t>
            </a:r>
            <a:r>
              <a:rPr lang="en-US" sz="800" i="1" err="1">
                <a:solidFill>
                  <a:prstClr val="black"/>
                </a:solidFill>
                <a:latin typeface="Calibri" panose="020F0502020204030204" pitchFamily="34" charset="0"/>
                <a:cs typeface="Calibri" panose="020F0502020204030204" pitchFamily="34" charset="0"/>
              </a:rPr>
              <a:t>người</a:t>
            </a:r>
            <a:r>
              <a:rPr lang="en-US" sz="800" i="1">
                <a:solidFill>
                  <a:prstClr val="black"/>
                </a:solidFill>
                <a:latin typeface="Calibri" panose="020F0502020204030204" pitchFamily="34" charset="0"/>
                <a:cs typeface="Calibri" panose="020F0502020204030204" pitchFamily="34" charset="0"/>
              </a:rPr>
              <a:t> </a:t>
            </a:r>
            <a:r>
              <a:rPr lang="en-US" sz="800" i="1" err="1">
                <a:solidFill>
                  <a:prstClr val="black"/>
                </a:solidFill>
                <a:latin typeface="Calibri" panose="020F0502020204030204" pitchFamily="34" charset="0"/>
                <a:cs typeface="Calibri" panose="020F0502020204030204" pitchFamily="34" charset="0"/>
              </a:rPr>
              <a:t>bệnh</a:t>
            </a:r>
            <a:r>
              <a:rPr lang="en-US" sz="800" i="1">
                <a:solidFill>
                  <a:prstClr val="black"/>
                </a:solidFill>
                <a:latin typeface="Calibri" panose="020F0502020204030204" pitchFamily="34" charset="0"/>
                <a:cs typeface="Calibri" panose="020F0502020204030204" pitchFamily="34" charset="0"/>
              </a:rPr>
              <a:t> </a:t>
            </a:r>
            <a:r>
              <a:rPr lang="en-US" sz="800" i="1" err="1">
                <a:solidFill>
                  <a:prstClr val="black"/>
                </a:solidFill>
                <a:latin typeface="Calibri" panose="020F0502020204030204" pitchFamily="34" charset="0"/>
                <a:cs typeface="Calibri" panose="020F0502020204030204" pitchFamily="34" charset="0"/>
              </a:rPr>
              <a:t>Đái</a:t>
            </a:r>
            <a:r>
              <a:rPr lang="en-US" sz="800" i="1">
                <a:solidFill>
                  <a:prstClr val="black"/>
                </a:solidFill>
                <a:latin typeface="Calibri" panose="020F0502020204030204" pitchFamily="34" charset="0"/>
                <a:cs typeface="Calibri" panose="020F0502020204030204" pitchFamily="34" charset="0"/>
              </a:rPr>
              <a:t> </a:t>
            </a:r>
            <a:r>
              <a:rPr lang="en-US" sz="800" i="1" err="1">
                <a:solidFill>
                  <a:prstClr val="black"/>
                </a:solidFill>
                <a:latin typeface="Calibri" panose="020F0502020204030204" pitchFamily="34" charset="0"/>
                <a:cs typeface="Calibri" panose="020F0502020204030204" pitchFamily="34" charset="0"/>
              </a:rPr>
              <a:t>tháo</a:t>
            </a:r>
            <a:r>
              <a:rPr lang="en-US" sz="800" i="1">
                <a:solidFill>
                  <a:prstClr val="black"/>
                </a:solidFill>
                <a:latin typeface="Calibri" panose="020F0502020204030204" pitchFamily="34" charset="0"/>
                <a:cs typeface="Calibri" panose="020F0502020204030204" pitchFamily="34" charset="0"/>
              </a:rPr>
              <a:t> </a:t>
            </a:r>
            <a:r>
              <a:rPr lang="en-US" sz="800" i="1" err="1">
                <a:solidFill>
                  <a:prstClr val="black"/>
                </a:solidFill>
                <a:latin typeface="Calibri" panose="020F0502020204030204" pitchFamily="34" charset="0"/>
                <a:cs typeface="Calibri" panose="020F0502020204030204" pitchFamily="34" charset="0"/>
              </a:rPr>
              <a:t>đường</a:t>
            </a:r>
            <a:r>
              <a:rPr lang="en-US" sz="800" i="1">
                <a:solidFill>
                  <a:prstClr val="black"/>
                </a:solidFill>
                <a:latin typeface="Calibri" panose="020F0502020204030204" pitchFamily="34" charset="0"/>
                <a:cs typeface="Calibri" panose="020F0502020204030204" pitchFamily="34" charset="0"/>
              </a:rPr>
              <a:t> </a:t>
            </a:r>
            <a:r>
              <a:rPr lang="en-US" sz="800" i="1" err="1">
                <a:solidFill>
                  <a:prstClr val="black"/>
                </a:solidFill>
                <a:latin typeface="Calibri" panose="020F0502020204030204" pitchFamily="34" charset="0"/>
                <a:cs typeface="Calibri" panose="020F0502020204030204" pitchFamily="34" charset="0"/>
              </a:rPr>
              <a:t>sử</a:t>
            </a:r>
            <a:r>
              <a:rPr lang="en-US" sz="800" i="1">
                <a:solidFill>
                  <a:prstClr val="black"/>
                </a:solidFill>
                <a:latin typeface="Calibri" panose="020F0502020204030204" pitchFamily="34" charset="0"/>
                <a:cs typeface="Calibri" panose="020F0502020204030204" pitchFamily="34" charset="0"/>
              </a:rPr>
              <a:t> </a:t>
            </a:r>
            <a:r>
              <a:rPr lang="en-US" sz="800" i="1" err="1">
                <a:solidFill>
                  <a:prstClr val="black"/>
                </a:solidFill>
                <a:latin typeface="Calibri" panose="020F0502020204030204" pitchFamily="34" charset="0"/>
                <a:cs typeface="Calibri" panose="020F0502020204030204" pitchFamily="34" charset="0"/>
              </a:rPr>
              <a:t>dụng</a:t>
            </a:r>
            <a:r>
              <a:rPr lang="en-US" sz="800" i="1">
                <a:solidFill>
                  <a:prstClr val="black"/>
                </a:solidFill>
                <a:latin typeface="Calibri" panose="020F0502020204030204" pitchFamily="34" charset="0"/>
                <a:cs typeface="Calibri" panose="020F0502020204030204" pitchFamily="34" charset="0"/>
              </a:rPr>
              <a:t> </a:t>
            </a:r>
            <a:r>
              <a:rPr lang="en-US" sz="800" i="1" err="1">
                <a:solidFill>
                  <a:prstClr val="black"/>
                </a:solidFill>
                <a:latin typeface="Calibri" panose="020F0502020204030204" pitchFamily="34" charset="0"/>
                <a:cs typeface="Calibri" panose="020F0502020204030204" pitchFamily="34" charset="0"/>
              </a:rPr>
              <a:t>thuốc</a:t>
            </a:r>
            <a:r>
              <a:rPr lang="en-US" sz="800" i="1">
                <a:solidFill>
                  <a:prstClr val="black"/>
                </a:solidFill>
                <a:latin typeface="Calibri" panose="020F0502020204030204" pitchFamily="34" charset="0"/>
                <a:cs typeface="Calibri" panose="020F0502020204030204" pitchFamily="34" charset="0"/>
              </a:rPr>
              <a:t> </a:t>
            </a:r>
            <a:r>
              <a:rPr lang="en-US" sz="800" i="1" err="1">
                <a:solidFill>
                  <a:prstClr val="black"/>
                </a:solidFill>
                <a:latin typeface="Calibri" panose="020F0502020204030204" pitchFamily="34" charset="0"/>
                <a:cs typeface="Calibri" panose="020F0502020204030204" pitchFamily="34" charset="0"/>
              </a:rPr>
              <a:t>trọn</a:t>
            </a:r>
            <a:r>
              <a:rPr lang="en-US" sz="800" i="1">
                <a:solidFill>
                  <a:prstClr val="black"/>
                </a:solidFill>
                <a:latin typeface="Calibri" panose="020F0502020204030204" pitchFamily="34" charset="0"/>
                <a:cs typeface="Calibri" panose="020F0502020204030204" pitchFamily="34" charset="0"/>
              </a:rPr>
              <a:t> </a:t>
            </a:r>
            <a:r>
              <a:rPr lang="en-US" sz="800" i="1" err="1">
                <a:solidFill>
                  <a:prstClr val="black"/>
                </a:solidFill>
                <a:latin typeface="Calibri" panose="020F0502020204030204" pitchFamily="34" charset="0"/>
                <a:cs typeface="Calibri" panose="020F0502020204030204" pitchFamily="34" charset="0"/>
              </a:rPr>
              <a:t>đời</a:t>
            </a:r>
            <a:endParaRPr lang="en-US" sz="800" i="1">
              <a:solidFill>
                <a:prstClr val="black"/>
              </a:solidFill>
              <a:latin typeface="Calibri" panose="020F0502020204030204" pitchFamily="34" charset="0"/>
              <a:cs typeface="Calibri" panose="020F0502020204030204" pitchFamily="34" charset="0"/>
            </a:endParaRPr>
          </a:p>
          <a:p>
            <a:pPr marL="0" indent="0" defTabSz="304831">
              <a:spcBef>
                <a:spcPts val="0"/>
              </a:spcBef>
              <a:buNone/>
              <a:defRPr/>
            </a:pPr>
            <a:r>
              <a:rPr lang="en-US" sz="800">
                <a:solidFill>
                  <a:prstClr val="black"/>
                </a:solidFill>
                <a:latin typeface="Calibri" panose="020F0502020204030204" pitchFamily="34" charset="0"/>
                <a:cs typeface="Calibri" panose="020F0502020204030204" pitchFamily="34" charset="0"/>
              </a:rPr>
              <a:t>4. </a:t>
            </a:r>
            <a:r>
              <a:rPr lang="en-US" sz="800">
                <a:solidFill>
                  <a:prstClr val="black"/>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https://www.gso.gov.vn/wp-content/uploads/2021/07/Nien-giam-Tom-Tat-2020Ban-quyen.pdf</a:t>
            </a:r>
            <a:r>
              <a:rPr lang="en-US" sz="800">
                <a:solidFill>
                  <a:prstClr val="black"/>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0616306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5042065-5A47-43F0-AB0B-4DB808AC71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6986"/>
          <a:stretch/>
        </p:blipFill>
        <p:spPr bwMode="auto">
          <a:xfrm>
            <a:off x="193090" y="1764632"/>
            <a:ext cx="11581815" cy="403191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601FDD64-0715-06F1-47C7-5B3B81D55688}"/>
              </a:ext>
            </a:extLst>
          </p:cNvPr>
          <p:cNvSpPr>
            <a:spLocks noGrp="1"/>
          </p:cNvSpPr>
          <p:nvPr>
            <p:ph type="title"/>
          </p:nvPr>
        </p:nvSpPr>
        <p:spPr/>
        <p:txBody>
          <a:bodyPr>
            <a:normAutofit/>
          </a:bodyPr>
          <a:lstStyle/>
          <a:p>
            <a:r>
              <a:rPr lang="en-US" dirty="0"/>
              <a:t>SU </a:t>
            </a:r>
            <a:r>
              <a:rPr lang="en-US" dirty="0" err="1"/>
              <a:t>hiệu</a:t>
            </a:r>
            <a:r>
              <a:rPr lang="en-US" dirty="0"/>
              <a:t> </a:t>
            </a:r>
            <a:r>
              <a:rPr lang="en-US" dirty="0" err="1"/>
              <a:t>quả</a:t>
            </a:r>
            <a:r>
              <a:rPr lang="en-US" dirty="0"/>
              <a:t> </a:t>
            </a:r>
            <a:r>
              <a:rPr lang="en-US" dirty="0" err="1"/>
              <a:t>nhanh</a:t>
            </a:r>
            <a:r>
              <a:rPr lang="en-US" dirty="0"/>
              <a:t>/ </a:t>
            </a:r>
            <a:r>
              <a:rPr lang="en-US" dirty="0" err="1"/>
              <a:t>mạnh</a:t>
            </a:r>
            <a:r>
              <a:rPr lang="en-US" dirty="0"/>
              <a:t>, </a:t>
            </a:r>
            <a:r>
              <a:rPr lang="en-US" dirty="0" err="1"/>
              <a:t>nhưng</a:t>
            </a:r>
            <a:r>
              <a:rPr lang="en-US" dirty="0"/>
              <a:t> </a:t>
            </a:r>
            <a:r>
              <a:rPr lang="en-US" dirty="0" err="1"/>
              <a:t>không</a:t>
            </a:r>
            <a:r>
              <a:rPr lang="en-US" dirty="0"/>
              <a:t> </a:t>
            </a:r>
            <a:r>
              <a:rPr lang="en-US" dirty="0" err="1"/>
              <a:t>duy</a:t>
            </a:r>
            <a:r>
              <a:rPr lang="en-US" dirty="0"/>
              <a:t> </a:t>
            </a:r>
            <a:r>
              <a:rPr lang="en-US" dirty="0" err="1"/>
              <a:t>trì</a:t>
            </a:r>
            <a:r>
              <a:rPr lang="en-US" dirty="0"/>
              <a:t> </a:t>
            </a:r>
            <a:r>
              <a:rPr lang="en-US" dirty="0" err="1"/>
              <a:t>lâu</a:t>
            </a:r>
            <a:r>
              <a:rPr lang="en-US" dirty="0"/>
              <a:t> </a:t>
            </a:r>
            <a:r>
              <a:rPr lang="en-US" dirty="0" err="1"/>
              <a:t>dài</a:t>
            </a:r>
            <a:br>
              <a:rPr lang="en-US" dirty="0"/>
            </a:br>
            <a:r>
              <a:rPr lang="en-US" dirty="0"/>
              <a:t>SGLT2i </a:t>
            </a:r>
            <a:r>
              <a:rPr lang="en-US" dirty="0" err="1"/>
              <a:t>giúp</a:t>
            </a:r>
            <a:r>
              <a:rPr lang="en-US" dirty="0"/>
              <a:t> </a:t>
            </a:r>
            <a:r>
              <a:rPr lang="en-US" dirty="0" err="1"/>
              <a:t>trì</a:t>
            </a:r>
            <a:r>
              <a:rPr lang="en-US" dirty="0"/>
              <a:t> </a:t>
            </a:r>
            <a:r>
              <a:rPr lang="en-US" dirty="0" err="1"/>
              <a:t>hoãn</a:t>
            </a:r>
            <a:r>
              <a:rPr lang="en-US" dirty="0"/>
              <a:t> </a:t>
            </a:r>
            <a:r>
              <a:rPr lang="en-US" dirty="0" err="1"/>
              <a:t>thời</a:t>
            </a:r>
            <a:r>
              <a:rPr lang="en-US" dirty="0"/>
              <a:t> </a:t>
            </a:r>
            <a:r>
              <a:rPr lang="en-US" dirty="0" err="1"/>
              <a:t>gian</a:t>
            </a:r>
            <a:r>
              <a:rPr lang="en-US" dirty="0"/>
              <a:t> HbA1c quay </a:t>
            </a:r>
            <a:r>
              <a:rPr lang="en-US" dirty="0" err="1"/>
              <a:t>trở</a:t>
            </a:r>
            <a:r>
              <a:rPr lang="en-US" dirty="0"/>
              <a:t> </a:t>
            </a:r>
            <a:r>
              <a:rPr lang="en-US" dirty="0" err="1"/>
              <a:t>lại</a:t>
            </a:r>
            <a:r>
              <a:rPr lang="en-US" dirty="0"/>
              <a:t> ban </a:t>
            </a:r>
            <a:r>
              <a:rPr lang="en-US" dirty="0" err="1"/>
              <a:t>đầu</a:t>
            </a:r>
            <a:endParaRPr lang="en-US" dirty="0"/>
          </a:p>
        </p:txBody>
      </p:sp>
      <p:sp>
        <p:nvSpPr>
          <p:cNvPr id="7" name="Text Placeholder 6">
            <a:extLst>
              <a:ext uri="{FF2B5EF4-FFF2-40B4-BE49-F238E27FC236}">
                <a16:creationId xmlns:a16="http://schemas.microsoft.com/office/drawing/2014/main" id="{788C62D9-F6CA-0A31-0881-374A4ACBC136}"/>
              </a:ext>
            </a:extLst>
          </p:cNvPr>
          <p:cNvSpPr>
            <a:spLocks noGrp="1"/>
          </p:cNvSpPr>
          <p:nvPr>
            <p:ph type="body" sz="quarter" idx="4294967295"/>
          </p:nvPr>
        </p:nvSpPr>
        <p:spPr>
          <a:xfrm>
            <a:off x="0" y="6613525"/>
            <a:ext cx="10950575" cy="244475"/>
          </a:xfrm>
        </p:spPr>
        <p:txBody>
          <a:bodyPr/>
          <a:lstStyle/>
          <a:p>
            <a:pPr marL="0" indent="0">
              <a:buNone/>
            </a:pPr>
            <a:r>
              <a:rPr lang="en-US" sz="800">
                <a:latin typeface="+mn-lt"/>
              </a:rPr>
              <a:t>Vui lòng tham khảo thông tin kê toa các thuốc tại Việt Nam</a:t>
            </a:r>
          </a:p>
        </p:txBody>
      </p:sp>
    </p:spTree>
    <p:extLst>
      <p:ext uri="{BB962C8B-B14F-4D97-AF65-F5344CB8AC3E}">
        <p14:creationId xmlns:p14="http://schemas.microsoft.com/office/powerpoint/2010/main" val="37419744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p:cNvSpPr>
            <a:spLocks noGrp="1"/>
          </p:cNvSpPr>
          <p:nvPr>
            <p:ph type="title"/>
          </p:nvPr>
        </p:nvSpPr>
        <p:spPr/>
        <p:txBody>
          <a:bodyPr>
            <a:normAutofit fontScale="90000"/>
          </a:bodyPr>
          <a:lstStyle/>
          <a:p>
            <a:r>
              <a:rPr lang="en-US" altLang="en-US" sz="2800" b="1" dirty="0" err="1">
                <a:latin typeface="+mj-lt"/>
              </a:rPr>
              <a:t>Phối</a:t>
            </a:r>
            <a:r>
              <a:rPr lang="en-US" altLang="en-US" sz="2800" b="1" dirty="0">
                <a:latin typeface="+mj-lt"/>
              </a:rPr>
              <a:t> </a:t>
            </a:r>
            <a:r>
              <a:rPr lang="en-US" altLang="en-US" sz="2800" b="1" dirty="0" err="1">
                <a:latin typeface="+mj-lt"/>
              </a:rPr>
              <a:t>hợp</a:t>
            </a:r>
            <a:r>
              <a:rPr lang="en-US" altLang="en-US" sz="2800" b="1" dirty="0">
                <a:latin typeface="+mj-lt"/>
              </a:rPr>
              <a:t> </a:t>
            </a:r>
            <a:r>
              <a:rPr lang="en-US" altLang="en-US" sz="2800" dirty="0">
                <a:latin typeface="+mj-lt"/>
              </a:rPr>
              <a:t>Metformin XR + SGLT2i</a:t>
            </a:r>
            <a:br>
              <a:rPr lang="en-US" altLang="en-US" sz="2800" dirty="0">
                <a:latin typeface="+mj-lt"/>
              </a:rPr>
            </a:br>
            <a:r>
              <a:rPr lang="en-US" altLang="en-US" sz="2800" b="1" dirty="0">
                <a:latin typeface="+mj-lt"/>
              </a:rPr>
              <a:t>Hiệu </a:t>
            </a:r>
            <a:r>
              <a:rPr lang="en-US" altLang="en-US" sz="2800" b="1" dirty="0" err="1">
                <a:latin typeface="+mj-lt"/>
              </a:rPr>
              <a:t>quả</a:t>
            </a:r>
            <a:r>
              <a:rPr lang="en-US" altLang="en-US" sz="2800" b="1" dirty="0">
                <a:latin typeface="+mj-lt"/>
              </a:rPr>
              <a:t> </a:t>
            </a:r>
            <a:r>
              <a:rPr lang="en-US" altLang="en-US" sz="2800" b="1" dirty="0" err="1">
                <a:latin typeface="+mj-lt"/>
              </a:rPr>
              <a:t>trên</a:t>
            </a:r>
            <a:r>
              <a:rPr lang="en-US" altLang="en-US" sz="2800" b="1" dirty="0">
                <a:latin typeface="+mj-lt"/>
              </a:rPr>
              <a:t> HbA</a:t>
            </a:r>
            <a:r>
              <a:rPr lang="en-US" altLang="en-US" sz="2800" b="1" baseline="-25000" dirty="0">
                <a:latin typeface="+mj-lt"/>
              </a:rPr>
              <a:t>1</a:t>
            </a:r>
            <a:r>
              <a:rPr lang="en-US" altLang="en-US" sz="2800" b="1" dirty="0">
                <a:latin typeface="+mj-lt"/>
              </a:rPr>
              <a:t>c </a:t>
            </a:r>
            <a:r>
              <a:rPr lang="en-US" altLang="en-US" sz="2800" b="1" dirty="0" err="1">
                <a:latin typeface="+mj-lt"/>
              </a:rPr>
              <a:t>trên</a:t>
            </a:r>
            <a:r>
              <a:rPr lang="en-US" altLang="en-US" sz="2800" b="1" dirty="0">
                <a:latin typeface="+mj-lt"/>
              </a:rPr>
              <a:t> BN </a:t>
            </a:r>
            <a:r>
              <a:rPr lang="en-US" altLang="en-US" sz="2800" b="1" dirty="0" err="1">
                <a:latin typeface="+mj-lt"/>
              </a:rPr>
              <a:t>mới</a:t>
            </a:r>
            <a:r>
              <a:rPr lang="en-US" altLang="en-US" sz="2800" b="1" dirty="0">
                <a:latin typeface="+mj-lt"/>
              </a:rPr>
              <a:t> </a:t>
            </a:r>
            <a:r>
              <a:rPr lang="en-US" altLang="en-US" sz="2800" b="1" dirty="0" err="1">
                <a:latin typeface="+mj-lt"/>
              </a:rPr>
              <a:t>chẩn</a:t>
            </a:r>
            <a:r>
              <a:rPr lang="en-US" altLang="en-US" sz="2800" b="1" dirty="0">
                <a:latin typeface="+mj-lt"/>
              </a:rPr>
              <a:t> </a:t>
            </a:r>
            <a:r>
              <a:rPr lang="en-US" altLang="en-US" sz="2800" b="1" dirty="0" err="1">
                <a:latin typeface="+mj-lt"/>
              </a:rPr>
              <a:t>đoán</a:t>
            </a:r>
            <a:endParaRPr lang="en-GB" altLang="en-US" sz="2800" b="1" dirty="0">
              <a:latin typeface="+mj-lt"/>
            </a:endParaRPr>
          </a:p>
        </p:txBody>
      </p:sp>
      <p:sp>
        <p:nvSpPr>
          <p:cNvPr id="159747" name="Text Placeholder 26"/>
          <p:cNvSpPr txBox="1">
            <a:spLocks/>
          </p:cNvSpPr>
          <p:nvPr/>
        </p:nvSpPr>
        <p:spPr bwMode="auto">
          <a:xfrm>
            <a:off x="130677" y="6311543"/>
            <a:ext cx="7508875" cy="369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684213">
              <a:lnSpc>
                <a:spcPct val="150000"/>
              </a:lnSpc>
              <a:buClr>
                <a:srgbClr val="002060"/>
              </a:buClr>
              <a:buFont typeface="Arial" panose="020B0604020202020204" pitchFamily="34" charset="0"/>
              <a:buChar char="•"/>
              <a:defRPr>
                <a:solidFill>
                  <a:srgbClr val="000000"/>
                </a:solidFill>
                <a:latin typeface="Segoe UI" panose="020B0502040204020203" pitchFamily="34" charset="0"/>
                <a:cs typeface="Segoe UI" panose="020B0502040204020203" pitchFamily="34" charset="0"/>
              </a:defRPr>
            </a:lvl1pPr>
            <a:lvl2pPr marL="268288" indent="-133350" defTabSz="684213">
              <a:lnSpc>
                <a:spcPct val="150000"/>
              </a:lnSpc>
              <a:buClr>
                <a:srgbClr val="002060"/>
              </a:buClr>
              <a:buFont typeface="Segoe UI" panose="020B0502040204020203" pitchFamily="34" charset="0"/>
              <a:buChar char="−"/>
              <a:defRPr>
                <a:solidFill>
                  <a:srgbClr val="000000"/>
                </a:solidFill>
                <a:latin typeface="Segoe UI" panose="020B0502040204020203" pitchFamily="34" charset="0"/>
                <a:cs typeface="Segoe UI" panose="020B0502040204020203" pitchFamily="34" charset="0"/>
              </a:defRPr>
            </a:lvl2pPr>
            <a:lvl3pPr marL="466725" indent="-134938" defTabSz="684213">
              <a:lnSpc>
                <a:spcPct val="150000"/>
              </a:lnSpc>
              <a:buClr>
                <a:srgbClr val="002060"/>
              </a:buClr>
              <a:buFont typeface="Wingdings" panose="05000000000000000000" pitchFamily="2" charset="2"/>
              <a:buChar char="§"/>
              <a:defRPr>
                <a:solidFill>
                  <a:srgbClr val="000000"/>
                </a:solidFill>
                <a:latin typeface="Segoe UI" panose="020B0502040204020203" pitchFamily="34" charset="0"/>
                <a:cs typeface="Segoe UI" panose="020B0502040204020203" pitchFamily="34" charset="0"/>
              </a:defRPr>
            </a:lvl3pPr>
            <a:lvl4pPr marL="466725" indent="-133350" defTabSz="684213">
              <a:lnSpc>
                <a:spcPct val="150000"/>
              </a:lnSpc>
              <a:buClr>
                <a:srgbClr val="002060"/>
              </a:buClr>
              <a:buFont typeface="Wingdings" panose="05000000000000000000" pitchFamily="2" charset="2"/>
              <a:buChar char="§"/>
              <a:defRPr>
                <a:solidFill>
                  <a:srgbClr val="000000"/>
                </a:solidFill>
                <a:latin typeface="Segoe UI" panose="020B0502040204020203" pitchFamily="34" charset="0"/>
                <a:cs typeface="Segoe UI" panose="020B0502040204020203" pitchFamily="34" charset="0"/>
              </a:defRPr>
            </a:lvl4pPr>
            <a:lvl5pPr marL="466725" indent="-133350" defTabSz="684213">
              <a:lnSpc>
                <a:spcPct val="150000"/>
              </a:lnSpc>
              <a:buClr>
                <a:srgbClr val="002060"/>
              </a:buClr>
              <a:buSzPct val="90000"/>
              <a:buFont typeface="Courier New" panose="02070309020205020404" pitchFamily="49" charset="0"/>
              <a:buChar char="o"/>
              <a:defRPr>
                <a:solidFill>
                  <a:srgbClr val="000000"/>
                </a:solidFill>
                <a:latin typeface="Segoe UI" panose="020B0502040204020203" pitchFamily="34" charset="0"/>
                <a:cs typeface="Segoe UI" panose="020B0502040204020203" pitchFamily="34" charset="0"/>
              </a:defRPr>
            </a:lvl5pPr>
            <a:lvl6pPr marL="923925" indent="-133350" defTabSz="684213" eaLnBrk="0" fontAlgn="base" hangingPunct="0">
              <a:lnSpc>
                <a:spcPct val="150000"/>
              </a:lnSpc>
              <a:spcBef>
                <a:spcPct val="0"/>
              </a:spcBef>
              <a:spcAft>
                <a:spcPct val="0"/>
              </a:spcAft>
              <a:buClr>
                <a:srgbClr val="002060"/>
              </a:buClr>
              <a:buSzPct val="90000"/>
              <a:buFont typeface="Courier New" panose="02070309020205020404" pitchFamily="49" charset="0"/>
              <a:buChar char="o"/>
              <a:defRPr>
                <a:solidFill>
                  <a:srgbClr val="000000"/>
                </a:solidFill>
                <a:latin typeface="Segoe UI" panose="020B0502040204020203" pitchFamily="34" charset="0"/>
                <a:cs typeface="Segoe UI" panose="020B0502040204020203" pitchFamily="34" charset="0"/>
              </a:defRPr>
            </a:lvl6pPr>
            <a:lvl7pPr marL="1381125" indent="-133350" defTabSz="684213" eaLnBrk="0" fontAlgn="base" hangingPunct="0">
              <a:lnSpc>
                <a:spcPct val="150000"/>
              </a:lnSpc>
              <a:spcBef>
                <a:spcPct val="0"/>
              </a:spcBef>
              <a:spcAft>
                <a:spcPct val="0"/>
              </a:spcAft>
              <a:buClr>
                <a:srgbClr val="002060"/>
              </a:buClr>
              <a:buSzPct val="90000"/>
              <a:buFont typeface="Courier New" panose="02070309020205020404" pitchFamily="49" charset="0"/>
              <a:buChar char="o"/>
              <a:defRPr>
                <a:solidFill>
                  <a:srgbClr val="000000"/>
                </a:solidFill>
                <a:latin typeface="Segoe UI" panose="020B0502040204020203" pitchFamily="34" charset="0"/>
                <a:cs typeface="Segoe UI" panose="020B0502040204020203" pitchFamily="34" charset="0"/>
              </a:defRPr>
            </a:lvl7pPr>
            <a:lvl8pPr marL="1838325" indent="-133350" defTabSz="684213" eaLnBrk="0" fontAlgn="base" hangingPunct="0">
              <a:lnSpc>
                <a:spcPct val="150000"/>
              </a:lnSpc>
              <a:spcBef>
                <a:spcPct val="0"/>
              </a:spcBef>
              <a:spcAft>
                <a:spcPct val="0"/>
              </a:spcAft>
              <a:buClr>
                <a:srgbClr val="002060"/>
              </a:buClr>
              <a:buSzPct val="90000"/>
              <a:buFont typeface="Courier New" panose="02070309020205020404" pitchFamily="49" charset="0"/>
              <a:buChar char="o"/>
              <a:defRPr>
                <a:solidFill>
                  <a:srgbClr val="000000"/>
                </a:solidFill>
                <a:latin typeface="Segoe UI" panose="020B0502040204020203" pitchFamily="34" charset="0"/>
                <a:cs typeface="Segoe UI" panose="020B0502040204020203" pitchFamily="34" charset="0"/>
              </a:defRPr>
            </a:lvl8pPr>
            <a:lvl9pPr marL="2295525" indent="-133350" defTabSz="684213" eaLnBrk="0" fontAlgn="base" hangingPunct="0">
              <a:lnSpc>
                <a:spcPct val="150000"/>
              </a:lnSpc>
              <a:spcBef>
                <a:spcPct val="0"/>
              </a:spcBef>
              <a:spcAft>
                <a:spcPct val="0"/>
              </a:spcAft>
              <a:buClr>
                <a:srgbClr val="002060"/>
              </a:buClr>
              <a:buSzPct val="90000"/>
              <a:buFont typeface="Courier New" panose="02070309020205020404" pitchFamily="49" charset="0"/>
              <a:buChar char="o"/>
              <a:defRPr>
                <a:solidFill>
                  <a:srgbClr val="000000"/>
                </a:solidFill>
                <a:latin typeface="Segoe UI" panose="020B0502040204020203" pitchFamily="34" charset="0"/>
                <a:cs typeface="Segoe UI" panose="020B0502040204020203" pitchFamily="34" charset="0"/>
              </a:defRPr>
            </a:lvl9pPr>
          </a:lstStyle>
          <a:p>
            <a:pPr marL="0" marR="0" lvl="0" indent="0" algn="l" defTabSz="456165" rtl="0" eaLnBrk="0" fontAlgn="base" latinLnBrk="0" hangingPunct="0">
              <a:lnSpc>
                <a:spcPct val="100000"/>
              </a:lnSpc>
              <a:spcBef>
                <a:spcPct val="0"/>
              </a:spcBef>
              <a:spcAft>
                <a:spcPct val="0"/>
              </a:spcAft>
              <a:buClr>
                <a:srgbClr val="830051"/>
              </a:buClr>
              <a:buSzTx/>
              <a:buFont typeface="Arial" panose="020B0604020202020204" pitchFamily="34" charset="0"/>
              <a:buNone/>
              <a:tabLst/>
              <a:defRPr/>
            </a:pPr>
            <a:r>
              <a:rPr kumimoji="0" lang="en-US" altLang="en-US" sz="933" b="0" i="0" u="none" strike="noStrike" kern="1200" cap="none" spc="0" normalizeH="0" baseline="30000" noProof="0" err="1">
                <a:ln>
                  <a:noFill/>
                </a:ln>
                <a:solidFill>
                  <a:srgbClr val="000000"/>
                </a:solidFill>
                <a:effectLst/>
                <a:uLnTx/>
                <a:uFillTx/>
                <a:latin typeface="Verdana" panose="020B0604030504040204" pitchFamily="34" charset="0"/>
                <a:ea typeface="+mn-ea"/>
                <a:cs typeface="Segoe UI" panose="020B0502040204020203" pitchFamily="34" charset="0"/>
              </a:rPr>
              <a:t>a</a:t>
            </a:r>
            <a:r>
              <a:rPr kumimoji="0" lang="en-US" altLang="en-US" sz="933" b="0" i="0" u="none" strike="noStrike" kern="1200" cap="none" spc="0" normalizeH="0" baseline="0" noProof="0" err="1">
                <a:ln>
                  <a:noFill/>
                </a:ln>
                <a:solidFill>
                  <a:srgbClr val="000000"/>
                </a:solidFill>
                <a:effectLst/>
                <a:uLnTx/>
                <a:uFillTx/>
                <a:latin typeface="Verdana" panose="020B0604030504040204" pitchFamily="34" charset="0"/>
                <a:ea typeface="+mn-ea"/>
                <a:cs typeface="Segoe UI" panose="020B0502040204020203" pitchFamily="34" charset="0"/>
              </a:rPr>
              <a:t>Excludes</a:t>
            </a:r>
            <a:r>
              <a:rPr kumimoji="0" lang="en-US" altLang="en-US" sz="933" b="0" i="0" u="none" strike="noStrike" kern="1200" cap="none" spc="0" normalizeH="0" baseline="0" noProof="0">
                <a:ln>
                  <a:noFill/>
                </a:ln>
                <a:solidFill>
                  <a:srgbClr val="000000"/>
                </a:solidFill>
                <a:effectLst/>
                <a:uLnTx/>
                <a:uFillTx/>
                <a:latin typeface="Verdana" panose="020B0604030504040204" pitchFamily="34" charset="0"/>
                <a:ea typeface="+mn-ea"/>
                <a:cs typeface="Segoe UI" panose="020B0502040204020203" pitchFamily="34" charset="0"/>
              </a:rPr>
              <a:t> post-rescue data. ANCOVA model with treatment group as  effect and baseline value as covariate</a:t>
            </a:r>
            <a:endParaRPr kumimoji="0" lang="en-US" altLang="en-US" sz="933" b="0" i="0" u="none" strike="noStrike" kern="1200" cap="none" spc="0" normalizeH="0" baseline="0" noProof="0">
              <a:ln>
                <a:noFill/>
              </a:ln>
              <a:solidFill>
                <a:srgbClr val="000000"/>
              </a:solidFill>
              <a:effectLst/>
              <a:uLnTx/>
              <a:uFillTx/>
              <a:latin typeface="Verdana" panose="020B0604030504040204" pitchFamily="34" charset="0"/>
              <a:ea typeface="+mn-ea"/>
              <a:cs typeface="Segoe UI" panose="020B0502040204020203" pitchFamily="34" charset="0"/>
              <a:sym typeface="Symbol" panose="05050102010706020507" pitchFamily="18" charset="2"/>
            </a:endParaRPr>
          </a:p>
          <a:p>
            <a:pPr marL="0" marR="0" lvl="0" indent="0" algn="l" defTabSz="456165" rtl="0" eaLnBrk="0" fontAlgn="base" latinLnBrk="0" hangingPunct="0">
              <a:lnSpc>
                <a:spcPct val="100000"/>
              </a:lnSpc>
              <a:spcBef>
                <a:spcPct val="0"/>
              </a:spcBef>
              <a:spcAft>
                <a:spcPct val="0"/>
              </a:spcAft>
              <a:buClr>
                <a:srgbClr val="830051"/>
              </a:buClr>
              <a:buSzTx/>
              <a:buFont typeface="Arial" panose="020B0604020202020204" pitchFamily="34" charset="0"/>
              <a:buNone/>
              <a:tabLst/>
              <a:defRPr/>
            </a:pPr>
            <a:r>
              <a:rPr kumimoji="0" lang="en-US" altLang="en-US" sz="933" b="0" i="0" u="none" strike="noStrike" kern="1200" cap="none" spc="0" normalizeH="0" baseline="0" noProof="0">
                <a:ln>
                  <a:noFill/>
                </a:ln>
                <a:solidFill>
                  <a:srgbClr val="000000"/>
                </a:solidFill>
                <a:effectLst/>
                <a:uLnTx/>
                <a:uFillTx/>
                <a:latin typeface="Verdana" panose="020B0604030504040204" pitchFamily="34" charset="0"/>
                <a:ea typeface="+mn-ea"/>
                <a:cs typeface="Segoe UI" panose="020B0502040204020203" pitchFamily="34" charset="0"/>
              </a:rPr>
              <a:t>Henry R, et al. ADA 2011; oral presentation 307-OR; </a:t>
            </a:r>
            <a:r>
              <a:rPr kumimoji="0" lang="en-GB" altLang="en-US" sz="933" b="0" i="0" u="none" strike="noStrike" kern="1200" cap="none" spc="0" normalizeH="0" baseline="0" noProof="0">
                <a:ln>
                  <a:noFill/>
                </a:ln>
                <a:solidFill>
                  <a:srgbClr val="000000"/>
                </a:solidFill>
                <a:effectLst/>
                <a:uLnTx/>
                <a:uFillTx/>
                <a:latin typeface="Verdana" panose="020B0604030504040204" pitchFamily="34" charset="0"/>
                <a:ea typeface="+mn-ea"/>
                <a:cs typeface="Segoe UI" panose="020B0502040204020203" pitchFamily="34" charset="0"/>
              </a:rPr>
              <a:t>Henry RR, et al. </a:t>
            </a:r>
            <a:r>
              <a:rPr kumimoji="0" lang="en-GB" altLang="en-US" sz="933" b="0" i="0" u="none" strike="noStrike" kern="1200" cap="none" spc="0" normalizeH="0" baseline="0" noProof="0" err="1">
                <a:ln>
                  <a:noFill/>
                </a:ln>
                <a:solidFill>
                  <a:srgbClr val="000000"/>
                </a:solidFill>
                <a:effectLst/>
                <a:uLnTx/>
                <a:uFillTx/>
                <a:latin typeface="Verdana" panose="020B0604030504040204" pitchFamily="34" charset="0"/>
                <a:ea typeface="+mn-ea"/>
                <a:cs typeface="Segoe UI" panose="020B0502040204020203" pitchFamily="34" charset="0"/>
              </a:rPr>
              <a:t>Int</a:t>
            </a:r>
            <a:r>
              <a:rPr kumimoji="0" lang="en-GB" altLang="en-US" sz="933" b="0" i="0" u="none" strike="noStrike" kern="1200" cap="none" spc="0" normalizeH="0" baseline="0" noProof="0">
                <a:ln>
                  <a:noFill/>
                </a:ln>
                <a:solidFill>
                  <a:srgbClr val="000000"/>
                </a:solidFill>
                <a:effectLst/>
                <a:uLnTx/>
                <a:uFillTx/>
                <a:latin typeface="Verdana" panose="020B0604030504040204" pitchFamily="34" charset="0"/>
                <a:ea typeface="+mn-ea"/>
                <a:cs typeface="Segoe UI" panose="020B0502040204020203" pitchFamily="34" charset="0"/>
              </a:rPr>
              <a:t> J </a:t>
            </a:r>
            <a:r>
              <a:rPr kumimoji="0" lang="en-GB" altLang="en-US" sz="933" b="0" i="0" u="none" strike="noStrike" kern="1200" cap="none" spc="0" normalizeH="0" baseline="0" noProof="0" err="1">
                <a:ln>
                  <a:noFill/>
                </a:ln>
                <a:solidFill>
                  <a:srgbClr val="000000"/>
                </a:solidFill>
                <a:effectLst/>
                <a:uLnTx/>
                <a:uFillTx/>
                <a:latin typeface="Verdana" panose="020B0604030504040204" pitchFamily="34" charset="0"/>
                <a:ea typeface="+mn-ea"/>
                <a:cs typeface="Segoe UI" panose="020B0502040204020203" pitchFamily="34" charset="0"/>
              </a:rPr>
              <a:t>Clin</a:t>
            </a:r>
            <a:r>
              <a:rPr kumimoji="0" lang="en-GB" altLang="en-US" sz="933" b="0" i="0" u="none" strike="noStrike" kern="1200" cap="none" spc="0" normalizeH="0" baseline="0" noProof="0">
                <a:ln>
                  <a:noFill/>
                </a:ln>
                <a:solidFill>
                  <a:srgbClr val="000000"/>
                </a:solidFill>
                <a:effectLst/>
                <a:uLnTx/>
                <a:uFillTx/>
                <a:latin typeface="Verdana" panose="020B0604030504040204" pitchFamily="34" charset="0"/>
                <a:ea typeface="+mn-ea"/>
                <a:cs typeface="Segoe UI" panose="020B0502040204020203" pitchFamily="34" charset="0"/>
              </a:rPr>
              <a:t> </a:t>
            </a:r>
            <a:r>
              <a:rPr kumimoji="0" lang="en-GB" altLang="en-US" sz="933" b="0" i="0" u="none" strike="noStrike" kern="1200" cap="none" spc="0" normalizeH="0" baseline="0" noProof="0" err="1">
                <a:ln>
                  <a:noFill/>
                </a:ln>
                <a:solidFill>
                  <a:srgbClr val="000000"/>
                </a:solidFill>
                <a:effectLst/>
                <a:uLnTx/>
                <a:uFillTx/>
                <a:latin typeface="Verdana" panose="020B0604030504040204" pitchFamily="34" charset="0"/>
                <a:ea typeface="+mn-ea"/>
                <a:cs typeface="Segoe UI" panose="020B0502040204020203" pitchFamily="34" charset="0"/>
              </a:rPr>
              <a:t>Pract</a:t>
            </a:r>
            <a:r>
              <a:rPr kumimoji="0" lang="en-GB" altLang="en-US" sz="933" b="0" i="0" u="none" strike="noStrike" kern="1200" cap="none" spc="0" normalizeH="0" baseline="0" noProof="0">
                <a:ln>
                  <a:noFill/>
                </a:ln>
                <a:solidFill>
                  <a:srgbClr val="000000"/>
                </a:solidFill>
                <a:effectLst/>
                <a:uLnTx/>
                <a:uFillTx/>
                <a:latin typeface="Verdana" panose="020B0604030504040204" pitchFamily="34" charset="0"/>
                <a:ea typeface="+mn-ea"/>
                <a:cs typeface="Segoe UI" panose="020B0502040204020203" pitchFamily="34" charset="0"/>
              </a:rPr>
              <a:t> 2012;66:446–456</a:t>
            </a:r>
          </a:p>
        </p:txBody>
      </p:sp>
      <p:sp>
        <p:nvSpPr>
          <p:cNvPr id="8" name="Down Arrow 7"/>
          <p:cNvSpPr/>
          <p:nvPr/>
        </p:nvSpPr>
        <p:spPr>
          <a:xfrm>
            <a:off x="8558214" y="2303889"/>
            <a:ext cx="1724845" cy="2318522"/>
          </a:xfrm>
          <a:prstGeom prst="downArrow">
            <a:avLst>
              <a:gd name="adj1" fmla="val 69858"/>
              <a:gd name="adj2" fmla="val 55180"/>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457223"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FFFFFF"/>
                </a:solidFill>
                <a:effectLst/>
                <a:uLnTx/>
                <a:uFillTx/>
                <a:latin typeface="Nunito" panose="020B0604020202020204" charset="0"/>
                <a:ea typeface="ＭＳ Ｐゴシック" panose="020B0600070205080204" pitchFamily="34" charset="-128"/>
                <a:cs typeface="+mn-cs"/>
              </a:rPr>
              <a:t>G</a:t>
            </a:r>
            <a:r>
              <a:rPr kumimoji="0" lang="en-US" altLang="en-US" sz="1400" b="0" i="0" u="none" strike="noStrike" kern="1200" cap="none" spc="0" normalizeH="0" baseline="0" noProof="0" dirty="0" err="1">
                <a:ln>
                  <a:noFill/>
                </a:ln>
                <a:solidFill>
                  <a:srgbClr val="FFFFFF"/>
                </a:solidFill>
                <a:effectLst/>
                <a:uLnTx/>
                <a:uFillTx/>
                <a:latin typeface="Nunito" panose="020B0604020202020204" charset="0"/>
                <a:ea typeface="ＭＳ Ｐゴシック" panose="020B0600070205080204" pitchFamily="34" charset="-128"/>
                <a:cs typeface="+mn-cs"/>
              </a:rPr>
              <a:t>iảm</a:t>
            </a:r>
            <a:r>
              <a:rPr kumimoji="0" lang="en-US" altLang="en-US" sz="1400" b="0" i="0" u="none" strike="noStrike" kern="1200" cap="none" spc="0" normalizeH="0" baseline="0" noProof="0" dirty="0">
                <a:ln>
                  <a:noFill/>
                </a:ln>
                <a:solidFill>
                  <a:srgbClr val="FFFFFF"/>
                </a:solidFill>
                <a:effectLst/>
                <a:uLnTx/>
                <a:uFillTx/>
                <a:latin typeface="Nunito" panose="020B0604020202020204" charset="0"/>
                <a:ea typeface="ＭＳ Ｐゴシック" panose="020B0600070205080204" pitchFamily="34" charset="-128"/>
                <a:cs typeface="+mn-cs"/>
              </a:rPr>
              <a:t> </a:t>
            </a:r>
            <a:r>
              <a:rPr kumimoji="0" lang="en-US" altLang="en-US" sz="2000" b="1" i="0" u="none" strike="noStrike" kern="1200" cap="none" spc="0" normalizeH="0" baseline="0" noProof="0" dirty="0">
                <a:ln>
                  <a:noFill/>
                </a:ln>
                <a:solidFill>
                  <a:srgbClr val="FFFFFF"/>
                </a:solidFill>
                <a:effectLst/>
                <a:uLnTx/>
                <a:uFillTx/>
                <a:latin typeface="Nunito" panose="020B0604020202020204" charset="0"/>
                <a:ea typeface="ＭＳ Ｐゴシック" panose="020B0600070205080204" pitchFamily="34" charset="-128"/>
                <a:cs typeface="+mn-cs"/>
              </a:rPr>
              <a:t>1.98%</a:t>
            </a:r>
          </a:p>
          <a:p>
            <a:pPr marL="0" marR="0" lvl="0" indent="0" algn="ctr" defTabSz="457223"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FFFF"/>
                </a:solidFill>
                <a:effectLst/>
                <a:uLnTx/>
                <a:uFillTx/>
                <a:latin typeface="Nunito" panose="020B0604020202020204" charset="0"/>
                <a:ea typeface="ＭＳ Ｐゴシック" panose="020B0600070205080204" pitchFamily="34" charset="-128"/>
                <a:cs typeface="+mn-cs"/>
              </a:rPr>
              <a:t>HbA1c so </a:t>
            </a:r>
            <a:r>
              <a:rPr kumimoji="0" lang="en-US" altLang="en-US" sz="1400" b="0" i="0" u="none" strike="noStrike" kern="1200" cap="none" spc="0" normalizeH="0" baseline="0" noProof="0" dirty="0" err="1">
                <a:ln>
                  <a:noFill/>
                </a:ln>
                <a:solidFill>
                  <a:srgbClr val="FFFFFF"/>
                </a:solidFill>
                <a:effectLst/>
                <a:uLnTx/>
                <a:uFillTx/>
                <a:latin typeface="Nunito" panose="020B0604020202020204" charset="0"/>
                <a:ea typeface="ＭＳ Ｐゴシック" panose="020B0600070205080204" pitchFamily="34" charset="-128"/>
                <a:cs typeface="+mn-cs"/>
              </a:rPr>
              <a:t>với</a:t>
            </a:r>
            <a:r>
              <a:rPr kumimoji="0" lang="en-US" altLang="en-US" sz="1400" b="0" i="0" u="none" strike="noStrike" kern="1200" cap="none" spc="0" normalizeH="0" baseline="0" noProof="0" dirty="0">
                <a:ln>
                  <a:noFill/>
                </a:ln>
                <a:solidFill>
                  <a:srgbClr val="FFFFFF"/>
                </a:solidFill>
                <a:effectLst/>
                <a:uLnTx/>
                <a:uFillTx/>
                <a:latin typeface="Nunito" panose="020B0604020202020204" charset="0"/>
                <a:ea typeface="ＭＳ Ｐゴシック" panose="020B0600070205080204" pitchFamily="34" charset="-128"/>
                <a:cs typeface="+mn-cs"/>
              </a:rPr>
              <a:t> ban </a:t>
            </a:r>
            <a:r>
              <a:rPr kumimoji="0" lang="en-US" altLang="en-US" sz="1400" b="0" i="0" u="none" strike="noStrike" kern="1200" cap="none" spc="0" normalizeH="0" baseline="0" noProof="0" dirty="0" err="1">
                <a:ln>
                  <a:noFill/>
                </a:ln>
                <a:solidFill>
                  <a:srgbClr val="FFFFFF"/>
                </a:solidFill>
                <a:effectLst/>
                <a:uLnTx/>
                <a:uFillTx/>
                <a:latin typeface="Nunito" panose="020B0604020202020204" charset="0"/>
                <a:ea typeface="ＭＳ Ｐゴシック" panose="020B0600070205080204" pitchFamily="34" charset="-128"/>
                <a:cs typeface="+mn-cs"/>
              </a:rPr>
              <a:t>đầu</a:t>
            </a:r>
            <a:endParaRPr kumimoji="0" lang="en-US" altLang="en-US" sz="1400" b="0" i="0" u="none" strike="noStrike" kern="1200" cap="none" spc="0" normalizeH="0" baseline="0" noProof="0" dirty="0">
              <a:ln>
                <a:noFill/>
              </a:ln>
              <a:solidFill>
                <a:srgbClr val="FFFFFF"/>
              </a:solidFill>
              <a:effectLst/>
              <a:uLnTx/>
              <a:uFillTx/>
              <a:latin typeface="Nunito" panose="020B0604020202020204" charset="0"/>
              <a:ea typeface="ＭＳ Ｐゴシック" panose="020B0600070205080204" pitchFamily="34" charset="-128"/>
              <a:cs typeface="+mn-cs"/>
            </a:endParaRPr>
          </a:p>
        </p:txBody>
      </p:sp>
      <p:sp>
        <p:nvSpPr>
          <p:cNvPr id="159751" name="TextBox 8"/>
          <p:cNvSpPr txBox="1">
            <a:spLocks noChangeArrowheads="1"/>
          </p:cNvSpPr>
          <p:nvPr/>
        </p:nvSpPr>
        <p:spPr bwMode="auto">
          <a:xfrm>
            <a:off x="2381251" y="5515807"/>
            <a:ext cx="7712075" cy="698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190510" marR="0" lvl="0" indent="-190510" algn="l" defTabSz="457223"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GB" altLang="en-US" sz="1400" b="0" i="0" u="none" strike="noStrike" kern="1200" cap="none" spc="0" normalizeH="0" baseline="0" noProof="0" dirty="0">
                <a:ln>
                  <a:noFill/>
                </a:ln>
                <a:solidFill>
                  <a:srgbClr val="002060"/>
                </a:solidFill>
                <a:effectLst/>
                <a:uLnTx/>
                <a:uFillTx/>
                <a:latin typeface="Verdana" panose="020B0604030504040204" pitchFamily="34" charset="0"/>
                <a:ea typeface="ＭＳ Ｐゴシック" panose="020B0600070205080204" pitchFamily="34" charset="-128"/>
                <a:cs typeface="+mn-cs"/>
              </a:rPr>
              <a:t>Dapagliflozin + Metformin </a:t>
            </a:r>
            <a:r>
              <a:rPr kumimoji="0" lang="en-GB" altLang="en-US" sz="1400" b="0" i="0" u="none" strike="noStrike" kern="1200" cap="none" spc="0" normalizeH="0" baseline="0" noProof="0" dirty="0" err="1">
                <a:ln>
                  <a:noFill/>
                </a:ln>
                <a:solidFill>
                  <a:srgbClr val="002060"/>
                </a:solidFill>
                <a:effectLst/>
                <a:uLnTx/>
                <a:uFillTx/>
                <a:latin typeface="Verdana" panose="020B0604030504040204" pitchFamily="34" charset="0"/>
                <a:ea typeface="ＭＳ Ｐゴシック" panose="020B0600070205080204" pitchFamily="34" charset="-128"/>
                <a:cs typeface="+mn-cs"/>
              </a:rPr>
              <a:t>giảm</a:t>
            </a:r>
            <a:r>
              <a:rPr kumimoji="0" lang="en-GB" altLang="en-US" sz="1400" b="0" i="0" u="none" strike="noStrike" kern="1200" cap="none" spc="0" normalizeH="0" baseline="0" noProof="0" dirty="0">
                <a:ln>
                  <a:noFill/>
                </a:ln>
                <a:solidFill>
                  <a:srgbClr val="002060"/>
                </a:solidFill>
                <a:effectLst/>
                <a:uLnTx/>
                <a:uFillTx/>
                <a:latin typeface="Verdana" panose="020B0604030504040204" pitchFamily="34" charset="0"/>
                <a:ea typeface="ＭＳ Ｐゴシック" panose="020B0600070205080204" pitchFamily="34" charset="-128"/>
                <a:cs typeface="+mn-cs"/>
              </a:rPr>
              <a:t> HbA</a:t>
            </a:r>
            <a:r>
              <a:rPr kumimoji="0" lang="en-GB" altLang="en-US" sz="1400" b="0" i="0" u="none" strike="noStrike" kern="1200" cap="none" spc="0" normalizeH="0" baseline="-25000" noProof="0" dirty="0">
                <a:ln>
                  <a:noFill/>
                </a:ln>
                <a:solidFill>
                  <a:srgbClr val="002060"/>
                </a:solidFill>
                <a:effectLst/>
                <a:uLnTx/>
                <a:uFillTx/>
                <a:latin typeface="Verdana" panose="020B0604030504040204" pitchFamily="34" charset="0"/>
                <a:ea typeface="ＭＳ Ｐゴシック" panose="020B0600070205080204" pitchFamily="34" charset="-128"/>
                <a:cs typeface="+mn-cs"/>
              </a:rPr>
              <a:t>1c</a:t>
            </a:r>
            <a:r>
              <a:rPr kumimoji="0" lang="en-GB" altLang="en-US" sz="1400" b="0" i="0" u="none" strike="noStrike" kern="1200" cap="none" spc="0" normalizeH="0" baseline="0" noProof="0" dirty="0">
                <a:ln>
                  <a:noFill/>
                </a:ln>
                <a:solidFill>
                  <a:srgbClr val="002060"/>
                </a:solidFill>
                <a:effectLst/>
                <a:uLnTx/>
                <a:uFillTx/>
                <a:latin typeface="Verdana" panose="020B0604030504040204" pitchFamily="34" charset="0"/>
                <a:ea typeface="ＭＳ Ｐゴシック" panose="020B0600070205080204" pitchFamily="34" charset="-128"/>
                <a:cs typeface="+mn-cs"/>
              </a:rPr>
              <a:t> </a:t>
            </a:r>
            <a:r>
              <a:rPr kumimoji="0" lang="en-GB" altLang="en-US" sz="1400" b="0" i="0" u="none" strike="noStrike" kern="1200" cap="none" spc="0" normalizeH="0" baseline="0" noProof="0" dirty="0" err="1">
                <a:ln>
                  <a:noFill/>
                </a:ln>
                <a:solidFill>
                  <a:srgbClr val="002060"/>
                </a:solidFill>
                <a:effectLst/>
                <a:uLnTx/>
                <a:uFillTx/>
                <a:latin typeface="Verdana" panose="020B0604030504040204" pitchFamily="34" charset="0"/>
                <a:ea typeface="ＭＳ Ｐゴシック" panose="020B0600070205080204" pitchFamily="34" charset="-128"/>
                <a:cs typeface="+mn-cs"/>
              </a:rPr>
              <a:t>có</a:t>
            </a:r>
            <a:r>
              <a:rPr kumimoji="0" lang="en-GB" altLang="en-US" sz="1400" b="0" i="0" u="none" strike="noStrike" kern="1200" cap="none" spc="0" normalizeH="0" baseline="0" noProof="0" dirty="0">
                <a:ln>
                  <a:noFill/>
                </a:ln>
                <a:solidFill>
                  <a:srgbClr val="002060"/>
                </a:solidFill>
                <a:effectLst/>
                <a:uLnTx/>
                <a:uFillTx/>
                <a:latin typeface="Verdana" panose="020B0604030504040204" pitchFamily="34" charset="0"/>
                <a:ea typeface="ＭＳ Ｐゴシック" panose="020B0600070205080204" pitchFamily="34" charset="-128"/>
                <a:cs typeface="+mn-cs"/>
              </a:rPr>
              <a:t> ý </a:t>
            </a:r>
            <a:r>
              <a:rPr kumimoji="0" lang="en-GB" altLang="en-US" sz="1400" b="0" i="0" u="none" strike="noStrike" kern="1200" cap="none" spc="0" normalizeH="0" baseline="0" noProof="0" dirty="0" err="1">
                <a:ln>
                  <a:noFill/>
                </a:ln>
                <a:solidFill>
                  <a:srgbClr val="002060"/>
                </a:solidFill>
                <a:effectLst/>
                <a:uLnTx/>
                <a:uFillTx/>
                <a:latin typeface="Verdana" panose="020B0604030504040204" pitchFamily="34" charset="0"/>
                <a:ea typeface="ＭＳ Ｐゴシック" panose="020B0600070205080204" pitchFamily="34" charset="-128"/>
                <a:cs typeface="+mn-cs"/>
              </a:rPr>
              <a:t>nghĩa</a:t>
            </a:r>
            <a:r>
              <a:rPr kumimoji="0" lang="en-GB" altLang="en-US" sz="1400" b="0" i="0" u="none" strike="noStrike" kern="1200" cap="none" spc="0" normalizeH="0" baseline="0" noProof="0" dirty="0">
                <a:ln>
                  <a:noFill/>
                </a:ln>
                <a:solidFill>
                  <a:srgbClr val="002060"/>
                </a:solidFill>
                <a:effectLst/>
                <a:uLnTx/>
                <a:uFillTx/>
                <a:latin typeface="Verdana" panose="020B0604030504040204" pitchFamily="34" charset="0"/>
                <a:ea typeface="ＭＳ Ｐゴシック" panose="020B0600070205080204" pitchFamily="34" charset="-128"/>
                <a:cs typeface="+mn-cs"/>
              </a:rPr>
              <a:t> </a:t>
            </a:r>
            <a:r>
              <a:rPr kumimoji="0" lang="en-GB" altLang="en-US" sz="1400" b="0" i="0" u="none" strike="noStrike" kern="1200" cap="none" spc="0" normalizeH="0" baseline="0" noProof="0" dirty="0" err="1">
                <a:ln>
                  <a:noFill/>
                </a:ln>
                <a:solidFill>
                  <a:srgbClr val="002060"/>
                </a:solidFill>
                <a:effectLst/>
                <a:uLnTx/>
                <a:uFillTx/>
                <a:latin typeface="Verdana" panose="020B0604030504040204" pitchFamily="34" charset="0"/>
                <a:ea typeface="ＭＳ Ｐゴシック" panose="020B0600070205080204" pitchFamily="34" charset="-128"/>
                <a:cs typeface="+mn-cs"/>
              </a:rPr>
              <a:t>hơn</a:t>
            </a:r>
            <a:r>
              <a:rPr kumimoji="0" lang="en-GB" altLang="en-US" sz="1400" b="0" i="0" u="none" strike="noStrike" kern="1200" cap="none" spc="0" normalizeH="0" baseline="0" noProof="0" dirty="0">
                <a:ln>
                  <a:noFill/>
                </a:ln>
                <a:solidFill>
                  <a:srgbClr val="002060"/>
                </a:solidFill>
                <a:effectLst/>
                <a:uLnTx/>
                <a:uFillTx/>
                <a:latin typeface="Verdana" panose="020B0604030504040204" pitchFamily="34" charset="0"/>
                <a:ea typeface="ＭＳ Ｐゴシック" panose="020B0600070205080204" pitchFamily="34" charset="-128"/>
                <a:cs typeface="+mn-cs"/>
              </a:rPr>
              <a:t> </a:t>
            </a:r>
            <a:r>
              <a:rPr kumimoji="0" lang="en-GB" altLang="en-US" sz="1400" b="0" i="0" u="none" strike="noStrike" kern="1200" cap="none" spc="0" normalizeH="0" baseline="0" noProof="0" dirty="0" err="1">
                <a:ln>
                  <a:noFill/>
                </a:ln>
                <a:solidFill>
                  <a:srgbClr val="002060"/>
                </a:solidFill>
                <a:effectLst/>
                <a:uLnTx/>
                <a:uFillTx/>
                <a:latin typeface="Verdana" panose="020B0604030504040204" pitchFamily="34" charset="0"/>
                <a:ea typeface="ＭＳ Ｐゴシック" panose="020B0600070205080204" pitchFamily="34" charset="-128"/>
                <a:cs typeface="+mn-cs"/>
              </a:rPr>
              <a:t>cả</a:t>
            </a:r>
            <a:r>
              <a:rPr kumimoji="0" lang="en-GB" altLang="en-US" sz="1400" b="0" i="0" u="none" strike="noStrike" kern="1200" cap="none" spc="0" normalizeH="0" baseline="0" noProof="0" dirty="0">
                <a:ln>
                  <a:noFill/>
                </a:ln>
                <a:solidFill>
                  <a:srgbClr val="002060"/>
                </a:solidFill>
                <a:effectLst/>
                <a:uLnTx/>
                <a:uFillTx/>
                <a:latin typeface="Verdana" panose="020B0604030504040204" pitchFamily="34" charset="0"/>
                <a:ea typeface="ＭＳ Ｐゴシック" panose="020B0600070205080204" pitchFamily="34" charset="-128"/>
                <a:cs typeface="+mn-cs"/>
              </a:rPr>
              <a:t> </a:t>
            </a:r>
            <a:r>
              <a:rPr kumimoji="0" lang="en-GB" altLang="en-US" sz="1400" b="0" i="0" u="none" strike="noStrike" kern="1200" cap="none" spc="0" normalizeH="0" baseline="0" noProof="0" dirty="0" err="1">
                <a:ln>
                  <a:noFill/>
                </a:ln>
                <a:solidFill>
                  <a:srgbClr val="002060"/>
                </a:solidFill>
                <a:effectLst/>
                <a:uLnTx/>
                <a:uFillTx/>
                <a:latin typeface="Verdana" panose="020B0604030504040204" pitchFamily="34" charset="0"/>
                <a:ea typeface="ＭＳ Ｐゴシック" panose="020B0600070205080204" pitchFamily="34" charset="-128"/>
                <a:cs typeface="+mn-cs"/>
              </a:rPr>
              <a:t>hai</a:t>
            </a:r>
            <a:r>
              <a:rPr kumimoji="0" lang="en-GB" altLang="en-US" sz="1400" b="0" i="0" u="none" strike="noStrike" kern="1200" cap="none" spc="0" normalizeH="0" baseline="0" noProof="0" dirty="0">
                <a:ln>
                  <a:noFill/>
                </a:ln>
                <a:solidFill>
                  <a:srgbClr val="002060"/>
                </a:solidFill>
                <a:effectLst/>
                <a:uLnTx/>
                <a:uFillTx/>
                <a:latin typeface="Verdana" panose="020B0604030504040204" pitchFamily="34" charset="0"/>
                <a:ea typeface="ＭＳ Ｐゴシック" panose="020B0600070205080204" pitchFamily="34" charset="-128"/>
                <a:cs typeface="+mn-cs"/>
              </a:rPr>
              <a:t> </a:t>
            </a:r>
            <a:r>
              <a:rPr kumimoji="0" lang="en-GB" altLang="en-US" sz="1400" b="0" i="0" u="none" strike="noStrike" kern="1200" cap="none" spc="0" normalizeH="0" baseline="0" noProof="0" dirty="0" err="1">
                <a:ln>
                  <a:noFill/>
                </a:ln>
                <a:solidFill>
                  <a:srgbClr val="002060"/>
                </a:solidFill>
                <a:effectLst/>
                <a:uLnTx/>
                <a:uFillTx/>
                <a:latin typeface="Verdana" panose="020B0604030504040204" pitchFamily="34" charset="0"/>
                <a:ea typeface="ＭＳ Ｐゴシック" panose="020B0600070205080204" pitchFamily="34" charset="-128"/>
                <a:cs typeface="+mn-cs"/>
              </a:rPr>
              <a:t>phác</a:t>
            </a:r>
            <a:r>
              <a:rPr kumimoji="0" lang="en-GB" altLang="en-US" sz="1400" b="0" i="0" u="none" strike="noStrike" kern="1200" cap="none" spc="0" normalizeH="0" baseline="0" noProof="0" dirty="0">
                <a:ln>
                  <a:noFill/>
                </a:ln>
                <a:solidFill>
                  <a:srgbClr val="002060"/>
                </a:solidFill>
                <a:effectLst/>
                <a:uLnTx/>
                <a:uFillTx/>
                <a:latin typeface="Verdana" panose="020B0604030504040204" pitchFamily="34" charset="0"/>
                <a:ea typeface="ＭＳ Ｐゴシック" panose="020B0600070205080204" pitchFamily="34" charset="-128"/>
                <a:cs typeface="+mn-cs"/>
              </a:rPr>
              <a:t> </a:t>
            </a:r>
            <a:r>
              <a:rPr kumimoji="0" lang="en-GB" altLang="en-US" sz="1400" b="0" i="0" u="none" strike="noStrike" kern="1200" cap="none" spc="0" normalizeH="0" baseline="0" noProof="0" dirty="0" err="1">
                <a:ln>
                  <a:noFill/>
                </a:ln>
                <a:solidFill>
                  <a:srgbClr val="002060"/>
                </a:solidFill>
                <a:effectLst/>
                <a:uLnTx/>
                <a:uFillTx/>
                <a:latin typeface="Verdana" panose="020B0604030504040204" pitchFamily="34" charset="0"/>
                <a:ea typeface="ＭＳ Ｐゴシック" panose="020B0600070205080204" pitchFamily="34" charset="-128"/>
                <a:cs typeface="+mn-cs"/>
              </a:rPr>
              <a:t>đồ</a:t>
            </a:r>
            <a:r>
              <a:rPr kumimoji="0" lang="en-GB" altLang="en-US" sz="1400" b="0" i="0" u="none" strike="noStrike" kern="1200" cap="none" spc="0" normalizeH="0" baseline="0" noProof="0" dirty="0">
                <a:ln>
                  <a:noFill/>
                </a:ln>
                <a:solidFill>
                  <a:srgbClr val="002060"/>
                </a:solidFill>
                <a:effectLst/>
                <a:uLnTx/>
                <a:uFillTx/>
                <a:latin typeface="Verdana" panose="020B0604030504040204" pitchFamily="34" charset="0"/>
                <a:ea typeface="ＭＳ Ｐゴシック" panose="020B0600070205080204" pitchFamily="34" charset="-128"/>
                <a:cs typeface="+mn-cs"/>
              </a:rPr>
              <a:t> </a:t>
            </a:r>
            <a:r>
              <a:rPr kumimoji="0" lang="en-GB" altLang="en-US" sz="1400" b="0" i="0" u="none" strike="noStrike" kern="1200" cap="none" spc="0" normalizeH="0" baseline="0" noProof="0" dirty="0" err="1">
                <a:ln>
                  <a:noFill/>
                </a:ln>
                <a:solidFill>
                  <a:srgbClr val="002060"/>
                </a:solidFill>
                <a:effectLst/>
                <a:uLnTx/>
                <a:uFillTx/>
                <a:latin typeface="Verdana" panose="020B0604030504040204" pitchFamily="34" charset="0"/>
                <a:ea typeface="ＭＳ Ｐゴシック" panose="020B0600070205080204" pitchFamily="34" charset="-128"/>
                <a:cs typeface="+mn-cs"/>
              </a:rPr>
              <a:t>đơn</a:t>
            </a:r>
            <a:r>
              <a:rPr kumimoji="0" lang="en-GB" altLang="en-US" sz="1400" b="0" i="0" u="none" strike="noStrike" kern="1200" cap="none" spc="0" normalizeH="0" baseline="0" noProof="0" dirty="0">
                <a:ln>
                  <a:noFill/>
                </a:ln>
                <a:solidFill>
                  <a:srgbClr val="002060"/>
                </a:solidFill>
                <a:effectLst/>
                <a:uLnTx/>
                <a:uFillTx/>
                <a:latin typeface="Verdana" panose="020B0604030504040204" pitchFamily="34" charset="0"/>
                <a:ea typeface="ＭＳ Ｐゴシック" panose="020B0600070205080204" pitchFamily="34" charset="-128"/>
                <a:cs typeface="+mn-cs"/>
              </a:rPr>
              <a:t> </a:t>
            </a:r>
            <a:r>
              <a:rPr kumimoji="0" lang="en-GB" altLang="en-US" sz="1400" b="0" i="0" u="none" strike="noStrike" kern="1200" cap="none" spc="0" normalizeH="0" baseline="0" noProof="0" dirty="0" err="1">
                <a:ln>
                  <a:noFill/>
                </a:ln>
                <a:solidFill>
                  <a:srgbClr val="002060"/>
                </a:solidFill>
                <a:effectLst/>
                <a:uLnTx/>
                <a:uFillTx/>
                <a:latin typeface="Verdana" panose="020B0604030504040204" pitchFamily="34" charset="0"/>
                <a:ea typeface="ＭＳ Ｐゴシック" panose="020B0600070205080204" pitchFamily="34" charset="-128"/>
                <a:cs typeface="+mn-cs"/>
              </a:rPr>
              <a:t>trị</a:t>
            </a:r>
            <a:r>
              <a:rPr kumimoji="0" lang="en-GB" altLang="en-US" sz="1400" b="0" i="0" u="none" strike="noStrike" kern="1200" cap="none" spc="0" normalizeH="0" baseline="0" noProof="0" dirty="0">
                <a:ln>
                  <a:noFill/>
                </a:ln>
                <a:solidFill>
                  <a:srgbClr val="002060"/>
                </a:solidFill>
                <a:effectLst/>
                <a:uLnTx/>
                <a:uFillTx/>
                <a:latin typeface="Verdana" panose="020B0604030504040204" pitchFamily="34" charset="0"/>
                <a:ea typeface="ＭＳ Ｐゴシック" panose="020B0600070205080204" pitchFamily="34" charset="-128"/>
                <a:cs typeface="+mn-cs"/>
              </a:rPr>
              <a:t>.</a:t>
            </a:r>
          </a:p>
          <a:p>
            <a:pPr marL="190510" marR="0" lvl="0" indent="-190510" algn="l" defTabSz="457223"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GB" altLang="en-US" sz="1400" b="0" i="0" u="none" strike="noStrike" kern="1200" cap="none" spc="0" normalizeH="0" baseline="0" noProof="0" dirty="0" err="1">
                <a:ln>
                  <a:noFill/>
                </a:ln>
                <a:solidFill>
                  <a:srgbClr val="002060"/>
                </a:solidFill>
                <a:effectLst/>
                <a:uLnTx/>
                <a:uFillTx/>
                <a:latin typeface="Verdana" panose="020B0604030504040204" pitchFamily="34" charset="0"/>
                <a:ea typeface="ＭＳ Ｐゴシック" panose="020B0600070205080204" pitchFamily="34" charset="-128"/>
                <a:cs typeface="+mn-cs"/>
              </a:rPr>
              <a:t>Hiệu</a:t>
            </a:r>
            <a:r>
              <a:rPr kumimoji="0" lang="en-GB" altLang="en-US" sz="1400" b="0" i="0" u="none" strike="noStrike" kern="1200" cap="none" spc="0" normalizeH="0" baseline="0" noProof="0" dirty="0">
                <a:ln>
                  <a:noFill/>
                </a:ln>
                <a:solidFill>
                  <a:srgbClr val="002060"/>
                </a:solidFill>
                <a:effectLst/>
                <a:uLnTx/>
                <a:uFillTx/>
                <a:latin typeface="Verdana" panose="020B0604030504040204" pitchFamily="34" charset="0"/>
                <a:ea typeface="ＭＳ Ｐゴシック" panose="020B0600070205080204" pitchFamily="34" charset="-128"/>
                <a:cs typeface="+mn-cs"/>
              </a:rPr>
              <a:t> </a:t>
            </a:r>
            <a:r>
              <a:rPr kumimoji="0" lang="en-GB" altLang="en-US" sz="1400" b="0" i="0" u="none" strike="noStrike" kern="1200" cap="none" spc="0" normalizeH="0" baseline="0" noProof="0" dirty="0" err="1">
                <a:ln>
                  <a:noFill/>
                </a:ln>
                <a:solidFill>
                  <a:srgbClr val="002060"/>
                </a:solidFill>
                <a:effectLst/>
                <a:uLnTx/>
                <a:uFillTx/>
                <a:latin typeface="Verdana" panose="020B0604030504040204" pitchFamily="34" charset="0"/>
                <a:ea typeface="ＭＳ Ｐゴシック" panose="020B0600070205080204" pitchFamily="34" charset="-128"/>
                <a:cs typeface="+mn-cs"/>
              </a:rPr>
              <a:t>quả</a:t>
            </a:r>
            <a:r>
              <a:rPr kumimoji="0" lang="en-GB" altLang="en-US" sz="1400" b="0" i="0" u="none" strike="noStrike" kern="1200" cap="none" spc="0" normalizeH="0" baseline="0" noProof="0" dirty="0">
                <a:ln>
                  <a:noFill/>
                </a:ln>
                <a:solidFill>
                  <a:srgbClr val="002060"/>
                </a:solidFill>
                <a:effectLst/>
                <a:uLnTx/>
                <a:uFillTx/>
                <a:latin typeface="Verdana" panose="020B0604030504040204" pitchFamily="34" charset="0"/>
                <a:ea typeface="ＭＳ Ｐゴシック" panose="020B0600070205080204" pitchFamily="34" charset="-128"/>
                <a:cs typeface="+mn-cs"/>
              </a:rPr>
              <a:t> </a:t>
            </a:r>
            <a:r>
              <a:rPr kumimoji="0" lang="en-GB" altLang="en-US" sz="1400" b="0" i="0" u="none" strike="noStrike" kern="1200" cap="none" spc="0" normalizeH="0" baseline="0" noProof="0" dirty="0" err="1">
                <a:ln>
                  <a:noFill/>
                </a:ln>
                <a:solidFill>
                  <a:srgbClr val="002060"/>
                </a:solidFill>
                <a:effectLst/>
                <a:uLnTx/>
                <a:uFillTx/>
                <a:latin typeface="Verdana" panose="020B0604030504040204" pitchFamily="34" charset="0"/>
                <a:ea typeface="ＭＳ Ｐゴシック" panose="020B0600070205080204" pitchFamily="34" charset="-128"/>
                <a:cs typeface="+mn-cs"/>
              </a:rPr>
              <a:t>giảm</a:t>
            </a:r>
            <a:r>
              <a:rPr kumimoji="0" lang="en-GB" altLang="en-US" sz="1400" b="0" i="0" u="none" strike="noStrike" kern="1200" cap="none" spc="0" normalizeH="0" baseline="0" noProof="0" dirty="0">
                <a:ln>
                  <a:noFill/>
                </a:ln>
                <a:solidFill>
                  <a:srgbClr val="002060"/>
                </a:solidFill>
                <a:effectLst/>
                <a:uLnTx/>
                <a:uFillTx/>
                <a:latin typeface="Verdana" panose="020B0604030504040204" pitchFamily="34" charset="0"/>
                <a:ea typeface="ＭＳ Ｐゴシック" panose="020B0600070205080204" pitchFamily="34" charset="-128"/>
                <a:cs typeface="+mn-cs"/>
              </a:rPr>
              <a:t> HbA1c </a:t>
            </a:r>
            <a:r>
              <a:rPr kumimoji="0" lang="en-GB" altLang="en-US" sz="1400" b="0" i="0" u="none" strike="noStrike" kern="1200" cap="none" spc="0" normalizeH="0" baseline="0" noProof="0" dirty="0" err="1">
                <a:ln>
                  <a:noFill/>
                </a:ln>
                <a:solidFill>
                  <a:srgbClr val="002060"/>
                </a:solidFill>
                <a:effectLst/>
                <a:uLnTx/>
                <a:uFillTx/>
                <a:latin typeface="Verdana" panose="020B0604030504040204" pitchFamily="34" charset="0"/>
                <a:ea typeface="ＭＳ Ｐゴシック" panose="020B0600070205080204" pitchFamily="34" charset="-128"/>
                <a:cs typeface="+mn-cs"/>
              </a:rPr>
              <a:t>của</a:t>
            </a:r>
            <a:r>
              <a:rPr kumimoji="0" lang="en-GB" altLang="en-US" sz="1400" b="0" i="0" u="none" strike="noStrike" kern="1200" cap="none" spc="0" normalizeH="0" baseline="0" noProof="0" dirty="0">
                <a:ln>
                  <a:noFill/>
                </a:ln>
                <a:solidFill>
                  <a:srgbClr val="002060"/>
                </a:solidFill>
                <a:effectLst/>
                <a:uLnTx/>
                <a:uFillTx/>
                <a:latin typeface="Verdana" panose="020B0604030504040204" pitchFamily="34" charset="0"/>
                <a:ea typeface="ＭＳ Ｐゴシック" panose="020B0600070205080204" pitchFamily="34" charset="-128"/>
                <a:cs typeface="+mn-cs"/>
              </a:rPr>
              <a:t> Dapagliflozin </a:t>
            </a:r>
            <a:r>
              <a:rPr kumimoji="0" lang="en-GB" altLang="en-US" sz="1400" b="0" i="0" u="none" strike="noStrike" kern="1200" cap="none" spc="0" normalizeH="0" baseline="0" noProof="0" dirty="0" err="1">
                <a:ln>
                  <a:noFill/>
                </a:ln>
                <a:solidFill>
                  <a:srgbClr val="002060"/>
                </a:solidFill>
                <a:effectLst/>
                <a:uLnTx/>
                <a:uFillTx/>
                <a:latin typeface="Verdana" panose="020B0604030504040204" pitchFamily="34" charset="0"/>
                <a:ea typeface="ＭＳ Ｐゴシック" panose="020B0600070205080204" pitchFamily="34" charset="-128"/>
                <a:cs typeface="+mn-cs"/>
              </a:rPr>
              <a:t>đơn</a:t>
            </a:r>
            <a:r>
              <a:rPr kumimoji="0" lang="en-GB" altLang="en-US" sz="1400" b="0" i="0" u="none" strike="noStrike" kern="1200" cap="none" spc="0" normalizeH="0" baseline="0" noProof="0" dirty="0">
                <a:ln>
                  <a:noFill/>
                </a:ln>
                <a:solidFill>
                  <a:srgbClr val="002060"/>
                </a:solidFill>
                <a:effectLst/>
                <a:uLnTx/>
                <a:uFillTx/>
                <a:latin typeface="Verdana" panose="020B0604030504040204" pitchFamily="34" charset="0"/>
                <a:ea typeface="ＭＳ Ｐゴシック" panose="020B0600070205080204" pitchFamily="34" charset="-128"/>
                <a:cs typeface="+mn-cs"/>
              </a:rPr>
              <a:t> </a:t>
            </a:r>
            <a:r>
              <a:rPr kumimoji="0" lang="en-GB" altLang="en-US" sz="1400" b="0" i="0" u="none" strike="noStrike" kern="1200" cap="none" spc="0" normalizeH="0" baseline="0" noProof="0" dirty="0" err="1">
                <a:ln>
                  <a:noFill/>
                </a:ln>
                <a:solidFill>
                  <a:srgbClr val="002060"/>
                </a:solidFill>
                <a:effectLst/>
                <a:uLnTx/>
                <a:uFillTx/>
                <a:latin typeface="Verdana" panose="020B0604030504040204" pitchFamily="34" charset="0"/>
                <a:ea typeface="ＭＳ Ｐゴシック" panose="020B0600070205080204" pitchFamily="34" charset="-128"/>
                <a:cs typeface="+mn-cs"/>
              </a:rPr>
              <a:t>trị</a:t>
            </a:r>
            <a:r>
              <a:rPr kumimoji="0" lang="en-GB" altLang="en-US" sz="1400" b="0" i="0" u="none" strike="noStrike" kern="1200" cap="none" spc="0" normalizeH="0" baseline="0" noProof="0" dirty="0">
                <a:ln>
                  <a:noFill/>
                </a:ln>
                <a:solidFill>
                  <a:srgbClr val="002060"/>
                </a:solidFill>
                <a:effectLst/>
                <a:uLnTx/>
                <a:uFillTx/>
                <a:latin typeface="Verdana" panose="020B0604030504040204" pitchFamily="34" charset="0"/>
                <a:ea typeface="ＭＳ Ｐゴシック" panose="020B0600070205080204" pitchFamily="34" charset="-128"/>
                <a:cs typeface="+mn-cs"/>
              </a:rPr>
              <a:t> </a:t>
            </a:r>
            <a:r>
              <a:rPr kumimoji="0" lang="en-GB" altLang="en-US" sz="1400" b="0" i="0" u="none" strike="noStrike" kern="1200" cap="none" spc="0" normalizeH="0" baseline="0" noProof="0" dirty="0" err="1">
                <a:ln>
                  <a:noFill/>
                </a:ln>
                <a:solidFill>
                  <a:srgbClr val="002060"/>
                </a:solidFill>
                <a:effectLst/>
                <a:uLnTx/>
                <a:uFillTx/>
                <a:latin typeface="Verdana" panose="020B0604030504040204" pitchFamily="34" charset="0"/>
                <a:ea typeface="ＭＳ Ｐゴシック" panose="020B0600070205080204" pitchFamily="34" charset="-128"/>
                <a:cs typeface="+mn-cs"/>
              </a:rPr>
              <a:t>tương</a:t>
            </a:r>
            <a:r>
              <a:rPr kumimoji="0" lang="en-GB" altLang="en-US" sz="1400" b="0" i="0" u="none" strike="noStrike" kern="1200" cap="none" spc="0" normalizeH="0" baseline="0" noProof="0" dirty="0">
                <a:ln>
                  <a:noFill/>
                </a:ln>
                <a:solidFill>
                  <a:srgbClr val="002060"/>
                </a:solidFill>
                <a:effectLst/>
                <a:uLnTx/>
                <a:uFillTx/>
                <a:latin typeface="Verdana" panose="020B0604030504040204" pitchFamily="34" charset="0"/>
                <a:ea typeface="ＭＳ Ｐゴシック" panose="020B0600070205080204" pitchFamily="34" charset="-128"/>
                <a:cs typeface="+mn-cs"/>
              </a:rPr>
              <a:t> </a:t>
            </a:r>
            <a:r>
              <a:rPr kumimoji="0" lang="en-GB" altLang="en-US" sz="1400" b="0" i="0" u="none" strike="noStrike" kern="1200" cap="none" spc="0" normalizeH="0" baseline="0" noProof="0" dirty="0" err="1">
                <a:ln>
                  <a:noFill/>
                </a:ln>
                <a:solidFill>
                  <a:srgbClr val="002060"/>
                </a:solidFill>
                <a:effectLst/>
                <a:uLnTx/>
                <a:uFillTx/>
                <a:latin typeface="Verdana" panose="020B0604030504040204" pitchFamily="34" charset="0"/>
                <a:ea typeface="ＭＳ Ｐゴシック" panose="020B0600070205080204" pitchFamily="34" charset="-128"/>
                <a:cs typeface="+mn-cs"/>
              </a:rPr>
              <a:t>đương</a:t>
            </a:r>
            <a:r>
              <a:rPr kumimoji="0" lang="en-GB" altLang="en-US" sz="1400" b="0" i="0" u="none" strike="noStrike" kern="1200" cap="none" spc="0" normalizeH="0" baseline="0" noProof="0" dirty="0">
                <a:ln>
                  <a:noFill/>
                </a:ln>
                <a:solidFill>
                  <a:srgbClr val="002060"/>
                </a:solidFill>
                <a:effectLst/>
                <a:uLnTx/>
                <a:uFillTx/>
                <a:latin typeface="Verdana" panose="020B0604030504040204" pitchFamily="34" charset="0"/>
                <a:ea typeface="ＭＳ Ｐゴシック" panose="020B0600070205080204" pitchFamily="34" charset="-128"/>
                <a:cs typeface="+mn-cs"/>
              </a:rPr>
              <a:t> </a:t>
            </a:r>
            <a:r>
              <a:rPr kumimoji="0" lang="en-GB" altLang="en-US" sz="1400" b="0" i="0" u="none" strike="noStrike" kern="1200" cap="none" spc="0" normalizeH="0" baseline="0" noProof="0" dirty="0" err="1">
                <a:ln>
                  <a:noFill/>
                </a:ln>
                <a:solidFill>
                  <a:srgbClr val="002060"/>
                </a:solidFill>
                <a:effectLst/>
                <a:uLnTx/>
                <a:uFillTx/>
                <a:latin typeface="Verdana" panose="020B0604030504040204" pitchFamily="34" charset="0"/>
                <a:ea typeface="ＭＳ Ｐゴシック" panose="020B0600070205080204" pitchFamily="34" charset="-128"/>
                <a:cs typeface="+mn-cs"/>
              </a:rPr>
              <a:t>với</a:t>
            </a:r>
            <a:r>
              <a:rPr kumimoji="0" lang="en-GB" altLang="en-US" sz="1400" b="0" i="0" u="none" strike="noStrike" kern="1200" cap="none" spc="0" normalizeH="0" baseline="0" noProof="0" dirty="0">
                <a:ln>
                  <a:noFill/>
                </a:ln>
                <a:solidFill>
                  <a:srgbClr val="002060"/>
                </a:solidFill>
                <a:effectLst/>
                <a:uLnTx/>
                <a:uFillTx/>
                <a:latin typeface="Verdana" panose="020B0604030504040204" pitchFamily="34" charset="0"/>
                <a:ea typeface="ＭＳ Ｐゴシック" panose="020B0600070205080204" pitchFamily="34" charset="-128"/>
                <a:cs typeface="+mn-cs"/>
              </a:rPr>
              <a:t> Met XR </a:t>
            </a:r>
            <a:r>
              <a:rPr kumimoji="0" lang="en-GB" altLang="en-US" sz="1400" b="0" i="0" u="none" strike="noStrike" kern="1200" cap="none" spc="0" normalizeH="0" baseline="0" noProof="0" dirty="0" err="1">
                <a:ln>
                  <a:noFill/>
                </a:ln>
                <a:solidFill>
                  <a:srgbClr val="002060"/>
                </a:solidFill>
                <a:effectLst/>
                <a:uLnTx/>
                <a:uFillTx/>
                <a:latin typeface="Verdana" panose="020B0604030504040204" pitchFamily="34" charset="0"/>
                <a:ea typeface="ＭＳ Ｐゴシック" panose="020B0600070205080204" pitchFamily="34" charset="-128"/>
                <a:cs typeface="+mn-cs"/>
              </a:rPr>
              <a:t>đơn</a:t>
            </a:r>
            <a:r>
              <a:rPr kumimoji="0" lang="en-GB" altLang="en-US" sz="1400" b="0" i="0" u="none" strike="noStrike" kern="1200" cap="none" spc="0" normalizeH="0" baseline="0" noProof="0" dirty="0">
                <a:ln>
                  <a:noFill/>
                </a:ln>
                <a:solidFill>
                  <a:srgbClr val="002060"/>
                </a:solidFill>
                <a:effectLst/>
                <a:uLnTx/>
                <a:uFillTx/>
                <a:latin typeface="Verdana" panose="020B0604030504040204" pitchFamily="34" charset="0"/>
                <a:ea typeface="ＭＳ Ｐゴシック" panose="020B0600070205080204" pitchFamily="34" charset="-128"/>
                <a:cs typeface="+mn-cs"/>
              </a:rPr>
              <a:t> </a:t>
            </a:r>
            <a:r>
              <a:rPr kumimoji="0" lang="en-GB" altLang="en-US" sz="1400" b="0" i="0" u="none" strike="noStrike" kern="1200" cap="none" spc="0" normalizeH="0" baseline="0" noProof="0" dirty="0" err="1">
                <a:ln>
                  <a:noFill/>
                </a:ln>
                <a:solidFill>
                  <a:srgbClr val="002060"/>
                </a:solidFill>
                <a:effectLst/>
                <a:uLnTx/>
                <a:uFillTx/>
                <a:latin typeface="Verdana" panose="020B0604030504040204" pitchFamily="34" charset="0"/>
                <a:ea typeface="ＭＳ Ｐゴシック" panose="020B0600070205080204" pitchFamily="34" charset="-128"/>
                <a:cs typeface="+mn-cs"/>
              </a:rPr>
              <a:t>trị</a:t>
            </a:r>
            <a:r>
              <a:rPr kumimoji="0" lang="en-GB" altLang="en-US" sz="1400" b="0" i="0" u="none" strike="noStrike" kern="1200" cap="none" spc="0" normalizeH="0" baseline="0" noProof="0" dirty="0">
                <a:ln>
                  <a:noFill/>
                </a:ln>
                <a:solidFill>
                  <a:srgbClr val="002060"/>
                </a:solidFill>
                <a:effectLst/>
                <a:uLnTx/>
                <a:uFillTx/>
                <a:latin typeface="Verdana" panose="020B0604030504040204" pitchFamily="34" charset="0"/>
                <a:ea typeface="ＭＳ Ｐゴシック" panose="020B0600070205080204" pitchFamily="34" charset="-128"/>
                <a:cs typeface="+mn-cs"/>
              </a:rPr>
              <a:t>.</a:t>
            </a:r>
            <a:endParaRPr kumimoji="0" lang="en-US" altLang="en-US" sz="1400" b="0" i="0" u="none" strike="noStrike" kern="1200" cap="none" spc="0" normalizeH="0" baseline="0" noProof="0" dirty="0">
              <a:ln>
                <a:noFill/>
              </a:ln>
              <a:solidFill>
                <a:srgbClr val="002060"/>
              </a:solidFill>
              <a:effectLst/>
              <a:uLnTx/>
              <a:uFillTx/>
              <a:latin typeface="Arial" panose="020B0604020202020204" pitchFamily="34" charset="0"/>
              <a:ea typeface="ＭＳ Ｐゴシック" panose="020B0600070205080204" pitchFamily="34" charset="-128"/>
              <a:cs typeface="+mn-cs"/>
            </a:endParaRPr>
          </a:p>
        </p:txBody>
      </p:sp>
      <p:graphicFrame>
        <p:nvGraphicFramePr>
          <p:cNvPr id="159752" name="Chart 3"/>
          <p:cNvGraphicFramePr>
            <a:graphicFrameLocks/>
          </p:cNvGraphicFramePr>
          <p:nvPr/>
        </p:nvGraphicFramePr>
        <p:xfrm>
          <a:off x="2228593" y="1071572"/>
          <a:ext cx="6413500" cy="4346575"/>
        </p:xfrm>
        <a:graphic>
          <a:graphicData uri="http://schemas.openxmlformats.org/presentationml/2006/ole">
            <mc:AlternateContent xmlns:mc="http://schemas.openxmlformats.org/markup-compatibility/2006">
              <mc:Choice xmlns:v="urn:schemas-microsoft-com:vml" Requires="v">
                <p:oleObj name="Chart" r:id="rId3" imgW="6419644" imgH="4352921" progId="Excel.Chart.8">
                  <p:embed/>
                </p:oleObj>
              </mc:Choice>
              <mc:Fallback>
                <p:oleObj name="Chart" r:id="rId3" imgW="6419644" imgH="4352921" progId="Excel.Chart.8">
                  <p:embed/>
                  <p:pic>
                    <p:nvPicPr>
                      <p:cNvPr id="159752" name="Char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8593" y="1071572"/>
                        <a:ext cx="6413500" cy="43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3" name="Straight Arrow Connector 2"/>
          <p:cNvCxnSpPr/>
          <p:nvPr/>
        </p:nvCxnSpPr>
        <p:spPr>
          <a:xfrm>
            <a:off x="3028951" y="2133600"/>
            <a:ext cx="5529263"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 name="Straight Arrow Connector 4"/>
          <p:cNvCxnSpPr/>
          <p:nvPr/>
        </p:nvCxnSpPr>
        <p:spPr>
          <a:xfrm>
            <a:off x="3028950" y="2133601"/>
            <a:ext cx="0" cy="324326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59755" name="TextBox 3"/>
          <p:cNvSpPr txBox="1">
            <a:spLocks noChangeArrowheads="1"/>
          </p:cNvSpPr>
          <p:nvPr/>
        </p:nvSpPr>
        <p:spPr bwMode="auto">
          <a:xfrm>
            <a:off x="7751764" y="4522789"/>
            <a:ext cx="2889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457223"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58595B"/>
                </a:solidFill>
                <a:effectLst/>
                <a:uLnTx/>
                <a:uFillTx/>
                <a:latin typeface="Arial" panose="020B0604020202020204" pitchFamily="34" charset="0"/>
                <a:ea typeface="ＭＳ Ｐゴシック" panose="020B0600070205080204" pitchFamily="34" charset="-128"/>
                <a:cs typeface="+mn-cs"/>
              </a:rPr>
              <a:t>*</a:t>
            </a:r>
          </a:p>
        </p:txBody>
      </p:sp>
      <p:sp>
        <p:nvSpPr>
          <p:cNvPr id="159756" name="TextBox 11"/>
          <p:cNvSpPr txBox="1">
            <a:spLocks noChangeArrowheads="1"/>
          </p:cNvSpPr>
          <p:nvPr/>
        </p:nvSpPr>
        <p:spPr bwMode="auto">
          <a:xfrm>
            <a:off x="5808664" y="3860801"/>
            <a:ext cx="2873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457223"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58595B"/>
                </a:solidFill>
                <a:effectLst/>
                <a:uLnTx/>
                <a:uFillTx/>
                <a:latin typeface="Verdana" panose="020B0604030504040204" pitchFamily="34" charset="0"/>
                <a:ea typeface="ＭＳ Ｐゴシック" panose="020B0600070205080204" pitchFamily="34" charset="-128"/>
                <a:cs typeface="+mn-cs"/>
              </a:rPr>
              <a:t>†</a:t>
            </a:r>
            <a:endParaRPr kumimoji="0" lang="en-US" altLang="en-US" sz="1800" b="0" i="0" u="none" strike="noStrike" kern="1200" cap="none" spc="0" normalizeH="0" baseline="0" noProof="0">
              <a:ln>
                <a:noFill/>
              </a:ln>
              <a:solidFill>
                <a:srgbClr val="58595B"/>
              </a:solidFill>
              <a:effectLst/>
              <a:uLnTx/>
              <a:uFillTx/>
              <a:latin typeface="Arial" panose="020B0604020202020204" pitchFamily="34" charset="0"/>
              <a:ea typeface="ＭＳ Ｐゴシック" panose="020B0600070205080204" pitchFamily="34" charset="-128"/>
              <a:cs typeface="+mn-cs"/>
            </a:endParaRPr>
          </a:p>
        </p:txBody>
      </p:sp>
      <p:sp>
        <p:nvSpPr>
          <p:cNvPr id="2" name="Rectangle 1"/>
          <p:cNvSpPr/>
          <p:nvPr/>
        </p:nvSpPr>
        <p:spPr>
          <a:xfrm>
            <a:off x="3549650" y="4866115"/>
            <a:ext cx="4572000" cy="276999"/>
          </a:xfrm>
          <a:prstGeom prst="rect">
            <a:avLst/>
          </a:prstGeom>
        </p:spPr>
        <p:txBody>
          <a:bodyPr>
            <a:spAutoFit/>
          </a:bodyPr>
          <a:lstStyle/>
          <a:p>
            <a:pPr marL="0" marR="0" lvl="0" indent="0" algn="l" defTabSz="304815" rtl="0" eaLnBrk="0" fontAlgn="base" latinLnBrk="0" hangingPunct="0">
              <a:lnSpc>
                <a:spcPct val="100000"/>
              </a:lnSpc>
              <a:spcBef>
                <a:spcPct val="0"/>
              </a:spcBef>
              <a:spcAft>
                <a:spcPct val="0"/>
              </a:spcAft>
              <a:buClr>
                <a:srgbClr val="830051"/>
              </a:buClr>
              <a:buSzTx/>
              <a:buFontTx/>
              <a:buNone/>
              <a:tabLst/>
              <a:defRPr/>
            </a:pPr>
            <a:r>
              <a:rPr kumimoji="0" lang="en-US" altLang="en-US" sz="1200" b="1" i="1" u="none" strike="noStrike" kern="1200" cap="none" spc="0" normalizeH="0" baseline="0" noProof="0">
                <a:ln>
                  <a:noFill/>
                </a:ln>
                <a:solidFill>
                  <a:srgbClr val="002060"/>
                </a:solidFill>
                <a:effectLst/>
                <a:uLnTx/>
                <a:uFillTx/>
                <a:latin typeface="Verdana" panose="020B0604030504040204" pitchFamily="34" charset="0"/>
                <a:ea typeface="+mn-ea"/>
                <a:cs typeface="+mn-cs"/>
                <a:sym typeface="Symbol" panose="05050102010706020507" pitchFamily="18" charset="2"/>
              </a:rPr>
              <a:t>P</a:t>
            </a:r>
            <a:r>
              <a:rPr kumimoji="0" lang="en-US" altLang="en-US" sz="1200" b="1" i="0" u="none" strike="noStrike" kern="1200" cap="none" spc="0" normalizeH="0" baseline="0" noProof="0">
                <a:ln>
                  <a:noFill/>
                </a:ln>
                <a:solidFill>
                  <a:srgbClr val="002060"/>
                </a:solidFill>
                <a:effectLst/>
                <a:uLnTx/>
                <a:uFillTx/>
                <a:latin typeface="Verdana" panose="020B0604030504040204" pitchFamily="34" charset="0"/>
                <a:ea typeface="+mn-ea"/>
                <a:cs typeface="+mn-cs"/>
                <a:sym typeface="Symbol" panose="05050102010706020507" pitchFamily="18" charset="2"/>
              </a:rPr>
              <a:t>&lt;0.0001; </a:t>
            </a:r>
            <a:r>
              <a:rPr kumimoji="0" lang="en-US" altLang="en-US" sz="1200" b="1" i="0" u="none" strike="noStrike" kern="1200" cap="none" spc="0" normalizeH="0" baseline="30000" noProof="0">
                <a:ln>
                  <a:noFill/>
                </a:ln>
                <a:solidFill>
                  <a:srgbClr val="002060"/>
                </a:solidFill>
                <a:effectLst/>
                <a:uLnTx/>
                <a:uFillTx/>
                <a:latin typeface="Verdana" panose="020B0604030504040204" pitchFamily="34" charset="0"/>
                <a:ea typeface="+mn-ea"/>
                <a:cs typeface="+mn-cs"/>
                <a:sym typeface="Symbol" panose="05050102010706020507" pitchFamily="18" charset="2"/>
              </a:rPr>
              <a:t>†</a:t>
            </a:r>
            <a:r>
              <a:rPr kumimoji="0" lang="en-US" altLang="en-US" sz="1200" b="1" i="0" u="none" strike="noStrike" kern="1200" cap="none" spc="0" normalizeH="0" baseline="0" noProof="0">
                <a:ln>
                  <a:noFill/>
                </a:ln>
                <a:solidFill>
                  <a:srgbClr val="002060"/>
                </a:solidFill>
                <a:effectLst/>
                <a:uLnTx/>
                <a:uFillTx/>
                <a:latin typeface="Verdana" panose="020B0604030504040204" pitchFamily="34" charset="0"/>
                <a:ea typeface="+mn-ea"/>
                <a:cs typeface="+mn-cs"/>
                <a:sym typeface="Symbol" panose="05050102010706020507" pitchFamily="18" charset="2"/>
              </a:rPr>
              <a:t>DAPA 10 mg </a:t>
            </a:r>
            <a:r>
              <a:rPr kumimoji="0" lang="en-US" altLang="en-US" sz="1200" b="1" i="0" u="none" strike="noStrike" kern="1200" cap="none" spc="0" normalizeH="0" baseline="0" noProof="0" err="1">
                <a:ln>
                  <a:noFill/>
                </a:ln>
                <a:solidFill>
                  <a:srgbClr val="002060"/>
                </a:solidFill>
                <a:effectLst/>
                <a:uLnTx/>
                <a:uFillTx/>
                <a:latin typeface="Verdana" panose="020B0604030504040204" pitchFamily="34" charset="0"/>
                <a:ea typeface="+mn-ea"/>
                <a:cs typeface="+mn-cs"/>
                <a:sym typeface="Symbol" panose="05050102010706020507" pitchFamily="18" charset="2"/>
              </a:rPr>
              <a:t>không</a:t>
            </a:r>
            <a:r>
              <a:rPr kumimoji="0" lang="en-US" altLang="en-US" sz="1200" b="1" i="0" u="none" strike="noStrike" kern="1200" cap="none" spc="0" normalizeH="0" baseline="0" noProof="0">
                <a:ln>
                  <a:noFill/>
                </a:ln>
                <a:solidFill>
                  <a:srgbClr val="002060"/>
                </a:solidFill>
                <a:effectLst/>
                <a:uLnTx/>
                <a:uFillTx/>
                <a:latin typeface="Verdana" panose="020B0604030504040204" pitchFamily="34" charset="0"/>
                <a:ea typeface="+mn-ea"/>
                <a:cs typeface="+mn-cs"/>
                <a:sym typeface="Symbol" panose="05050102010706020507" pitchFamily="18" charset="2"/>
              </a:rPr>
              <a:t> </a:t>
            </a:r>
            <a:r>
              <a:rPr kumimoji="0" lang="en-US" altLang="en-US" sz="1200" b="1" i="0" u="none" strike="noStrike" kern="1200" cap="none" spc="0" normalizeH="0" baseline="0" noProof="0" err="1">
                <a:ln>
                  <a:noFill/>
                </a:ln>
                <a:solidFill>
                  <a:srgbClr val="002060"/>
                </a:solidFill>
                <a:effectLst/>
                <a:uLnTx/>
                <a:uFillTx/>
                <a:latin typeface="Verdana" panose="020B0604030504040204" pitchFamily="34" charset="0"/>
                <a:ea typeface="+mn-ea"/>
                <a:cs typeface="+mn-cs"/>
                <a:sym typeface="Symbol" panose="05050102010706020507" pitchFamily="18" charset="2"/>
              </a:rPr>
              <a:t>kém</a:t>
            </a:r>
            <a:r>
              <a:rPr kumimoji="0" lang="en-US" altLang="en-US" sz="1200" b="1" i="0" u="none" strike="noStrike" kern="1200" cap="none" spc="0" normalizeH="0" baseline="0" noProof="0">
                <a:ln>
                  <a:noFill/>
                </a:ln>
                <a:solidFill>
                  <a:srgbClr val="002060"/>
                </a:solidFill>
                <a:effectLst/>
                <a:uLnTx/>
                <a:uFillTx/>
                <a:latin typeface="Verdana" panose="020B0604030504040204" pitchFamily="34" charset="0"/>
                <a:ea typeface="+mn-ea"/>
                <a:cs typeface="+mn-cs"/>
                <a:sym typeface="Symbol" panose="05050102010706020507" pitchFamily="18" charset="2"/>
              </a:rPr>
              <a:t> </a:t>
            </a:r>
            <a:r>
              <a:rPr kumimoji="0" lang="en-US" altLang="en-US" sz="1200" b="1" i="0" u="none" strike="noStrike" kern="1200" cap="none" spc="0" normalizeH="0" baseline="0" noProof="0" err="1">
                <a:ln>
                  <a:noFill/>
                </a:ln>
                <a:solidFill>
                  <a:srgbClr val="002060"/>
                </a:solidFill>
                <a:effectLst/>
                <a:uLnTx/>
                <a:uFillTx/>
                <a:latin typeface="Verdana" panose="020B0604030504040204" pitchFamily="34" charset="0"/>
                <a:ea typeface="+mn-ea"/>
                <a:cs typeface="+mn-cs"/>
                <a:sym typeface="Symbol" panose="05050102010706020507" pitchFamily="18" charset="2"/>
              </a:rPr>
              <a:t>hơn</a:t>
            </a:r>
            <a:r>
              <a:rPr kumimoji="0" lang="en-US" altLang="en-US" sz="1200" b="1" i="0" u="none" strike="noStrike" kern="1200" cap="none" spc="0" normalizeH="0" baseline="0" noProof="0">
                <a:ln>
                  <a:noFill/>
                </a:ln>
                <a:solidFill>
                  <a:srgbClr val="002060"/>
                </a:solidFill>
                <a:effectLst/>
                <a:uLnTx/>
                <a:uFillTx/>
                <a:latin typeface="Verdana" panose="020B0604030504040204" pitchFamily="34" charset="0"/>
                <a:ea typeface="+mn-ea"/>
                <a:cs typeface="+mn-cs"/>
                <a:sym typeface="Symbol" panose="05050102010706020507" pitchFamily="18" charset="2"/>
              </a:rPr>
              <a:t> MET</a:t>
            </a:r>
          </a:p>
        </p:txBody>
      </p:sp>
      <p:sp>
        <p:nvSpPr>
          <p:cNvPr id="4" name="Text Placeholder 10">
            <a:extLst>
              <a:ext uri="{FF2B5EF4-FFF2-40B4-BE49-F238E27FC236}">
                <a16:creationId xmlns:a16="http://schemas.microsoft.com/office/drawing/2014/main" id="{0A4A4278-5096-BAB2-FCCD-B8EAEF05991F}"/>
              </a:ext>
            </a:extLst>
          </p:cNvPr>
          <p:cNvSpPr txBox="1">
            <a:spLocks/>
          </p:cNvSpPr>
          <p:nvPr/>
        </p:nvSpPr>
        <p:spPr>
          <a:xfrm>
            <a:off x="9816615" y="6233189"/>
            <a:ext cx="5184775" cy="234286"/>
          </a:xfrm>
          <a:prstGeom prst="rect">
            <a:avLst/>
          </a:prstGeom>
        </p:spPr>
        <p:txBody>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1pPr>
            <a:lvl2pPr marL="460800" marR="0" indent="-228600" algn="l" defTabSz="914400" rtl="0" eaLnBrk="1" fontAlgn="auto" latinLnBrk="0" hangingPunct="1">
              <a:lnSpc>
                <a:spcPct val="100000"/>
              </a:lnSpc>
              <a:spcBef>
                <a:spcPts val="0"/>
              </a:spcBef>
              <a:spcAft>
                <a:spcPts val="800"/>
              </a:spcAft>
              <a:buClrTx/>
              <a:buSzPct val="100000"/>
              <a:buFont typeface="Arial" panose="020B0604020202020204" pitchFamily="34" charset="0"/>
              <a:buChar char="•"/>
              <a:tabLst/>
              <a:defRPr lang="en-US" sz="2400" kern="1200" dirty="0">
                <a:solidFill>
                  <a:schemeClr val="tx1"/>
                </a:solidFill>
                <a:latin typeface="+mn-lt"/>
                <a:ea typeface="+mn-ea"/>
                <a:cs typeface="+mn-cs"/>
              </a:defRPr>
            </a:lvl2pPr>
            <a:lvl3pPr marL="691200" indent="-228600" algn="l" defTabSz="914400" rtl="0" eaLnBrk="1" latinLnBrk="0" hangingPunct="1">
              <a:lnSpc>
                <a:spcPct val="100000"/>
              </a:lnSpc>
              <a:spcBef>
                <a:spcPts val="0"/>
              </a:spcBef>
              <a:spcAft>
                <a:spcPts val="800"/>
              </a:spcAft>
              <a:buClrTx/>
              <a:buSzPct val="100000"/>
              <a:buFont typeface="Arial" panose="020B0604020202020204" pitchFamily="34" charset="0"/>
              <a:buChar char="•"/>
              <a:defRPr sz="2000" kern="1200">
                <a:solidFill>
                  <a:schemeClr val="tx1"/>
                </a:solidFill>
                <a:latin typeface="+mn-lt"/>
                <a:ea typeface="+mn-ea"/>
                <a:cs typeface="+mn-cs"/>
              </a:defRPr>
            </a:lvl3pPr>
            <a:lvl4pPr marL="921600" indent="-228600" algn="l" defTabSz="914400" rtl="0" eaLnBrk="1" latinLnBrk="0" hangingPunct="1">
              <a:lnSpc>
                <a:spcPct val="100000"/>
              </a:lnSpc>
              <a:spcBef>
                <a:spcPts val="0"/>
              </a:spcBef>
              <a:spcAft>
                <a:spcPts val="800"/>
              </a:spcAft>
              <a:buClrTx/>
              <a:buSzPct val="100000"/>
              <a:buFont typeface="Arial" panose="020B0604020202020204" pitchFamily="34" charset="0"/>
              <a:buChar char="•"/>
              <a:defRPr lang="en-US" sz="2000" kern="1200" dirty="0" smtClean="0">
                <a:solidFill>
                  <a:schemeClr val="tx1"/>
                </a:solidFill>
                <a:latin typeface="+mn-lt"/>
                <a:ea typeface="+mn-ea"/>
                <a:cs typeface="+mn-cs"/>
              </a:defRPr>
            </a:lvl4pPr>
            <a:lvl5pPr marL="1152000" indent="-228600" algn="l" defTabSz="914400" rtl="0" eaLnBrk="1" latinLnBrk="0" hangingPunct="1">
              <a:lnSpc>
                <a:spcPct val="100000"/>
              </a:lnSpc>
              <a:spcBef>
                <a:spcPts val="0"/>
              </a:spcBef>
              <a:spcAft>
                <a:spcPts val="800"/>
              </a:spcAft>
              <a:buClrTx/>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3F4444"/>
                </a:solidFill>
                <a:effectLst/>
                <a:uLnTx/>
                <a:uFillTx/>
                <a:latin typeface="Calibri"/>
                <a:ea typeface="+mn-ea"/>
                <a:cs typeface="+mn-cs"/>
              </a:rPr>
              <a:t>For internal training only</a:t>
            </a:r>
          </a:p>
        </p:txBody>
      </p:sp>
      <p:sp>
        <p:nvSpPr>
          <p:cNvPr id="6" name="Rectangle 5">
            <a:extLst>
              <a:ext uri="{FF2B5EF4-FFF2-40B4-BE49-F238E27FC236}">
                <a16:creationId xmlns:a16="http://schemas.microsoft.com/office/drawing/2014/main" id="{50A36DF3-4E52-6E6C-A5CA-C1E14D0FC0B0}"/>
              </a:ext>
            </a:extLst>
          </p:cNvPr>
          <p:cNvSpPr/>
          <p:nvPr/>
        </p:nvSpPr>
        <p:spPr>
          <a:xfrm>
            <a:off x="9856381" y="6251944"/>
            <a:ext cx="1743740" cy="32960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normAutofit lnSpcReduction="10000"/>
          </a:bodyPr>
          <a:lstStyle/>
          <a:p>
            <a:pPr algn="ctr">
              <a:lnSpc>
                <a:spcPct val="90000"/>
              </a:lnSpc>
              <a:spcAft>
                <a:spcPts val="600"/>
              </a:spcAft>
            </a:pPr>
            <a:endParaRPr lang="en-US" dirty="0" err="1"/>
          </a:p>
        </p:txBody>
      </p:sp>
    </p:spTree>
    <p:extLst>
      <p:ext uri="{BB962C8B-B14F-4D97-AF65-F5344CB8AC3E}">
        <p14:creationId xmlns:p14="http://schemas.microsoft.com/office/powerpoint/2010/main" val="195678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Text Placeholder 26"/>
          <p:cNvSpPr txBox="1">
            <a:spLocks/>
          </p:cNvSpPr>
          <p:nvPr/>
        </p:nvSpPr>
        <p:spPr bwMode="auto">
          <a:xfrm>
            <a:off x="20639" y="6331637"/>
            <a:ext cx="8020050"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684213">
              <a:lnSpc>
                <a:spcPct val="150000"/>
              </a:lnSpc>
              <a:buClr>
                <a:srgbClr val="002060"/>
              </a:buClr>
              <a:buFont typeface="Arial" panose="020B0604020202020204" pitchFamily="34" charset="0"/>
              <a:buChar char="•"/>
              <a:defRPr>
                <a:solidFill>
                  <a:srgbClr val="000000"/>
                </a:solidFill>
                <a:latin typeface="Segoe UI" panose="020B0502040204020203" pitchFamily="34" charset="0"/>
                <a:cs typeface="Segoe UI" panose="020B0502040204020203" pitchFamily="34" charset="0"/>
              </a:defRPr>
            </a:lvl1pPr>
            <a:lvl2pPr marL="268288" indent="-133350" defTabSz="684213">
              <a:lnSpc>
                <a:spcPct val="150000"/>
              </a:lnSpc>
              <a:buClr>
                <a:srgbClr val="002060"/>
              </a:buClr>
              <a:buFont typeface="Segoe UI" panose="020B0502040204020203" pitchFamily="34" charset="0"/>
              <a:buChar char="−"/>
              <a:defRPr>
                <a:solidFill>
                  <a:srgbClr val="000000"/>
                </a:solidFill>
                <a:latin typeface="Segoe UI" panose="020B0502040204020203" pitchFamily="34" charset="0"/>
                <a:cs typeface="Segoe UI" panose="020B0502040204020203" pitchFamily="34" charset="0"/>
              </a:defRPr>
            </a:lvl2pPr>
            <a:lvl3pPr marL="466725" indent="-134938" defTabSz="684213">
              <a:lnSpc>
                <a:spcPct val="150000"/>
              </a:lnSpc>
              <a:buClr>
                <a:srgbClr val="002060"/>
              </a:buClr>
              <a:buFont typeface="Wingdings" panose="05000000000000000000" pitchFamily="2" charset="2"/>
              <a:buChar char="§"/>
              <a:defRPr>
                <a:solidFill>
                  <a:srgbClr val="000000"/>
                </a:solidFill>
                <a:latin typeface="Segoe UI" panose="020B0502040204020203" pitchFamily="34" charset="0"/>
                <a:cs typeface="Segoe UI" panose="020B0502040204020203" pitchFamily="34" charset="0"/>
              </a:defRPr>
            </a:lvl3pPr>
            <a:lvl4pPr marL="466725" indent="-133350" defTabSz="684213">
              <a:lnSpc>
                <a:spcPct val="150000"/>
              </a:lnSpc>
              <a:buClr>
                <a:srgbClr val="002060"/>
              </a:buClr>
              <a:buFont typeface="Wingdings" panose="05000000000000000000" pitchFamily="2" charset="2"/>
              <a:buChar char="§"/>
              <a:defRPr>
                <a:solidFill>
                  <a:srgbClr val="000000"/>
                </a:solidFill>
                <a:latin typeface="Segoe UI" panose="020B0502040204020203" pitchFamily="34" charset="0"/>
                <a:cs typeface="Segoe UI" panose="020B0502040204020203" pitchFamily="34" charset="0"/>
              </a:defRPr>
            </a:lvl4pPr>
            <a:lvl5pPr marL="466725" indent="-133350" defTabSz="684213">
              <a:lnSpc>
                <a:spcPct val="150000"/>
              </a:lnSpc>
              <a:buClr>
                <a:srgbClr val="002060"/>
              </a:buClr>
              <a:buSzPct val="90000"/>
              <a:buFont typeface="Courier New" panose="02070309020205020404" pitchFamily="49" charset="0"/>
              <a:buChar char="o"/>
              <a:defRPr>
                <a:solidFill>
                  <a:srgbClr val="000000"/>
                </a:solidFill>
                <a:latin typeface="Segoe UI" panose="020B0502040204020203" pitchFamily="34" charset="0"/>
                <a:cs typeface="Segoe UI" panose="020B0502040204020203" pitchFamily="34" charset="0"/>
              </a:defRPr>
            </a:lvl5pPr>
            <a:lvl6pPr marL="923925" indent="-133350" defTabSz="684213" eaLnBrk="0" fontAlgn="base" hangingPunct="0">
              <a:lnSpc>
                <a:spcPct val="150000"/>
              </a:lnSpc>
              <a:spcBef>
                <a:spcPct val="0"/>
              </a:spcBef>
              <a:spcAft>
                <a:spcPct val="0"/>
              </a:spcAft>
              <a:buClr>
                <a:srgbClr val="002060"/>
              </a:buClr>
              <a:buSzPct val="90000"/>
              <a:buFont typeface="Courier New" panose="02070309020205020404" pitchFamily="49" charset="0"/>
              <a:buChar char="o"/>
              <a:defRPr>
                <a:solidFill>
                  <a:srgbClr val="000000"/>
                </a:solidFill>
                <a:latin typeface="Segoe UI" panose="020B0502040204020203" pitchFamily="34" charset="0"/>
                <a:cs typeface="Segoe UI" panose="020B0502040204020203" pitchFamily="34" charset="0"/>
              </a:defRPr>
            </a:lvl6pPr>
            <a:lvl7pPr marL="1381125" indent="-133350" defTabSz="684213" eaLnBrk="0" fontAlgn="base" hangingPunct="0">
              <a:lnSpc>
                <a:spcPct val="150000"/>
              </a:lnSpc>
              <a:spcBef>
                <a:spcPct val="0"/>
              </a:spcBef>
              <a:spcAft>
                <a:spcPct val="0"/>
              </a:spcAft>
              <a:buClr>
                <a:srgbClr val="002060"/>
              </a:buClr>
              <a:buSzPct val="90000"/>
              <a:buFont typeface="Courier New" panose="02070309020205020404" pitchFamily="49" charset="0"/>
              <a:buChar char="o"/>
              <a:defRPr>
                <a:solidFill>
                  <a:srgbClr val="000000"/>
                </a:solidFill>
                <a:latin typeface="Segoe UI" panose="020B0502040204020203" pitchFamily="34" charset="0"/>
                <a:cs typeface="Segoe UI" panose="020B0502040204020203" pitchFamily="34" charset="0"/>
              </a:defRPr>
            </a:lvl7pPr>
            <a:lvl8pPr marL="1838325" indent="-133350" defTabSz="684213" eaLnBrk="0" fontAlgn="base" hangingPunct="0">
              <a:lnSpc>
                <a:spcPct val="150000"/>
              </a:lnSpc>
              <a:spcBef>
                <a:spcPct val="0"/>
              </a:spcBef>
              <a:spcAft>
                <a:spcPct val="0"/>
              </a:spcAft>
              <a:buClr>
                <a:srgbClr val="002060"/>
              </a:buClr>
              <a:buSzPct val="90000"/>
              <a:buFont typeface="Courier New" panose="02070309020205020404" pitchFamily="49" charset="0"/>
              <a:buChar char="o"/>
              <a:defRPr>
                <a:solidFill>
                  <a:srgbClr val="000000"/>
                </a:solidFill>
                <a:latin typeface="Segoe UI" panose="020B0502040204020203" pitchFamily="34" charset="0"/>
                <a:cs typeface="Segoe UI" panose="020B0502040204020203" pitchFamily="34" charset="0"/>
              </a:defRPr>
            </a:lvl8pPr>
            <a:lvl9pPr marL="2295525" indent="-133350" defTabSz="684213" eaLnBrk="0" fontAlgn="base" hangingPunct="0">
              <a:lnSpc>
                <a:spcPct val="150000"/>
              </a:lnSpc>
              <a:spcBef>
                <a:spcPct val="0"/>
              </a:spcBef>
              <a:spcAft>
                <a:spcPct val="0"/>
              </a:spcAft>
              <a:buClr>
                <a:srgbClr val="002060"/>
              </a:buClr>
              <a:buSzPct val="90000"/>
              <a:buFont typeface="Courier New" panose="02070309020205020404" pitchFamily="49" charset="0"/>
              <a:buChar char="o"/>
              <a:defRPr>
                <a:solidFill>
                  <a:srgbClr val="000000"/>
                </a:solidFill>
                <a:latin typeface="Segoe UI" panose="020B0502040204020203" pitchFamily="34" charset="0"/>
                <a:cs typeface="Segoe UI" panose="020B0502040204020203" pitchFamily="34" charset="0"/>
              </a:defRPr>
            </a:lvl9pPr>
          </a:lstStyle>
          <a:p>
            <a:pPr marL="0" marR="0" lvl="0" indent="0" algn="l" defTabSz="456165" rtl="0" eaLnBrk="0" fontAlgn="base" latinLnBrk="0" hangingPunct="0">
              <a:lnSpc>
                <a:spcPct val="100000"/>
              </a:lnSpc>
              <a:spcBef>
                <a:spcPct val="0"/>
              </a:spcBef>
              <a:spcAft>
                <a:spcPct val="0"/>
              </a:spcAft>
              <a:buClr>
                <a:srgbClr val="830051"/>
              </a:buClr>
              <a:buSzTx/>
              <a:buFont typeface="Arial" panose="020B0604020202020204" pitchFamily="34" charset="0"/>
              <a:buNone/>
              <a:tabLst/>
              <a:defRPr/>
            </a:pPr>
            <a:r>
              <a:rPr kumimoji="0" lang="en-US" altLang="en-US" sz="11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sym typeface="Symbol" panose="05050102010706020507" pitchFamily="18" charset="2"/>
              </a:rPr>
              <a:t>*</a:t>
            </a:r>
            <a:r>
              <a:rPr kumimoji="0" lang="en-US" altLang="en-US" sz="1100" b="0" i="1"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sym typeface="Symbol" panose="05050102010706020507" pitchFamily="18" charset="2"/>
              </a:rPr>
              <a:t>P</a:t>
            </a:r>
            <a:r>
              <a:rPr kumimoji="0" lang="en-US" altLang="en-US" sz="11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sym typeface="Symbol" panose="05050102010706020507" pitchFamily="18" charset="2"/>
              </a:rPr>
              <a:t>&lt;0.0001; </a:t>
            </a:r>
            <a:r>
              <a:rPr kumimoji="0" lang="en-US" altLang="en-US" sz="1100" b="0" i="0" u="none" strike="noStrike" kern="1200" cap="none" spc="0" normalizeH="0" baseline="30000" noProof="0">
                <a:ln>
                  <a:noFill/>
                </a:ln>
                <a:solidFill>
                  <a:srgbClr val="000000"/>
                </a:solidFill>
                <a:effectLst/>
                <a:uLnTx/>
                <a:uFillTx/>
                <a:latin typeface="Segoe UI" panose="020B0502040204020203" pitchFamily="34" charset="0"/>
                <a:ea typeface="+mn-ea"/>
                <a:cs typeface="Segoe UI" panose="020B0502040204020203" pitchFamily="34" charset="0"/>
                <a:sym typeface="Symbol" panose="05050102010706020507" pitchFamily="18" charset="2"/>
              </a:rPr>
              <a:t>†</a:t>
            </a:r>
            <a:r>
              <a:rPr kumimoji="0" lang="en-US" altLang="en-US" sz="11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sym typeface="Symbol" panose="05050102010706020507" pitchFamily="18" charset="2"/>
              </a:rPr>
              <a:t>DAPA 10 mg </a:t>
            </a:r>
            <a:r>
              <a:rPr kumimoji="0" lang="en-US" altLang="en-US" sz="1100" b="0" i="0" u="none" strike="noStrike" kern="1200" cap="none" spc="0" normalizeH="0" baseline="0" noProof="0" err="1">
                <a:ln>
                  <a:noFill/>
                </a:ln>
                <a:solidFill>
                  <a:srgbClr val="000000"/>
                </a:solidFill>
                <a:effectLst/>
                <a:uLnTx/>
                <a:uFillTx/>
                <a:latin typeface="Segoe UI" panose="020B0502040204020203" pitchFamily="34" charset="0"/>
                <a:ea typeface="+mn-ea"/>
                <a:cs typeface="Segoe UI" panose="020B0502040204020203" pitchFamily="34" charset="0"/>
                <a:sym typeface="Symbol" panose="05050102010706020507" pitchFamily="18" charset="2"/>
              </a:rPr>
              <a:t>không</a:t>
            </a:r>
            <a:r>
              <a:rPr kumimoji="0" lang="en-US" altLang="en-US" sz="11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sym typeface="Symbol" panose="05050102010706020507" pitchFamily="18" charset="2"/>
              </a:rPr>
              <a:t> </a:t>
            </a:r>
            <a:r>
              <a:rPr kumimoji="0" lang="en-US" altLang="en-US" sz="1100" b="0" i="0" u="none" strike="noStrike" kern="1200" cap="none" spc="0" normalizeH="0" baseline="0" noProof="0" err="1">
                <a:ln>
                  <a:noFill/>
                </a:ln>
                <a:solidFill>
                  <a:srgbClr val="000000"/>
                </a:solidFill>
                <a:effectLst/>
                <a:uLnTx/>
                <a:uFillTx/>
                <a:latin typeface="Segoe UI" panose="020B0502040204020203" pitchFamily="34" charset="0"/>
                <a:ea typeface="+mn-ea"/>
                <a:cs typeface="Segoe UI" panose="020B0502040204020203" pitchFamily="34" charset="0"/>
                <a:sym typeface="Symbol" panose="05050102010706020507" pitchFamily="18" charset="2"/>
              </a:rPr>
              <a:t>kém</a:t>
            </a:r>
            <a:r>
              <a:rPr kumimoji="0" lang="en-US" altLang="en-US" sz="11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sym typeface="Symbol" panose="05050102010706020507" pitchFamily="18" charset="2"/>
              </a:rPr>
              <a:t> </a:t>
            </a:r>
            <a:r>
              <a:rPr kumimoji="0" lang="en-US" altLang="en-US" sz="1100" b="0" i="0" u="none" strike="noStrike" kern="1200" cap="none" spc="0" normalizeH="0" baseline="0" noProof="0" err="1">
                <a:ln>
                  <a:noFill/>
                </a:ln>
                <a:solidFill>
                  <a:srgbClr val="000000"/>
                </a:solidFill>
                <a:effectLst/>
                <a:uLnTx/>
                <a:uFillTx/>
                <a:latin typeface="Segoe UI" panose="020B0502040204020203" pitchFamily="34" charset="0"/>
                <a:ea typeface="+mn-ea"/>
                <a:cs typeface="Segoe UI" panose="020B0502040204020203" pitchFamily="34" charset="0"/>
                <a:sym typeface="Symbol" panose="05050102010706020507" pitchFamily="18" charset="2"/>
              </a:rPr>
              <a:t>hơn</a:t>
            </a:r>
            <a:r>
              <a:rPr kumimoji="0" lang="en-US" altLang="en-US" sz="11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sym typeface="Symbol" panose="05050102010706020507" pitchFamily="18" charset="2"/>
              </a:rPr>
              <a:t> MET</a:t>
            </a:r>
          </a:p>
          <a:p>
            <a:pPr marL="0" marR="0" lvl="0" indent="0" algn="l" defTabSz="456165" rtl="0" eaLnBrk="0" fontAlgn="base" latinLnBrk="0" hangingPunct="0">
              <a:lnSpc>
                <a:spcPct val="100000"/>
              </a:lnSpc>
              <a:spcBef>
                <a:spcPct val="0"/>
              </a:spcBef>
              <a:spcAft>
                <a:spcPct val="0"/>
              </a:spcAft>
              <a:buClr>
                <a:srgbClr val="830051"/>
              </a:buClr>
              <a:buSzTx/>
              <a:buFont typeface="Arial" panose="020B0604020202020204" pitchFamily="34" charset="0"/>
              <a:buNone/>
              <a:tabLst/>
              <a:defRPr/>
            </a:pPr>
            <a:r>
              <a:rPr kumimoji="0" lang="en-US" altLang="en-US" sz="1000" b="0" i="0" u="none" strike="noStrike" kern="1200" cap="none" spc="0" normalizeH="0" baseline="30000" noProof="0" err="1">
                <a:ln>
                  <a:noFill/>
                </a:ln>
                <a:solidFill>
                  <a:srgbClr val="000000"/>
                </a:solidFill>
                <a:effectLst/>
                <a:uLnTx/>
                <a:uFillTx/>
                <a:latin typeface="Segoe UI" panose="020B0502040204020203" pitchFamily="34" charset="0"/>
                <a:ea typeface="+mn-ea"/>
                <a:cs typeface="Segoe UI" panose="020B0502040204020203" pitchFamily="34" charset="0"/>
              </a:rPr>
              <a:t>a</a:t>
            </a:r>
            <a:r>
              <a:rPr kumimoji="0" lang="en-US" altLang="en-US" sz="1000" b="0" i="0" u="none" strike="noStrike" kern="1200" cap="none" spc="0" normalizeH="0" baseline="0" noProof="0" err="1">
                <a:ln>
                  <a:noFill/>
                </a:ln>
                <a:solidFill>
                  <a:srgbClr val="000000"/>
                </a:solidFill>
                <a:effectLst/>
                <a:uLnTx/>
                <a:uFillTx/>
                <a:latin typeface="Segoe UI" panose="020B0502040204020203" pitchFamily="34" charset="0"/>
                <a:ea typeface="+mn-ea"/>
                <a:cs typeface="Segoe UI" panose="020B0502040204020203" pitchFamily="34" charset="0"/>
              </a:rPr>
              <a:t>Excludes</a:t>
            </a:r>
            <a:r>
              <a:rPr kumimoji="0" lang="en-US" altLang="en-US" sz="10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 post-rescue data. ANCOVA model with treatment group as  effect and baseline value as covariate</a:t>
            </a:r>
            <a:endParaRPr kumimoji="0" lang="en-US" altLang="en-US" sz="10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sym typeface="Symbol" panose="05050102010706020507" pitchFamily="18" charset="2"/>
            </a:endParaRPr>
          </a:p>
          <a:p>
            <a:pPr marL="0" marR="0" lvl="0" indent="0" algn="l" defTabSz="456165" rtl="0" eaLnBrk="0" fontAlgn="base" latinLnBrk="0" hangingPunct="0">
              <a:lnSpc>
                <a:spcPct val="100000"/>
              </a:lnSpc>
              <a:spcBef>
                <a:spcPct val="0"/>
              </a:spcBef>
              <a:spcAft>
                <a:spcPct val="0"/>
              </a:spcAft>
              <a:buClr>
                <a:srgbClr val="830051"/>
              </a:buClr>
              <a:buSzTx/>
              <a:buFont typeface="Arial" panose="020B0604020202020204" pitchFamily="34" charset="0"/>
              <a:buNone/>
              <a:tabLst/>
              <a:defRPr/>
            </a:pPr>
            <a:r>
              <a:rPr kumimoji="0" lang="en-US" altLang="en-US" sz="10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Henry R, et al. ADA 2011; oral presentation 307-OR; </a:t>
            </a:r>
            <a:r>
              <a:rPr kumimoji="0" lang="en-GB" altLang="en-US" sz="10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Henry RR, et al. Int J Clin </a:t>
            </a:r>
            <a:r>
              <a:rPr kumimoji="0" lang="en-GB" altLang="en-US" sz="1000" b="0" i="0" u="none" strike="noStrike" kern="1200" cap="none" spc="0" normalizeH="0" baseline="0" noProof="0" err="1">
                <a:ln>
                  <a:noFill/>
                </a:ln>
                <a:solidFill>
                  <a:srgbClr val="000000"/>
                </a:solidFill>
                <a:effectLst/>
                <a:uLnTx/>
                <a:uFillTx/>
                <a:latin typeface="Segoe UI" panose="020B0502040204020203" pitchFamily="34" charset="0"/>
                <a:ea typeface="+mn-ea"/>
                <a:cs typeface="Segoe UI" panose="020B0502040204020203" pitchFamily="34" charset="0"/>
              </a:rPr>
              <a:t>Pract</a:t>
            </a:r>
            <a:r>
              <a:rPr kumimoji="0" lang="en-GB" altLang="en-US" sz="10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 2012;66:446–456</a:t>
            </a:r>
          </a:p>
        </p:txBody>
      </p:sp>
      <p:sp>
        <p:nvSpPr>
          <p:cNvPr id="8" name="Down Arrow 7"/>
          <p:cNvSpPr/>
          <p:nvPr/>
        </p:nvSpPr>
        <p:spPr>
          <a:xfrm>
            <a:off x="8555011" y="2477042"/>
            <a:ext cx="1724845" cy="2678113"/>
          </a:xfrm>
          <a:prstGeom prst="downArrow">
            <a:avLst>
              <a:gd name="adj1" fmla="val 69858"/>
              <a:gd name="adj2" fmla="val 35681"/>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457223" rtl="0" eaLnBrk="0" fontAlgn="base" latinLnBrk="0" hangingPunct="0">
              <a:lnSpc>
                <a:spcPct val="100000"/>
              </a:lnSpc>
              <a:spcBef>
                <a:spcPct val="0"/>
              </a:spcBef>
              <a:spcAft>
                <a:spcPct val="0"/>
              </a:spcAft>
              <a:buClrTx/>
              <a:buSzTx/>
              <a:buFontTx/>
              <a:buNone/>
              <a:tabLst/>
              <a:defRPr/>
            </a:pPr>
            <a:endParaRPr kumimoji="0" lang="en-US" altLang="en-US" sz="1400" b="1" i="0" u="none" strike="noStrike" kern="1200" cap="none" spc="0" normalizeH="0" baseline="0" noProof="0" dirty="0">
              <a:ln>
                <a:noFill/>
              </a:ln>
              <a:solidFill>
                <a:srgbClr val="FFFFFF"/>
              </a:solidFill>
              <a:effectLst/>
              <a:uLnTx/>
              <a:uFillTx/>
              <a:latin typeface="Nunito" panose="020B0604020202020204" charset="0"/>
              <a:ea typeface="ＭＳ Ｐゴシック" panose="020B0600070205080204" pitchFamily="34" charset="-128"/>
              <a:cs typeface="Segoe UI" panose="020B0502040204020203" pitchFamily="34" charset="0"/>
            </a:endParaRPr>
          </a:p>
          <a:p>
            <a:pPr marL="0" marR="0" lvl="0" indent="0" algn="ctr" defTabSz="457223"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FFFFFF"/>
                </a:solidFill>
                <a:effectLst/>
                <a:uLnTx/>
                <a:uFillTx/>
                <a:latin typeface="Nunito" panose="020B0604020202020204" charset="0"/>
                <a:ea typeface="ＭＳ Ｐゴシック" panose="020B0600070205080204" pitchFamily="34" charset="-128"/>
                <a:cs typeface="Segoe UI" panose="020B0502040204020203" pitchFamily="34" charset="0"/>
              </a:rPr>
              <a:t>Giảm</a:t>
            </a:r>
            <a:r>
              <a:rPr kumimoji="0" lang="en-US" altLang="en-US" sz="1400" b="0" i="0" u="none" strike="noStrike" kern="1200" cap="none" spc="0" normalizeH="0" baseline="0" noProof="0" dirty="0">
                <a:ln>
                  <a:noFill/>
                </a:ln>
                <a:solidFill>
                  <a:srgbClr val="FFFFFF"/>
                </a:solidFill>
                <a:effectLst/>
                <a:uLnTx/>
                <a:uFillTx/>
                <a:latin typeface="Nunito" panose="020B0604020202020204" charset="0"/>
                <a:ea typeface="ＭＳ Ｐゴシック" panose="020B0600070205080204" pitchFamily="34" charset="-128"/>
                <a:cs typeface="Segoe UI" panose="020B0502040204020203" pitchFamily="34" charset="0"/>
              </a:rPr>
              <a:t> </a:t>
            </a:r>
            <a:r>
              <a:rPr kumimoji="0" lang="en-US" altLang="en-US" sz="2000" b="1" i="0" u="none" strike="noStrike" kern="1200" cap="none" spc="0" normalizeH="0" baseline="0" noProof="0" dirty="0">
                <a:ln>
                  <a:noFill/>
                </a:ln>
                <a:solidFill>
                  <a:srgbClr val="FFFFFF"/>
                </a:solidFill>
                <a:effectLst/>
                <a:uLnTx/>
                <a:uFillTx/>
                <a:latin typeface="Nunito" panose="020B0604020202020204" charset="0"/>
                <a:ea typeface="ＭＳ Ｐゴシック" panose="020B0600070205080204" pitchFamily="34" charset="-128"/>
                <a:cs typeface="Segoe UI" panose="020B0502040204020203" pitchFamily="34" charset="0"/>
              </a:rPr>
              <a:t>2.59%</a:t>
            </a:r>
          </a:p>
          <a:p>
            <a:pPr marL="0" marR="0" lvl="0" indent="0" algn="ctr" defTabSz="457223"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FFFF"/>
                </a:solidFill>
                <a:effectLst/>
                <a:uLnTx/>
                <a:uFillTx/>
                <a:latin typeface="Nunito" panose="020B0604020202020204" charset="0"/>
                <a:ea typeface="ＭＳ Ｐゴシック" panose="020B0600070205080204" pitchFamily="34" charset="-128"/>
                <a:cs typeface="Segoe UI" panose="020B0502040204020203" pitchFamily="34" charset="0"/>
              </a:rPr>
              <a:t>HbA1c so </a:t>
            </a:r>
            <a:r>
              <a:rPr kumimoji="0" lang="en-US" altLang="en-US" sz="1400" b="0" i="0" u="none" strike="noStrike" kern="1200" cap="none" spc="0" normalizeH="0" baseline="0" noProof="0" dirty="0" err="1">
                <a:ln>
                  <a:noFill/>
                </a:ln>
                <a:solidFill>
                  <a:srgbClr val="FFFFFF"/>
                </a:solidFill>
                <a:effectLst/>
                <a:uLnTx/>
                <a:uFillTx/>
                <a:latin typeface="Nunito" panose="020B0604020202020204" charset="0"/>
                <a:ea typeface="ＭＳ Ｐゴシック" panose="020B0600070205080204" pitchFamily="34" charset="-128"/>
                <a:cs typeface="Segoe UI" panose="020B0502040204020203" pitchFamily="34" charset="0"/>
              </a:rPr>
              <a:t>với</a:t>
            </a:r>
            <a:r>
              <a:rPr kumimoji="0" lang="en-US" altLang="en-US" sz="1400" b="0" i="0" u="none" strike="noStrike" kern="1200" cap="none" spc="0" normalizeH="0" baseline="0" noProof="0" dirty="0">
                <a:ln>
                  <a:noFill/>
                </a:ln>
                <a:solidFill>
                  <a:srgbClr val="FFFFFF"/>
                </a:solidFill>
                <a:effectLst/>
                <a:uLnTx/>
                <a:uFillTx/>
                <a:latin typeface="Nunito" panose="020B0604020202020204" charset="0"/>
                <a:ea typeface="ＭＳ Ｐゴシック" panose="020B0600070205080204" pitchFamily="34" charset="-128"/>
                <a:cs typeface="Segoe UI" panose="020B0502040204020203" pitchFamily="34" charset="0"/>
              </a:rPr>
              <a:t> ban </a:t>
            </a:r>
            <a:r>
              <a:rPr kumimoji="0" lang="en-US" altLang="en-US" sz="1400" b="0" i="0" u="none" strike="noStrike" kern="1200" cap="none" spc="0" normalizeH="0" baseline="0" noProof="0" dirty="0" err="1">
                <a:ln>
                  <a:noFill/>
                </a:ln>
                <a:solidFill>
                  <a:srgbClr val="FFFFFF"/>
                </a:solidFill>
                <a:effectLst/>
                <a:uLnTx/>
                <a:uFillTx/>
                <a:latin typeface="Nunito" panose="020B0604020202020204" charset="0"/>
                <a:ea typeface="ＭＳ Ｐゴシック" panose="020B0600070205080204" pitchFamily="34" charset="-128"/>
                <a:cs typeface="Segoe UI" panose="020B0502040204020203" pitchFamily="34" charset="0"/>
              </a:rPr>
              <a:t>đầu</a:t>
            </a:r>
            <a:endParaRPr kumimoji="0" lang="en-US" altLang="en-US" sz="1400" b="0" i="0" u="none" strike="noStrike" kern="1200" cap="none" spc="0" normalizeH="0" baseline="0" noProof="0" dirty="0">
              <a:ln>
                <a:noFill/>
              </a:ln>
              <a:solidFill>
                <a:srgbClr val="FFFFFF"/>
              </a:solidFill>
              <a:effectLst/>
              <a:uLnTx/>
              <a:uFillTx/>
              <a:latin typeface="Nunito" panose="020B0604020202020204" charset="0"/>
              <a:ea typeface="ＭＳ Ｐゴシック" panose="020B0600070205080204" pitchFamily="34" charset="-128"/>
              <a:cs typeface="Segoe UI" panose="020B0502040204020203" pitchFamily="34" charset="0"/>
            </a:endParaRPr>
          </a:p>
        </p:txBody>
      </p:sp>
      <p:graphicFrame>
        <p:nvGraphicFramePr>
          <p:cNvPr id="6" name="Chart 3"/>
          <p:cNvGraphicFramePr>
            <a:graphicFrameLocks/>
          </p:cNvGraphicFramePr>
          <p:nvPr/>
        </p:nvGraphicFramePr>
        <p:xfrm>
          <a:off x="2026180" y="1458397"/>
          <a:ext cx="6671204" cy="4278842"/>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Straight Arrow Connector 2"/>
          <p:cNvCxnSpPr/>
          <p:nvPr/>
        </p:nvCxnSpPr>
        <p:spPr>
          <a:xfrm>
            <a:off x="2771323" y="2380282"/>
            <a:ext cx="5529263"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 name="Straight Arrow Connector 4"/>
          <p:cNvCxnSpPr/>
          <p:nvPr/>
        </p:nvCxnSpPr>
        <p:spPr>
          <a:xfrm>
            <a:off x="2771322" y="2380283"/>
            <a:ext cx="0" cy="324326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61802" name="TextBox 9"/>
          <p:cNvSpPr txBox="1">
            <a:spLocks noChangeArrowheads="1"/>
          </p:cNvSpPr>
          <p:nvPr/>
        </p:nvSpPr>
        <p:spPr bwMode="auto">
          <a:xfrm>
            <a:off x="7840664" y="5155156"/>
            <a:ext cx="2889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457223"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58595B"/>
                </a:solidFill>
                <a:effectLst/>
                <a:uLnTx/>
                <a:uFillTx/>
                <a:latin typeface="Segoe UI" panose="020B0502040204020203" pitchFamily="34" charset="0"/>
                <a:ea typeface="ＭＳ Ｐゴシック" panose="020B0600070205080204" pitchFamily="34" charset="-128"/>
                <a:cs typeface="Segoe UI" panose="020B0502040204020203" pitchFamily="34" charset="0"/>
              </a:rPr>
              <a:t>*</a:t>
            </a:r>
          </a:p>
        </p:txBody>
      </p:sp>
      <p:sp>
        <p:nvSpPr>
          <p:cNvPr id="161803" name="TextBox 10"/>
          <p:cNvSpPr txBox="1">
            <a:spLocks noChangeArrowheads="1"/>
          </p:cNvSpPr>
          <p:nvPr/>
        </p:nvSpPr>
        <p:spPr bwMode="auto">
          <a:xfrm>
            <a:off x="5897564" y="4637631"/>
            <a:ext cx="2873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457223"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58595B"/>
                </a:solidFill>
                <a:effectLst/>
                <a:uLnTx/>
                <a:uFillTx/>
                <a:latin typeface="Segoe UI" panose="020B0502040204020203" pitchFamily="34" charset="0"/>
                <a:ea typeface="ＭＳ Ｐゴシック" panose="020B0600070205080204" pitchFamily="34" charset="-128"/>
                <a:cs typeface="Segoe UI" panose="020B0502040204020203" pitchFamily="34" charset="0"/>
              </a:rPr>
              <a:t>†</a:t>
            </a:r>
          </a:p>
        </p:txBody>
      </p:sp>
      <p:sp>
        <p:nvSpPr>
          <p:cNvPr id="2" name="Title 1">
            <a:extLst>
              <a:ext uri="{FF2B5EF4-FFF2-40B4-BE49-F238E27FC236}">
                <a16:creationId xmlns:a16="http://schemas.microsoft.com/office/drawing/2014/main" id="{DA46D948-EDD1-1D03-C58E-56D7C137D60E}"/>
              </a:ext>
            </a:extLst>
          </p:cNvPr>
          <p:cNvSpPr>
            <a:spLocks noGrp="1"/>
          </p:cNvSpPr>
          <p:nvPr>
            <p:ph type="title"/>
          </p:nvPr>
        </p:nvSpPr>
        <p:spPr/>
        <p:txBody>
          <a:bodyPr>
            <a:normAutofit fontScale="90000"/>
          </a:bodyPr>
          <a:lstStyle/>
          <a:p>
            <a:r>
              <a:rPr lang="en-US" altLang="en-US" sz="2800" b="1" dirty="0" err="1">
                <a:latin typeface="+mj-lt"/>
              </a:rPr>
              <a:t>Phối</a:t>
            </a:r>
            <a:r>
              <a:rPr lang="en-US" altLang="en-US" sz="2800" b="1" dirty="0">
                <a:latin typeface="+mj-lt"/>
              </a:rPr>
              <a:t> </a:t>
            </a:r>
            <a:r>
              <a:rPr lang="en-US" altLang="en-US" sz="2800" b="1" dirty="0" err="1">
                <a:latin typeface="+mj-lt"/>
              </a:rPr>
              <a:t>hợp</a:t>
            </a:r>
            <a:r>
              <a:rPr lang="en-US" altLang="en-US" sz="2800" b="1" dirty="0">
                <a:latin typeface="+mj-lt"/>
              </a:rPr>
              <a:t> </a:t>
            </a:r>
            <a:r>
              <a:rPr lang="en-US" altLang="en-US" sz="2800" dirty="0">
                <a:latin typeface="+mj-lt"/>
              </a:rPr>
              <a:t>Metformin XR + SGLT2i</a:t>
            </a:r>
            <a:br>
              <a:rPr lang="en-US" altLang="en-US" sz="2800" dirty="0">
                <a:latin typeface="+mj-lt"/>
              </a:rPr>
            </a:br>
            <a:r>
              <a:rPr lang="en-US" altLang="en-US" sz="2800" b="1" dirty="0" err="1">
                <a:latin typeface="+mj-lt"/>
              </a:rPr>
              <a:t>giảm</a:t>
            </a:r>
            <a:r>
              <a:rPr lang="en-US" altLang="en-US" sz="2800" b="1" dirty="0">
                <a:latin typeface="+mj-lt"/>
              </a:rPr>
              <a:t> HbA1c </a:t>
            </a:r>
            <a:r>
              <a:rPr lang="en-US" altLang="en-US" sz="2800" b="1" dirty="0" err="1">
                <a:latin typeface="+mj-lt"/>
              </a:rPr>
              <a:t>mạnh</a:t>
            </a:r>
            <a:r>
              <a:rPr lang="en-US" altLang="en-US" sz="2800" b="1" dirty="0">
                <a:latin typeface="+mj-lt"/>
              </a:rPr>
              <a:t> </a:t>
            </a:r>
            <a:r>
              <a:rPr lang="en-US" altLang="en-US" sz="2800" b="1" dirty="0" err="1">
                <a:latin typeface="+mj-lt"/>
              </a:rPr>
              <a:t>mẽ</a:t>
            </a:r>
            <a:r>
              <a:rPr lang="en-US" altLang="en-US" sz="2800" b="1" dirty="0">
                <a:latin typeface="+mj-lt"/>
              </a:rPr>
              <a:t> </a:t>
            </a:r>
            <a:r>
              <a:rPr lang="en-US" altLang="en-US" sz="2800" b="1" dirty="0" err="1">
                <a:latin typeface="+mj-lt"/>
              </a:rPr>
              <a:t>trên</a:t>
            </a:r>
            <a:r>
              <a:rPr lang="en-US" altLang="en-US" sz="2800" b="1" dirty="0">
                <a:latin typeface="+mj-lt"/>
              </a:rPr>
              <a:t> BN </a:t>
            </a:r>
            <a:r>
              <a:rPr lang="en-US" altLang="en-US" sz="2800" b="1" dirty="0" err="1">
                <a:latin typeface="+mj-lt"/>
              </a:rPr>
              <a:t>có</a:t>
            </a:r>
            <a:r>
              <a:rPr lang="en-US" altLang="en-US" sz="2800" b="1" dirty="0">
                <a:latin typeface="+mj-lt"/>
              </a:rPr>
              <a:t> </a:t>
            </a:r>
            <a:r>
              <a:rPr lang="en-US" altLang="en-US" sz="2800" b="1" dirty="0" err="1">
                <a:latin typeface="+mj-lt"/>
              </a:rPr>
              <a:t>mức</a:t>
            </a:r>
            <a:r>
              <a:rPr lang="en-US" altLang="en-US" sz="2800" b="1" dirty="0">
                <a:latin typeface="+mj-lt"/>
              </a:rPr>
              <a:t> </a:t>
            </a:r>
            <a:r>
              <a:rPr lang="en-US" altLang="en-US" sz="2800" b="1" dirty="0" err="1">
                <a:latin typeface="+mj-lt"/>
              </a:rPr>
              <a:t>nền</a:t>
            </a:r>
            <a:r>
              <a:rPr lang="en-US" altLang="en-US" sz="2800" b="1" dirty="0">
                <a:latin typeface="+mj-lt"/>
              </a:rPr>
              <a:t> &gt; 9%</a:t>
            </a:r>
            <a:endParaRPr lang="en-GB" altLang="en-US" sz="2800" b="1" dirty="0">
              <a:latin typeface="+mj-lt"/>
            </a:endParaRPr>
          </a:p>
        </p:txBody>
      </p:sp>
      <p:sp>
        <p:nvSpPr>
          <p:cNvPr id="4" name="TextBox 3">
            <a:extLst>
              <a:ext uri="{FF2B5EF4-FFF2-40B4-BE49-F238E27FC236}">
                <a16:creationId xmlns:a16="http://schemas.microsoft.com/office/drawing/2014/main" id="{8346A74F-A8CC-A41B-0820-7C3D7FB2AE39}"/>
              </a:ext>
            </a:extLst>
          </p:cNvPr>
          <p:cNvSpPr txBox="1"/>
          <p:nvPr/>
        </p:nvSpPr>
        <p:spPr>
          <a:xfrm>
            <a:off x="54318" y="6644959"/>
            <a:ext cx="5925574" cy="2051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733" b="0" i="0" u="none" strike="noStrike" kern="1200" cap="none" spc="0" normalizeH="0" baseline="0" noProof="0" err="1">
                <a:ln>
                  <a:noFill/>
                </a:ln>
                <a:solidFill>
                  <a:srgbClr val="FFFFFF">
                    <a:lumMod val="65000"/>
                  </a:srgbClr>
                </a:solidFill>
                <a:effectLst/>
                <a:uLnTx/>
                <a:uFillTx/>
                <a:latin typeface="Arial" panose="020B0604020202020204" pitchFamily="34" charset="0"/>
                <a:ea typeface="+mn-ea"/>
                <a:cs typeface="+mn-cs"/>
              </a:rPr>
              <a:t>Tài</a:t>
            </a:r>
            <a:r>
              <a:rPr kumimoji="0" lang="vi-VN" sz="733" b="0" i="0" u="none" strike="noStrike" kern="1200" cap="none" spc="0" normalizeH="0" baseline="0" noProof="0">
                <a:ln>
                  <a:noFill/>
                </a:ln>
                <a:solidFill>
                  <a:srgbClr val="FFFFFF">
                    <a:lumMod val="65000"/>
                  </a:srgbClr>
                </a:solidFill>
                <a:effectLst/>
                <a:uLnTx/>
                <a:uFillTx/>
                <a:latin typeface="Arial" panose="020B0604020202020204" pitchFamily="34" charset="0"/>
                <a:ea typeface="+mn-ea"/>
                <a:cs typeface="+mn-cs"/>
              </a:rPr>
              <a:t> liệu này không được chia sẻ hay phân phát dưới bất kỳ hình thức nào, vui lòng không sao chép hoặc chụp màn hình </a:t>
            </a:r>
          </a:p>
        </p:txBody>
      </p:sp>
      <p:sp>
        <p:nvSpPr>
          <p:cNvPr id="7" name="Text Placeholder 10">
            <a:extLst>
              <a:ext uri="{FF2B5EF4-FFF2-40B4-BE49-F238E27FC236}">
                <a16:creationId xmlns:a16="http://schemas.microsoft.com/office/drawing/2014/main" id="{D13D3DD2-6EB3-EA8C-48CC-CD40BD5CC191}"/>
              </a:ext>
            </a:extLst>
          </p:cNvPr>
          <p:cNvSpPr txBox="1">
            <a:spLocks/>
          </p:cNvSpPr>
          <p:nvPr/>
        </p:nvSpPr>
        <p:spPr>
          <a:xfrm>
            <a:off x="9816615" y="6233189"/>
            <a:ext cx="5184775" cy="234286"/>
          </a:xfrm>
          <a:prstGeom prst="rect">
            <a:avLst/>
          </a:prstGeom>
        </p:spPr>
        <p:txBody>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1pPr>
            <a:lvl2pPr marL="460800" marR="0" indent="-228600" algn="l" defTabSz="914400" rtl="0" eaLnBrk="1" fontAlgn="auto" latinLnBrk="0" hangingPunct="1">
              <a:lnSpc>
                <a:spcPct val="100000"/>
              </a:lnSpc>
              <a:spcBef>
                <a:spcPts val="0"/>
              </a:spcBef>
              <a:spcAft>
                <a:spcPts val="800"/>
              </a:spcAft>
              <a:buClrTx/>
              <a:buSzPct val="100000"/>
              <a:buFont typeface="Arial" panose="020B0604020202020204" pitchFamily="34" charset="0"/>
              <a:buChar char="•"/>
              <a:tabLst/>
              <a:defRPr lang="en-US" sz="2400" kern="1200" dirty="0">
                <a:solidFill>
                  <a:schemeClr val="tx1"/>
                </a:solidFill>
                <a:latin typeface="+mn-lt"/>
                <a:ea typeface="+mn-ea"/>
                <a:cs typeface="+mn-cs"/>
              </a:defRPr>
            </a:lvl2pPr>
            <a:lvl3pPr marL="691200" indent="-228600" algn="l" defTabSz="914400" rtl="0" eaLnBrk="1" latinLnBrk="0" hangingPunct="1">
              <a:lnSpc>
                <a:spcPct val="100000"/>
              </a:lnSpc>
              <a:spcBef>
                <a:spcPts val="0"/>
              </a:spcBef>
              <a:spcAft>
                <a:spcPts val="800"/>
              </a:spcAft>
              <a:buClrTx/>
              <a:buSzPct val="100000"/>
              <a:buFont typeface="Arial" panose="020B0604020202020204" pitchFamily="34" charset="0"/>
              <a:buChar char="•"/>
              <a:defRPr sz="2000" kern="1200">
                <a:solidFill>
                  <a:schemeClr val="tx1"/>
                </a:solidFill>
                <a:latin typeface="+mn-lt"/>
                <a:ea typeface="+mn-ea"/>
                <a:cs typeface="+mn-cs"/>
              </a:defRPr>
            </a:lvl3pPr>
            <a:lvl4pPr marL="921600" indent="-228600" algn="l" defTabSz="914400" rtl="0" eaLnBrk="1" latinLnBrk="0" hangingPunct="1">
              <a:lnSpc>
                <a:spcPct val="100000"/>
              </a:lnSpc>
              <a:spcBef>
                <a:spcPts val="0"/>
              </a:spcBef>
              <a:spcAft>
                <a:spcPts val="800"/>
              </a:spcAft>
              <a:buClrTx/>
              <a:buSzPct val="100000"/>
              <a:buFont typeface="Arial" panose="020B0604020202020204" pitchFamily="34" charset="0"/>
              <a:buChar char="•"/>
              <a:defRPr lang="en-US" sz="2000" kern="1200" dirty="0" smtClean="0">
                <a:solidFill>
                  <a:schemeClr val="tx1"/>
                </a:solidFill>
                <a:latin typeface="+mn-lt"/>
                <a:ea typeface="+mn-ea"/>
                <a:cs typeface="+mn-cs"/>
              </a:defRPr>
            </a:lvl4pPr>
            <a:lvl5pPr marL="1152000" indent="-228600" algn="l" defTabSz="914400" rtl="0" eaLnBrk="1" latinLnBrk="0" hangingPunct="1">
              <a:lnSpc>
                <a:spcPct val="100000"/>
              </a:lnSpc>
              <a:spcBef>
                <a:spcPts val="0"/>
              </a:spcBef>
              <a:spcAft>
                <a:spcPts val="800"/>
              </a:spcAft>
              <a:buClrTx/>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3F4444"/>
                </a:solidFill>
                <a:effectLst/>
                <a:uLnTx/>
                <a:uFillTx/>
                <a:latin typeface="Calibri"/>
                <a:ea typeface="+mn-ea"/>
                <a:cs typeface="+mn-cs"/>
              </a:rPr>
              <a:t>For internal training only</a:t>
            </a:r>
          </a:p>
        </p:txBody>
      </p:sp>
      <p:sp>
        <p:nvSpPr>
          <p:cNvPr id="9" name="Rectangle 8">
            <a:extLst>
              <a:ext uri="{FF2B5EF4-FFF2-40B4-BE49-F238E27FC236}">
                <a16:creationId xmlns:a16="http://schemas.microsoft.com/office/drawing/2014/main" id="{36DBF0D0-25C0-27F5-71CE-909153E75EA9}"/>
              </a:ext>
            </a:extLst>
          </p:cNvPr>
          <p:cNvSpPr/>
          <p:nvPr/>
        </p:nvSpPr>
        <p:spPr>
          <a:xfrm>
            <a:off x="9856381" y="6251944"/>
            <a:ext cx="1743740" cy="32960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normAutofit lnSpcReduction="10000"/>
          </a:bodyPr>
          <a:lstStyle/>
          <a:p>
            <a:pPr algn="ctr">
              <a:lnSpc>
                <a:spcPct val="90000"/>
              </a:lnSpc>
              <a:spcAft>
                <a:spcPts val="600"/>
              </a:spcAft>
            </a:pPr>
            <a:endParaRPr lang="en-US" dirty="0" err="1"/>
          </a:p>
        </p:txBody>
      </p:sp>
    </p:spTree>
    <p:extLst>
      <p:ext uri="{BB962C8B-B14F-4D97-AF65-F5344CB8AC3E}">
        <p14:creationId xmlns:p14="http://schemas.microsoft.com/office/powerpoint/2010/main" val="52224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CA1BD5-22CF-6D1E-5F8D-598818D3AFFC}"/>
              </a:ext>
            </a:extLst>
          </p:cNvPr>
          <p:cNvSpPr txBox="1"/>
          <p:nvPr/>
        </p:nvSpPr>
        <p:spPr>
          <a:xfrm>
            <a:off x="-1" y="603374"/>
            <a:ext cx="12192000" cy="977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60960" tIns="30480" rIns="60960" bIns="30480" rtlCol="0" anchor="ctr" anchorCtr="0">
            <a:noAutofit/>
          </a:bodyPr>
          <a:lstStyle>
            <a:defPPr>
              <a:defRPr lang="en-US"/>
            </a:defPPr>
            <a:lvl1pPr algn="ctr">
              <a:lnSpc>
                <a:spcPct val="100000"/>
              </a:lnSpc>
              <a:spcBef>
                <a:spcPct val="0"/>
              </a:spcBef>
              <a:buNone/>
              <a:defRPr sz="3600" b="1" baseline="0">
                <a:solidFill>
                  <a:srgbClr val="0070C0"/>
                </a:solidFill>
                <a:latin typeface="Montserrat" panose="00000500000000000000" pitchFamily="2"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304815" rtl="0" eaLnBrk="1" fontAlgn="auto" latinLnBrk="0" hangingPunct="1">
              <a:lnSpc>
                <a:spcPct val="100000"/>
              </a:lnSpc>
              <a:spcBef>
                <a:spcPct val="0"/>
              </a:spcBef>
              <a:spcAft>
                <a:spcPts val="0"/>
              </a:spcAft>
              <a:buClrTx/>
              <a:buSzTx/>
              <a:buFontTx/>
              <a:buNone/>
              <a:tabLst/>
              <a:defRPr/>
            </a:pPr>
            <a:r>
              <a:rPr kumimoji="0" lang="en-GB" sz="50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Kết</a:t>
            </a:r>
            <a:r>
              <a:rPr kumimoji="0" lang="en-GB" sz="5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GB" sz="50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luận</a:t>
            </a:r>
            <a:endParaRPr kumimoji="0" lang="en-US" sz="5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72F12946-E5F9-285D-E3A3-C101D6B5EBE3}"/>
              </a:ext>
            </a:extLst>
          </p:cNvPr>
          <p:cNvSpPr txBox="1"/>
          <p:nvPr/>
        </p:nvSpPr>
        <p:spPr>
          <a:xfrm>
            <a:off x="363335" y="2237865"/>
            <a:ext cx="11546609" cy="3046988"/>
          </a:xfrm>
          <a:prstGeom prst="rect">
            <a:avLst/>
          </a:prstGeom>
          <a:noFill/>
        </p:spPr>
        <p:txBody>
          <a:bodyPr wrap="square" rtlCol="0">
            <a:spAutoFit/>
          </a:bodyPr>
          <a:lstStyle/>
          <a:p>
            <a:pPr marL="304815" marR="0" lvl="0" indent="-304815" algn="just" defTabSz="304815"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SGLT2i </a:t>
            </a:r>
            <a:r>
              <a:rPr kumimoji="0" lang="en-US" sz="24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giúp</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kiểm</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soát</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HAb1C </a:t>
            </a:r>
            <a:r>
              <a:rPr kumimoji="0" lang="en-US" sz="24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với</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cơ</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chế</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độc</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lập</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Insulin </a:t>
            </a:r>
            <a:r>
              <a:rPr kumimoji="0" lang="en-US" sz="24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và</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giảm</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HbA1C </a:t>
            </a:r>
            <a:r>
              <a:rPr kumimoji="0" lang="en-US" sz="24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bất</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kể</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điều</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trị</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nền</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khi</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add-on.</a:t>
            </a:r>
          </a:p>
          <a:p>
            <a:pPr marL="304815" marR="0" lvl="0" indent="-304815" algn="just" defTabSz="304815" rtl="0" eaLnBrk="1" fontAlgn="auto" latinLnBrk="0" hangingPunct="1">
              <a:lnSpc>
                <a:spcPct val="100000"/>
              </a:lnSpc>
              <a:spcBef>
                <a:spcPts val="0"/>
              </a:spcBef>
              <a:spcAft>
                <a:spcPts val="0"/>
              </a:spcAft>
              <a:buClrTx/>
              <a:buSzTx/>
              <a:buFont typeface="+mj-lt"/>
              <a:buAutoNum type="arabicPeriod"/>
              <a:tabLst/>
              <a:defRPr/>
            </a:pPr>
            <a:endPar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04815" marR="0" lvl="0" indent="-304815" algn="just" defTabSz="304815"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SGLT2i </a:t>
            </a:r>
            <a:r>
              <a:rPr kumimoji="0" lang="en-US" sz="24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giúp</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kiểm</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soát</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yếu</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tố</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nguy</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cơ</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tim</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mạch</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như</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cân</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nặng</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mỡ</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tạng</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p>
          <a:p>
            <a:pPr marL="304815" marR="0" lvl="0" indent="-304815" algn="just" defTabSz="304815" rtl="0" eaLnBrk="1" fontAlgn="auto" latinLnBrk="0" hangingPunct="1">
              <a:lnSpc>
                <a:spcPct val="100000"/>
              </a:lnSpc>
              <a:spcBef>
                <a:spcPts val="0"/>
              </a:spcBef>
              <a:spcAft>
                <a:spcPts val="0"/>
              </a:spcAft>
              <a:buClrTx/>
              <a:buSzTx/>
              <a:buFont typeface="+mj-lt"/>
              <a:buAutoNum type="arabicPeriod"/>
              <a:tabLst/>
              <a:defRPr/>
            </a:pPr>
            <a:endPar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04815" marR="0" lvl="0" indent="-304815" algn="just" defTabSz="304815"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SGLT2i </a:t>
            </a:r>
            <a:r>
              <a:rPr kumimoji="0" lang="en-US" sz="24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giúp</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giảm</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biến</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cố</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tim</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mạch</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và</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thận</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cho</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bệnh</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nhân</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ĐTĐ. </a:t>
            </a:r>
            <a:r>
              <a:rPr kumimoji="0" lang="en-US" sz="24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Đặc</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biệt</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hiện</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nay Dapagliflozin </a:t>
            </a:r>
            <a:r>
              <a:rPr kumimoji="0" lang="en-US" sz="24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được</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BYT </a:t>
            </a:r>
            <a:r>
              <a:rPr kumimoji="0" lang="en-US" sz="24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phê</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duyệt</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cho</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cả</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3 </a:t>
            </a:r>
            <a:r>
              <a:rPr kumimoji="0" lang="en-US" sz="24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chỉ</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định</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đái</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tháo</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đường</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suy</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tim</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và</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bệnh</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thận</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mạn</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endParaRPr kumimoji="0" lang="en-US" sz="2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58909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Title 1">
            <a:extLst>
              <a:ext uri="{FF2B5EF4-FFF2-40B4-BE49-F238E27FC236}">
                <a16:creationId xmlns:a16="http://schemas.microsoft.com/office/drawing/2014/main" id="{B5394A56-F788-EDB9-62B0-B5E198C003EB}"/>
              </a:ext>
            </a:extLst>
          </p:cNvPr>
          <p:cNvSpPr>
            <a:spLocks noGrp="1"/>
          </p:cNvSpPr>
          <p:nvPr>
            <p:ph type="title" idx="4294967295"/>
          </p:nvPr>
        </p:nvSpPr>
        <p:spPr>
          <a:xfrm>
            <a:off x="0" y="117475"/>
            <a:ext cx="12192000" cy="984250"/>
          </a:xfrm>
        </p:spPr>
        <p:txBody>
          <a:bodyPr>
            <a:noAutofit/>
          </a:bodyPr>
          <a:lstStyle/>
          <a:p>
            <a:pPr algn="ctr" eaLnBrk="1" hangingPunct="1"/>
            <a:r>
              <a:rPr lang="vi-VN" altLang="en-US" b="1" dirty="0">
                <a:solidFill>
                  <a:srgbClr val="0070C0"/>
                </a:solidFill>
                <a:latin typeface="+mn-lt"/>
                <a:cs typeface="Calibri" panose="020F0502020204030204" pitchFamily="34" charset="0"/>
              </a:rPr>
              <a:t>HbA1c là yếu tố dự đoán quan trọng nhất cho đột quỵ, NMCT và cũng là yếu tố dự đoán quan trọng cho tử vong</a:t>
            </a:r>
            <a:endParaRPr lang="en-US" altLang="en-US" b="1" dirty="0">
              <a:solidFill>
                <a:srgbClr val="0070C0"/>
              </a:solidFill>
              <a:latin typeface="+mn-lt"/>
              <a:cs typeface="Calibri" panose="020F0502020204030204" pitchFamily="34" charset="0"/>
            </a:endParaRPr>
          </a:p>
        </p:txBody>
      </p:sp>
      <p:sp>
        <p:nvSpPr>
          <p:cNvPr id="153602" name="Rectangle 3">
            <a:extLst>
              <a:ext uri="{FF2B5EF4-FFF2-40B4-BE49-F238E27FC236}">
                <a16:creationId xmlns:a16="http://schemas.microsoft.com/office/drawing/2014/main" id="{6F752D67-1D66-4439-6980-3698E3159B8D}"/>
              </a:ext>
            </a:extLst>
          </p:cNvPr>
          <p:cNvSpPr>
            <a:spLocks noChangeArrowheads="1"/>
          </p:cNvSpPr>
          <p:nvPr/>
        </p:nvSpPr>
        <p:spPr bwMode="auto">
          <a:xfrm>
            <a:off x="641941" y="6228567"/>
            <a:ext cx="93025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srgbClr val="002060"/>
                </a:solidFill>
                <a:effectLst/>
                <a:uLnTx/>
                <a:uFillTx/>
                <a:latin typeface="Arial" panose="020B0604020202020204" pitchFamily="34" charset="0"/>
                <a:ea typeface="Verdana" panose="020B0604030504040204" pitchFamily="34" charset="0"/>
                <a:cs typeface="Arial" panose="020B0604020202020204" pitchFamily="34" charset="0"/>
              </a:rPr>
              <a:t>2. </a:t>
            </a:r>
            <a:r>
              <a:rPr kumimoji="0" lang="en-US" altLang="en-US" sz="1000" b="0" i="0" u="none" strike="noStrike" kern="1200" cap="none" spc="0" normalizeH="0" baseline="0" noProof="0" dirty="0" err="1">
                <a:ln>
                  <a:noFill/>
                </a:ln>
                <a:solidFill>
                  <a:srgbClr val="002060"/>
                </a:solidFill>
                <a:effectLst/>
                <a:uLnTx/>
                <a:uFillTx/>
                <a:latin typeface="Arial" panose="020B0604020202020204" pitchFamily="34" charset="0"/>
                <a:ea typeface="Verdana" panose="020B0604030504040204" pitchFamily="34" charset="0"/>
                <a:cs typeface="Arial" panose="020B0604020202020204" pitchFamily="34" charset="0"/>
              </a:rPr>
              <a:t>Rawshani</a:t>
            </a:r>
            <a:r>
              <a:rPr kumimoji="0" lang="en-US" altLang="en-US" sz="1000" b="0" i="0" u="none" strike="noStrike" kern="1200" cap="none" spc="0" normalizeH="0" baseline="0" noProof="0" dirty="0">
                <a:ln>
                  <a:noFill/>
                </a:ln>
                <a:solidFill>
                  <a:srgbClr val="002060"/>
                </a:solidFill>
                <a:effectLst/>
                <a:uLnTx/>
                <a:uFillTx/>
                <a:latin typeface="Arial" panose="020B0604020202020204" pitchFamily="34" charset="0"/>
                <a:ea typeface="Verdana" panose="020B0604030504040204" pitchFamily="34" charset="0"/>
                <a:cs typeface="Arial" panose="020B0604020202020204" pitchFamily="34" charset="0"/>
              </a:rPr>
              <a:t>  A et al. N Engl J Med. 2018;379:633-644. Cohort study. N=271,174 </a:t>
            </a:r>
            <a:r>
              <a:rPr kumimoji="0" lang="en-US" altLang="en-US" sz="1000" b="0" i="0" u="none" strike="noStrike" kern="1200" cap="none" spc="0" normalizeH="0" baseline="0" noProof="0" dirty="0" err="1">
                <a:ln>
                  <a:noFill/>
                </a:ln>
                <a:solidFill>
                  <a:srgbClr val="002060"/>
                </a:solidFill>
                <a:effectLst/>
                <a:uLnTx/>
                <a:uFillTx/>
                <a:latin typeface="Arial" panose="020B0604020202020204" pitchFamily="34" charset="0"/>
                <a:ea typeface="Verdana" panose="020B0604030504040204" pitchFamily="34" charset="0"/>
                <a:cs typeface="Arial" panose="020B0604020202020204" pitchFamily="34" charset="0"/>
              </a:rPr>
              <a:t>T2D</a:t>
            </a:r>
            <a:r>
              <a:rPr kumimoji="0" lang="en-US" altLang="en-US" sz="1000" b="0" i="0" u="none" strike="noStrike" kern="1200" cap="none" spc="0" normalizeH="0" baseline="0" noProof="0" dirty="0">
                <a:ln>
                  <a:noFill/>
                </a:ln>
                <a:solidFill>
                  <a:srgbClr val="002060"/>
                </a:solidFill>
                <a:effectLst/>
                <a:uLnTx/>
                <a:uFillTx/>
                <a:latin typeface="Arial" panose="020B0604020202020204" pitchFamily="34" charset="0"/>
                <a:ea typeface="Verdana" panose="020B0604030504040204" pitchFamily="34" charset="0"/>
                <a:cs typeface="Arial" panose="020B0604020202020204" pitchFamily="34" charset="0"/>
              </a:rPr>
              <a:t> vs 1,355,870 controls. Follow-up: 5.7 years</a:t>
            </a:r>
          </a:p>
        </p:txBody>
      </p:sp>
      <p:grpSp>
        <p:nvGrpSpPr>
          <p:cNvPr id="4" name="Group 3">
            <a:extLst>
              <a:ext uri="{FF2B5EF4-FFF2-40B4-BE49-F238E27FC236}">
                <a16:creationId xmlns:a16="http://schemas.microsoft.com/office/drawing/2014/main" id="{4E1E21B8-38B1-CA69-BAAF-0B00F3EA36E3}"/>
              </a:ext>
            </a:extLst>
          </p:cNvPr>
          <p:cNvGrpSpPr/>
          <p:nvPr/>
        </p:nvGrpSpPr>
        <p:grpSpPr>
          <a:xfrm>
            <a:off x="641942" y="1325563"/>
            <a:ext cx="10908117" cy="4933272"/>
            <a:chOff x="1283883" y="2972912"/>
            <a:chExt cx="8848477" cy="3285923"/>
          </a:xfrm>
        </p:grpSpPr>
        <p:grpSp>
          <p:nvGrpSpPr>
            <p:cNvPr id="5" name="Groupe 21">
              <a:extLst>
                <a:ext uri="{FF2B5EF4-FFF2-40B4-BE49-F238E27FC236}">
                  <a16:creationId xmlns:a16="http://schemas.microsoft.com/office/drawing/2014/main" id="{1E6B8BCE-1152-A01F-7F96-FD9D4E0C4B91}"/>
                </a:ext>
              </a:extLst>
            </p:cNvPr>
            <p:cNvGrpSpPr/>
            <p:nvPr/>
          </p:nvGrpSpPr>
          <p:grpSpPr>
            <a:xfrm>
              <a:off x="1411997" y="2975020"/>
              <a:ext cx="2779671" cy="3248363"/>
              <a:chOff x="3172523" y="1194739"/>
              <a:chExt cx="2831971" cy="3177211"/>
            </a:xfrm>
          </p:grpSpPr>
          <p:grpSp>
            <p:nvGrpSpPr>
              <p:cNvPr id="17" name="Groupe 11">
                <a:extLst>
                  <a:ext uri="{FF2B5EF4-FFF2-40B4-BE49-F238E27FC236}">
                    <a16:creationId xmlns:a16="http://schemas.microsoft.com/office/drawing/2014/main" id="{E6FA3D68-08AB-9531-9C51-3EB99B539550}"/>
                  </a:ext>
                </a:extLst>
              </p:cNvPr>
              <p:cNvGrpSpPr/>
              <p:nvPr/>
            </p:nvGrpSpPr>
            <p:grpSpPr>
              <a:xfrm>
                <a:off x="3172523" y="1194739"/>
                <a:ext cx="2831971" cy="3177211"/>
                <a:chOff x="3172523" y="1194739"/>
                <a:chExt cx="2831971" cy="3177211"/>
              </a:xfrm>
            </p:grpSpPr>
            <p:pic>
              <p:nvPicPr>
                <p:cNvPr id="19" name="Image 6">
                  <a:extLst>
                    <a:ext uri="{FF2B5EF4-FFF2-40B4-BE49-F238E27FC236}">
                      <a16:creationId xmlns:a16="http://schemas.microsoft.com/office/drawing/2014/main" id="{0D8D7014-E210-989D-0BF9-71144D330C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2523" y="1194739"/>
                  <a:ext cx="2831971" cy="3177211"/>
                </a:xfrm>
                <a:prstGeom prst="rect">
                  <a:avLst/>
                </a:prstGeom>
                <a:ln>
                  <a:solidFill>
                    <a:srgbClr val="A6A6A6"/>
                  </a:solidFill>
                </a:ln>
              </p:spPr>
            </p:pic>
            <p:sp>
              <p:nvSpPr>
                <p:cNvPr id="20" name="Rectangle 19">
                  <a:extLst>
                    <a:ext uri="{FF2B5EF4-FFF2-40B4-BE49-F238E27FC236}">
                      <a16:creationId xmlns:a16="http://schemas.microsoft.com/office/drawing/2014/main" id="{AA5114EC-7315-7790-39A1-46009B81E907}"/>
                    </a:ext>
                  </a:extLst>
                </p:cNvPr>
                <p:cNvSpPr/>
                <p:nvPr/>
              </p:nvSpPr>
              <p:spPr>
                <a:xfrm>
                  <a:off x="3203848" y="1210321"/>
                  <a:ext cx="97725" cy="152875"/>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Arial"/>
                    <a:ea typeface="+mn-ea"/>
                    <a:cs typeface="+mn-cs"/>
                  </a:endParaRPr>
                </a:p>
              </p:txBody>
            </p:sp>
          </p:grpSp>
          <p:sp>
            <p:nvSpPr>
              <p:cNvPr id="18" name="Rectangle 17">
                <a:extLst>
                  <a:ext uri="{FF2B5EF4-FFF2-40B4-BE49-F238E27FC236}">
                    <a16:creationId xmlns:a16="http://schemas.microsoft.com/office/drawing/2014/main" id="{98FE64AB-7A15-2842-0078-ABD72657CDDE}"/>
                  </a:ext>
                </a:extLst>
              </p:cNvPr>
              <p:cNvSpPr/>
              <p:nvPr/>
            </p:nvSpPr>
            <p:spPr>
              <a:xfrm>
                <a:off x="3220356" y="1626737"/>
                <a:ext cx="2736304" cy="144016"/>
              </a:xfrm>
              <a:prstGeom prst="rect">
                <a:avLst/>
              </a:prstGeom>
              <a:noFill/>
              <a:ln w="12700" cap="flat" cmpd="sng" algn="ctr">
                <a:solidFill>
                  <a:srgbClr val="A6A6A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Arial"/>
                  <a:ea typeface="+mn-ea"/>
                  <a:cs typeface="+mn-cs"/>
                </a:endParaRPr>
              </a:p>
            </p:txBody>
          </p:sp>
        </p:grpSp>
        <p:grpSp>
          <p:nvGrpSpPr>
            <p:cNvPr id="6" name="Groupe 23">
              <a:extLst>
                <a:ext uri="{FF2B5EF4-FFF2-40B4-BE49-F238E27FC236}">
                  <a16:creationId xmlns:a16="http://schemas.microsoft.com/office/drawing/2014/main" id="{38831D5B-3F95-30C6-F80E-03BD57E7C660}"/>
                </a:ext>
              </a:extLst>
            </p:cNvPr>
            <p:cNvGrpSpPr/>
            <p:nvPr/>
          </p:nvGrpSpPr>
          <p:grpSpPr>
            <a:xfrm>
              <a:off x="4418699" y="2972912"/>
              <a:ext cx="2709701" cy="3250471"/>
              <a:chOff x="6111918" y="1192678"/>
              <a:chExt cx="2760685" cy="3179272"/>
            </a:xfrm>
          </p:grpSpPr>
          <p:grpSp>
            <p:nvGrpSpPr>
              <p:cNvPr id="13" name="Groupe 14">
                <a:extLst>
                  <a:ext uri="{FF2B5EF4-FFF2-40B4-BE49-F238E27FC236}">
                    <a16:creationId xmlns:a16="http://schemas.microsoft.com/office/drawing/2014/main" id="{57744098-1BD4-60B7-DD78-5B5BDA45255B}"/>
                  </a:ext>
                </a:extLst>
              </p:cNvPr>
              <p:cNvGrpSpPr/>
              <p:nvPr/>
            </p:nvGrpSpPr>
            <p:grpSpPr>
              <a:xfrm>
                <a:off x="6111918" y="1192678"/>
                <a:ext cx="2760685" cy="3179272"/>
                <a:chOff x="6111919" y="1059582"/>
                <a:chExt cx="2760685" cy="3179272"/>
              </a:xfrm>
            </p:grpSpPr>
            <p:pic>
              <p:nvPicPr>
                <p:cNvPr id="15" name="Image 5">
                  <a:extLst>
                    <a:ext uri="{FF2B5EF4-FFF2-40B4-BE49-F238E27FC236}">
                      <a16:creationId xmlns:a16="http://schemas.microsoft.com/office/drawing/2014/main" id="{DCBB1824-2FCB-E0A6-2F33-0E9D68EE58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1919" y="1059582"/>
                  <a:ext cx="2760685" cy="3179272"/>
                </a:xfrm>
                <a:prstGeom prst="rect">
                  <a:avLst/>
                </a:prstGeom>
                <a:ln>
                  <a:solidFill>
                    <a:schemeClr val="bg1">
                      <a:lumMod val="75000"/>
                    </a:schemeClr>
                  </a:solidFill>
                </a:ln>
              </p:spPr>
            </p:pic>
            <p:sp>
              <p:nvSpPr>
                <p:cNvPr id="16" name="Rectangle 15">
                  <a:extLst>
                    <a:ext uri="{FF2B5EF4-FFF2-40B4-BE49-F238E27FC236}">
                      <a16:creationId xmlns:a16="http://schemas.microsoft.com/office/drawing/2014/main" id="{48B72B29-98A9-422B-396B-ACBB641715CA}"/>
                    </a:ext>
                  </a:extLst>
                </p:cNvPr>
                <p:cNvSpPr/>
                <p:nvPr/>
              </p:nvSpPr>
              <p:spPr>
                <a:xfrm>
                  <a:off x="6156176" y="1088838"/>
                  <a:ext cx="97725" cy="152875"/>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Arial"/>
                    <a:ea typeface="+mn-ea"/>
                    <a:cs typeface="+mn-cs"/>
                  </a:endParaRPr>
                </a:p>
              </p:txBody>
            </p:sp>
          </p:grpSp>
          <p:sp>
            <p:nvSpPr>
              <p:cNvPr id="14" name="Rectangle 13">
                <a:extLst>
                  <a:ext uri="{FF2B5EF4-FFF2-40B4-BE49-F238E27FC236}">
                    <a16:creationId xmlns:a16="http://schemas.microsoft.com/office/drawing/2014/main" id="{8B13EB19-D1DF-CF58-F292-280C6A3E660F}"/>
                  </a:ext>
                </a:extLst>
              </p:cNvPr>
              <p:cNvSpPr/>
              <p:nvPr/>
            </p:nvSpPr>
            <p:spPr>
              <a:xfrm>
                <a:off x="6136299" y="1618732"/>
                <a:ext cx="2695840" cy="144016"/>
              </a:xfrm>
              <a:prstGeom prst="rect">
                <a:avLst/>
              </a:prstGeom>
              <a:noFill/>
              <a:ln w="12700" cap="flat" cmpd="sng" algn="ctr">
                <a:solidFill>
                  <a:schemeClr val="bg1">
                    <a:lumMod val="75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Arial"/>
                  <a:ea typeface="+mn-ea"/>
                  <a:cs typeface="+mn-cs"/>
                </a:endParaRPr>
              </a:p>
            </p:txBody>
          </p:sp>
        </p:grpSp>
        <p:pic>
          <p:nvPicPr>
            <p:cNvPr id="7" name="Picture 6">
              <a:extLst>
                <a:ext uri="{FF2B5EF4-FFF2-40B4-BE49-F238E27FC236}">
                  <a16:creationId xmlns:a16="http://schemas.microsoft.com/office/drawing/2014/main" id="{EFD7DD16-69CF-5276-82FD-F0E7E7139D86}"/>
                </a:ext>
              </a:extLst>
            </p:cNvPr>
            <p:cNvPicPr>
              <a:picLocks noChangeAspect="1"/>
            </p:cNvPicPr>
            <p:nvPr/>
          </p:nvPicPr>
          <p:blipFill>
            <a:blip r:embed="rId5"/>
            <a:stretch>
              <a:fillRect/>
            </a:stretch>
          </p:blipFill>
          <p:spPr>
            <a:xfrm>
              <a:off x="7389177" y="3010472"/>
              <a:ext cx="2743183" cy="3248363"/>
            </a:xfrm>
            <a:prstGeom prst="rect">
              <a:avLst/>
            </a:prstGeom>
            <a:ln>
              <a:solidFill>
                <a:schemeClr val="bg1">
                  <a:lumMod val="75000"/>
                </a:schemeClr>
              </a:solidFill>
            </a:ln>
          </p:spPr>
        </p:pic>
        <p:sp>
          <p:nvSpPr>
            <p:cNvPr id="8" name="Rectangle 7">
              <a:extLst>
                <a:ext uri="{FF2B5EF4-FFF2-40B4-BE49-F238E27FC236}">
                  <a16:creationId xmlns:a16="http://schemas.microsoft.com/office/drawing/2014/main" id="{E0D5D128-9B58-E61A-3EFD-82F3D9139A6C}"/>
                </a:ext>
              </a:extLst>
            </p:cNvPr>
            <p:cNvSpPr/>
            <p:nvPr/>
          </p:nvSpPr>
          <p:spPr>
            <a:xfrm>
              <a:off x="7389177" y="3002822"/>
              <a:ext cx="95920" cy="156299"/>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Arial"/>
                <a:ea typeface="+mn-ea"/>
                <a:cs typeface="+mn-cs"/>
              </a:endParaRPr>
            </a:p>
          </p:txBody>
        </p:sp>
        <p:sp>
          <p:nvSpPr>
            <p:cNvPr id="9" name="Rectangle 8">
              <a:extLst>
                <a:ext uri="{FF2B5EF4-FFF2-40B4-BE49-F238E27FC236}">
                  <a16:creationId xmlns:a16="http://schemas.microsoft.com/office/drawing/2014/main" id="{62E374BD-B0BD-FA8B-7E75-7FDFEB87CBD6}"/>
                </a:ext>
              </a:extLst>
            </p:cNvPr>
            <p:cNvSpPr/>
            <p:nvPr/>
          </p:nvSpPr>
          <p:spPr>
            <a:xfrm>
              <a:off x="7437741" y="3814907"/>
              <a:ext cx="2646054" cy="147241"/>
            </a:xfrm>
            <a:prstGeom prst="rect">
              <a:avLst/>
            </a:prstGeom>
            <a:noFill/>
            <a:ln w="12700" cap="flat" cmpd="sng" algn="ctr">
              <a:solidFill>
                <a:schemeClr val="bg1">
                  <a:lumMod val="75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Arial"/>
                <a:ea typeface="+mn-ea"/>
                <a:cs typeface="+mn-cs"/>
              </a:endParaRPr>
            </a:p>
          </p:txBody>
        </p:sp>
        <p:sp>
          <p:nvSpPr>
            <p:cNvPr id="10" name="TextBox 9">
              <a:extLst>
                <a:ext uri="{FF2B5EF4-FFF2-40B4-BE49-F238E27FC236}">
                  <a16:creationId xmlns:a16="http://schemas.microsoft.com/office/drawing/2014/main" id="{97D7B5A4-3EF4-1B31-811F-15EC004B90EA}"/>
                </a:ext>
              </a:extLst>
            </p:cNvPr>
            <p:cNvSpPr txBox="1"/>
            <p:nvPr/>
          </p:nvSpPr>
          <p:spPr>
            <a:xfrm>
              <a:off x="1283883" y="3401401"/>
              <a:ext cx="1760698" cy="20500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C00000"/>
                  </a:solidFill>
                  <a:effectLst/>
                  <a:uLnTx/>
                  <a:uFillTx/>
                  <a:latin typeface="Calibri" panose="020F0502020204030204"/>
                  <a:ea typeface="+mn-ea"/>
                  <a:cs typeface="+mn-cs"/>
                </a:rPr>
                <a:t>Glycated hemoglobin</a:t>
              </a:r>
            </a:p>
          </p:txBody>
        </p:sp>
        <p:sp>
          <p:nvSpPr>
            <p:cNvPr id="11" name="TextBox 10">
              <a:extLst>
                <a:ext uri="{FF2B5EF4-FFF2-40B4-BE49-F238E27FC236}">
                  <a16:creationId xmlns:a16="http://schemas.microsoft.com/office/drawing/2014/main" id="{78814057-F783-2C3A-9135-87D00272A644}"/>
                </a:ext>
              </a:extLst>
            </p:cNvPr>
            <p:cNvSpPr txBox="1"/>
            <p:nvPr/>
          </p:nvSpPr>
          <p:spPr>
            <a:xfrm>
              <a:off x="4238618" y="3401961"/>
              <a:ext cx="1727991" cy="204443"/>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C00000"/>
                  </a:solidFill>
                  <a:effectLst/>
                  <a:uLnTx/>
                  <a:uFillTx/>
                  <a:latin typeface="Calibri" panose="020F0502020204030204"/>
                  <a:ea typeface="+mn-ea"/>
                  <a:cs typeface="+mn-cs"/>
                </a:rPr>
                <a:t>Glycated hemoglobin</a:t>
              </a:r>
            </a:p>
          </p:txBody>
        </p:sp>
        <p:sp>
          <p:nvSpPr>
            <p:cNvPr id="12" name="TextBox 11">
              <a:extLst>
                <a:ext uri="{FF2B5EF4-FFF2-40B4-BE49-F238E27FC236}">
                  <a16:creationId xmlns:a16="http://schemas.microsoft.com/office/drawing/2014/main" id="{3042CDD6-EE03-3634-614A-30B63000D42E}"/>
                </a:ext>
              </a:extLst>
            </p:cNvPr>
            <p:cNvSpPr txBox="1"/>
            <p:nvPr/>
          </p:nvSpPr>
          <p:spPr>
            <a:xfrm>
              <a:off x="7209302" y="3808259"/>
              <a:ext cx="1870390" cy="20500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C00000"/>
                  </a:solidFill>
                  <a:effectLst/>
                  <a:uLnTx/>
                  <a:uFillTx/>
                  <a:latin typeface="Calibri" panose="020F0502020204030204"/>
                  <a:ea typeface="+mn-ea"/>
                  <a:cs typeface="+mn-cs"/>
                </a:rPr>
                <a:t>Glycated hemoglobin</a:t>
              </a:r>
            </a:p>
          </p:txBody>
        </p:sp>
      </p:grpSp>
      <p:sp>
        <p:nvSpPr>
          <p:cNvPr id="2" name="Rectangle 1">
            <a:extLst>
              <a:ext uri="{FF2B5EF4-FFF2-40B4-BE49-F238E27FC236}">
                <a16:creationId xmlns:a16="http://schemas.microsoft.com/office/drawing/2014/main" id="{AD94A108-9CC0-CB47-8D16-92050A90C60B}"/>
              </a:ext>
            </a:extLst>
          </p:cNvPr>
          <p:cNvSpPr>
            <a:spLocks noChangeArrowheads="1"/>
          </p:cNvSpPr>
          <p:nvPr/>
        </p:nvSpPr>
        <p:spPr bwMode="auto">
          <a:xfrm>
            <a:off x="393539" y="3494944"/>
            <a:ext cx="11408563" cy="830997"/>
          </a:xfrm>
          <a:prstGeom prst="rect">
            <a:avLst/>
          </a:prstGeom>
          <a:solidFill>
            <a:schemeClr val="accent6">
              <a:lumMod val="20000"/>
              <a:lumOff val="80000"/>
            </a:schemeClr>
          </a:solidFill>
          <a:ln>
            <a:noFill/>
          </a:ln>
        </p:spPr>
        <p:txBody>
          <a:bodyPr wrap="square">
            <a:spAutoFit/>
          </a:bodyPr>
          <a:lstStyle>
            <a:lvl1pPr>
              <a:spcBef>
                <a:spcPts val="800"/>
              </a:spcBef>
              <a:buClr>
                <a:srgbClr val="000000"/>
              </a:buClr>
              <a:buSzPct val="100000"/>
              <a:buFont typeface="Times New Roman" panose="02020603050405020304" pitchFamily="18" charset="0"/>
              <a:defRPr sz="3200">
                <a:solidFill>
                  <a:srgbClr val="000000"/>
                </a:solidFill>
                <a:latin typeface="Calibri" panose="020F0502020204030204" pitchFamily="34" charset="0"/>
                <a:ea typeface="Microsoft YaHei" panose="020B0503020204020204" pitchFamily="34" charset="-122"/>
              </a:defRPr>
            </a:lvl1pPr>
            <a:lvl2pPr marL="742950" indent="-285750">
              <a:spcBef>
                <a:spcPts val="700"/>
              </a:spcBef>
              <a:buClr>
                <a:srgbClr val="000000"/>
              </a:buClr>
              <a:buSzPct val="100000"/>
              <a:buFont typeface="Times New Roman" panose="02020603050405020304" pitchFamily="18" charset="0"/>
              <a:defRPr sz="2800">
                <a:solidFill>
                  <a:srgbClr val="000000"/>
                </a:solidFill>
                <a:latin typeface="Calibri" panose="020F0502020204030204" pitchFamily="34" charset="0"/>
                <a:ea typeface="Microsoft YaHei" panose="020B0503020204020204" pitchFamily="34" charset="-122"/>
              </a:defRPr>
            </a:lvl2pPr>
            <a:lvl3pPr marL="1143000" indent="-228600">
              <a:spcBef>
                <a:spcPts val="600"/>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3pPr>
            <a:lvl4pPr marL="1600200" indent="-228600">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4pPr>
            <a:lvl5pPr marL="2057400" indent="-228600">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vi-VN" altLang="en-US" sz="24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icrosoft YaHei" panose="020B0503020204020204" pitchFamily="34" charset="-122"/>
                <a:cs typeface="Arial" panose="020B0604020202020204" pitchFamily="34" charset="0"/>
              </a:rPr>
              <a:t>Kiểm soát đa yếu tố nguy cơ được nhấn mạnh </a:t>
            </a:r>
            <a:r>
              <a:rPr kumimoji="0" lang="vi-VN" altLang="en-US" sz="2400" b="1" i="0" u="none" strike="noStrike" kern="1200" cap="none" spc="0" normalizeH="0" baseline="0" noProof="0" dirty="0">
                <a:ln>
                  <a:noFill/>
                </a:ln>
                <a:solidFill>
                  <a:srgbClr val="C00000"/>
                </a:solidFill>
                <a:effectLst/>
                <a:uLnTx/>
                <a:uFillTx/>
                <a:latin typeface="Arial" panose="020B0604020202020204" pitchFamily="34" charset="0"/>
                <a:ea typeface="Microsoft YaHei" panose="020B0503020204020204" pitchFamily="34" charset="-122"/>
                <a:cs typeface="Arial" panose="020B0604020202020204" pitchFamily="34" charset="0"/>
              </a:rPr>
              <a:t>NHƯNG kiểm soát </a:t>
            </a:r>
            <a:r>
              <a:rPr kumimoji="0" lang="vi-VN" altLang="en-US" sz="2400" b="1" i="0" u="none" strike="noStrike" kern="1200" cap="none" spc="0" normalizeH="0" baseline="0" noProof="0" dirty="0" err="1">
                <a:ln>
                  <a:noFill/>
                </a:ln>
                <a:solidFill>
                  <a:srgbClr val="C00000"/>
                </a:solidFill>
                <a:effectLst/>
                <a:uLnTx/>
                <a:uFillTx/>
                <a:latin typeface="Arial" panose="020B0604020202020204" pitchFamily="34" charset="0"/>
                <a:ea typeface="Microsoft YaHei" panose="020B0503020204020204" pitchFamily="34" charset="-122"/>
                <a:cs typeface="Arial" panose="020B0604020202020204" pitchFamily="34" charset="0"/>
              </a:rPr>
              <a:t>glucose</a:t>
            </a:r>
            <a:r>
              <a:rPr kumimoji="0" lang="vi-VN" altLang="en-US" sz="24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icrosoft YaHei" panose="020B0503020204020204" pitchFamily="34" charset="-122"/>
                <a:cs typeface="Arial" panose="020B0604020202020204" pitchFamily="34" charset="0"/>
              </a:rPr>
              <a:t> vẫn được xem là </a:t>
            </a:r>
            <a:r>
              <a:rPr kumimoji="0" lang="vi-VN" altLang="en-US" sz="2400" b="1" i="0" u="none" strike="noStrike" kern="1200" cap="none" spc="0" normalizeH="0" baseline="0" noProof="0" dirty="0">
                <a:ln>
                  <a:noFill/>
                </a:ln>
                <a:solidFill>
                  <a:srgbClr val="C00000"/>
                </a:solidFill>
                <a:effectLst/>
                <a:uLnTx/>
                <a:uFillTx/>
                <a:latin typeface="Arial" panose="020B0604020202020204" pitchFamily="34" charset="0"/>
                <a:ea typeface="Microsoft YaHei" panose="020B0503020204020204" pitchFamily="34" charset="-122"/>
                <a:cs typeface="Arial" panose="020B0604020202020204" pitchFamily="34" charset="0"/>
              </a:rPr>
              <a:t>yếu tố quan trọng nhất </a:t>
            </a:r>
            <a:r>
              <a:rPr kumimoji="0" lang="vi-VN" altLang="en-US" sz="24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icrosoft YaHei" panose="020B0503020204020204" pitchFamily="34" charset="-122"/>
                <a:cs typeface="Arial" panose="020B0604020202020204" pitchFamily="34" charset="0"/>
              </a:rPr>
              <a:t>làm giảm nguy cơ tim mạch</a:t>
            </a:r>
            <a:endParaRPr kumimoji="0" lang="en-US" altLang="en-US" sz="2400" b="1" i="0" u="none" strike="noStrike" kern="1200" cap="none" spc="0" normalizeH="0" baseline="0" noProof="0" dirty="0">
              <a:ln>
                <a:noFill/>
              </a:ln>
              <a:solidFill>
                <a:prstClr val="black">
                  <a:lumMod val="75000"/>
                  <a:lumOff val="25000"/>
                </a:prstClr>
              </a:solidFill>
              <a:effectLst/>
              <a:uLnTx/>
              <a:uFillTx/>
              <a:latin typeface="Calibri" panose="020F0502020204030204"/>
              <a:ea typeface="Microsoft YaHei" panose="020B0503020204020204" pitchFamily="34" charset="-122"/>
              <a:cs typeface="Arial" panose="020B0604020202020204" pitchFamily="34" charset="0"/>
            </a:endParaRPr>
          </a:p>
        </p:txBody>
      </p:sp>
    </p:spTree>
    <p:extLst>
      <p:ext uri="{BB962C8B-B14F-4D97-AF65-F5344CB8AC3E}">
        <p14:creationId xmlns:p14="http://schemas.microsoft.com/office/powerpoint/2010/main" val="58439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2014" y="390603"/>
            <a:ext cx="8765651" cy="414000"/>
          </a:xfrm>
        </p:spPr>
        <p:txBody>
          <a:bodyPr>
            <a:noAutofit/>
          </a:bodyPr>
          <a:lstStyle/>
          <a:p>
            <a:pPr algn="ctr"/>
            <a:r>
              <a:rPr lang="en-US" sz="3200" dirty="0" err="1">
                <a:solidFill>
                  <a:srgbClr val="0070C0"/>
                </a:solidFill>
              </a:rPr>
              <a:t>Bộ</a:t>
            </a:r>
            <a:r>
              <a:rPr lang="en-US" sz="3200" dirty="0">
                <a:solidFill>
                  <a:srgbClr val="0070C0"/>
                </a:solidFill>
              </a:rPr>
              <a:t> 8 </a:t>
            </a:r>
            <a:r>
              <a:rPr lang="en-US" sz="3200" dirty="0" err="1">
                <a:solidFill>
                  <a:srgbClr val="0070C0"/>
                </a:solidFill>
              </a:rPr>
              <a:t>cơ</a:t>
            </a:r>
            <a:r>
              <a:rPr lang="en-US" sz="3200" dirty="0">
                <a:solidFill>
                  <a:srgbClr val="0070C0"/>
                </a:solidFill>
              </a:rPr>
              <a:t> </a:t>
            </a:r>
            <a:r>
              <a:rPr lang="en-US" sz="3200" dirty="0" err="1">
                <a:solidFill>
                  <a:srgbClr val="0070C0"/>
                </a:solidFill>
              </a:rPr>
              <a:t>chế</a:t>
            </a:r>
            <a:r>
              <a:rPr lang="en-US" sz="3200" dirty="0">
                <a:solidFill>
                  <a:srgbClr val="0070C0"/>
                </a:solidFill>
              </a:rPr>
              <a:t> </a:t>
            </a:r>
            <a:r>
              <a:rPr lang="en-US" sz="3200" dirty="0" err="1">
                <a:solidFill>
                  <a:srgbClr val="0070C0"/>
                </a:solidFill>
              </a:rPr>
              <a:t>sinh</a:t>
            </a:r>
            <a:r>
              <a:rPr lang="en-US" sz="3200" dirty="0">
                <a:solidFill>
                  <a:srgbClr val="0070C0"/>
                </a:solidFill>
              </a:rPr>
              <a:t> </a:t>
            </a:r>
            <a:r>
              <a:rPr lang="en-US" sz="3200" dirty="0" err="1">
                <a:solidFill>
                  <a:srgbClr val="0070C0"/>
                </a:solidFill>
              </a:rPr>
              <a:t>lý</a:t>
            </a:r>
            <a:r>
              <a:rPr lang="en-US" sz="3200" dirty="0">
                <a:solidFill>
                  <a:srgbClr val="0070C0"/>
                </a:solidFill>
              </a:rPr>
              <a:t> </a:t>
            </a:r>
            <a:r>
              <a:rPr lang="en-US" sz="3200" dirty="0" err="1">
                <a:solidFill>
                  <a:srgbClr val="0070C0"/>
                </a:solidFill>
              </a:rPr>
              <a:t>bệnh</a:t>
            </a:r>
            <a:r>
              <a:rPr lang="en-US" sz="3200" dirty="0">
                <a:solidFill>
                  <a:srgbClr val="0070C0"/>
                </a:solidFill>
              </a:rPr>
              <a:t> </a:t>
            </a:r>
            <a:r>
              <a:rPr lang="en-US" sz="3200" dirty="0" err="1">
                <a:solidFill>
                  <a:srgbClr val="0070C0"/>
                </a:solidFill>
              </a:rPr>
              <a:t>phức</a:t>
            </a:r>
            <a:r>
              <a:rPr lang="en-US" sz="3200" dirty="0">
                <a:solidFill>
                  <a:srgbClr val="0070C0"/>
                </a:solidFill>
              </a:rPr>
              <a:t> </a:t>
            </a:r>
            <a:r>
              <a:rPr lang="en-US" sz="3200" dirty="0" err="1">
                <a:solidFill>
                  <a:srgbClr val="0070C0"/>
                </a:solidFill>
              </a:rPr>
              <a:t>tạp</a:t>
            </a:r>
            <a:br>
              <a:rPr lang="en-US" sz="4000" b="0" dirty="0">
                <a:solidFill>
                  <a:srgbClr val="FF0000"/>
                </a:solidFill>
              </a:rPr>
            </a:br>
            <a:endParaRPr lang="en-US" sz="4000" b="0" dirty="0">
              <a:solidFill>
                <a:srgbClr val="FF0000"/>
              </a:solidFill>
              <a:latin typeface="Arial" charset="0"/>
              <a:ea typeface="+mn-ea"/>
              <a:cs typeface="+mn-cs"/>
            </a:endParaRPr>
          </a:p>
        </p:txBody>
      </p:sp>
      <p:sp>
        <p:nvSpPr>
          <p:cNvPr id="32" name="TextBox 31"/>
          <p:cNvSpPr txBox="1"/>
          <p:nvPr/>
        </p:nvSpPr>
        <p:spPr>
          <a:xfrm>
            <a:off x="0" y="6572189"/>
            <a:ext cx="7515616" cy="261610"/>
          </a:xfrm>
          <a:prstGeom prst="rect">
            <a:avLst/>
          </a:prstGeom>
          <a:noFill/>
        </p:spPr>
        <p:txBody>
          <a:bodyPr wrap="square" rtlCol="0">
            <a:spAutoFit/>
          </a:bodyPr>
          <a:lstStyle/>
          <a:p>
            <a:r>
              <a:rPr lang="en-GB" sz="1050" dirty="0"/>
              <a:t>DeFronzo RA. </a:t>
            </a:r>
            <a:r>
              <a:rPr lang="en-GB" sz="1050" i="1" dirty="0"/>
              <a:t>Diabetes.</a:t>
            </a:r>
            <a:r>
              <a:rPr lang="en-GB" sz="1050" dirty="0"/>
              <a:t> 2009;58(4):773–795; Tahrani AA, et al. </a:t>
            </a:r>
            <a:r>
              <a:rPr lang="en-GB" sz="1050" i="1" dirty="0"/>
              <a:t>Lancet</a:t>
            </a:r>
            <a:r>
              <a:rPr lang="en-GB" sz="1050" dirty="0"/>
              <a:t>. 2011;378:182–197.</a:t>
            </a:r>
          </a:p>
        </p:txBody>
      </p:sp>
      <p:pic>
        <p:nvPicPr>
          <p:cNvPr id="124" name="Picture 123"/>
          <p:cNvPicPr>
            <a:picLocks noChangeAspect="1"/>
          </p:cNvPicPr>
          <p:nvPr/>
        </p:nvPicPr>
        <p:blipFill rotWithShape="1">
          <a:blip r:embed="rId2"/>
          <a:srcRect l="13078" t="886" r="12868" b="1912"/>
          <a:stretch/>
        </p:blipFill>
        <p:spPr>
          <a:xfrm>
            <a:off x="3256548" y="1262801"/>
            <a:ext cx="5866341" cy="4928221"/>
          </a:xfrm>
          <a:prstGeom prst="rect">
            <a:avLst/>
          </a:prstGeom>
          <a:ln>
            <a:noFill/>
          </a:ln>
          <a:effectLst>
            <a:softEdge rad="112500"/>
          </a:effectLst>
        </p:spPr>
      </p:pic>
      <p:sp>
        <p:nvSpPr>
          <p:cNvPr id="6" name="TextBox 5"/>
          <p:cNvSpPr txBox="1"/>
          <p:nvPr/>
        </p:nvSpPr>
        <p:spPr>
          <a:xfrm>
            <a:off x="5617184" y="897607"/>
            <a:ext cx="1540129" cy="307777"/>
          </a:xfrm>
          <a:prstGeom prst="rect">
            <a:avLst/>
          </a:prstGeom>
          <a:noFill/>
          <a:ln w="28575">
            <a:solidFill>
              <a:schemeClr val="tx1"/>
            </a:solidFill>
          </a:ln>
        </p:spPr>
        <p:txBody>
          <a:bodyPr wrap="square" rtlCol="0">
            <a:spAutoFit/>
          </a:bodyPr>
          <a:lstStyle/>
          <a:p>
            <a:pPr algn="ctr"/>
            <a:r>
              <a:rPr lang="en-GB" sz="1400" b="1" dirty="0" err="1">
                <a:latin typeface="Arial" charset="0"/>
              </a:rPr>
              <a:t>GLP-1a</a:t>
            </a:r>
            <a:r>
              <a:rPr lang="en-GB" sz="1400" b="1" dirty="0">
                <a:latin typeface="Arial" charset="0"/>
              </a:rPr>
              <a:t>; AGIs</a:t>
            </a:r>
          </a:p>
        </p:txBody>
      </p:sp>
      <p:sp>
        <p:nvSpPr>
          <p:cNvPr id="7" name="TextBox 6"/>
          <p:cNvSpPr txBox="1"/>
          <p:nvPr/>
        </p:nvSpPr>
        <p:spPr>
          <a:xfrm>
            <a:off x="1738798" y="1642254"/>
            <a:ext cx="1540129" cy="523220"/>
          </a:xfrm>
          <a:prstGeom prst="rect">
            <a:avLst/>
          </a:prstGeom>
          <a:noFill/>
          <a:ln w="28575">
            <a:solidFill>
              <a:schemeClr val="tx1"/>
            </a:solidFill>
          </a:ln>
        </p:spPr>
        <p:txBody>
          <a:bodyPr wrap="square" rtlCol="0">
            <a:spAutoFit/>
          </a:bodyPr>
          <a:lstStyle/>
          <a:p>
            <a:pPr algn="ctr"/>
            <a:r>
              <a:rPr lang="en-GB" sz="1400" b="1" dirty="0" err="1">
                <a:latin typeface="Arial" charset="0"/>
              </a:rPr>
              <a:t>GLP-1a</a:t>
            </a:r>
            <a:r>
              <a:rPr lang="en-GB" sz="1400" b="1" dirty="0">
                <a:latin typeface="Arial" charset="0"/>
              </a:rPr>
              <a:t>; TZDs, </a:t>
            </a:r>
            <a:r>
              <a:rPr lang="en-GB" sz="1400" b="1" dirty="0" err="1">
                <a:latin typeface="Arial" charset="0"/>
              </a:rPr>
              <a:t>DPP-4i</a:t>
            </a:r>
            <a:r>
              <a:rPr lang="en-GB" sz="1400" b="1" dirty="0">
                <a:latin typeface="Arial" charset="0"/>
              </a:rPr>
              <a:t>, SU</a:t>
            </a:r>
          </a:p>
        </p:txBody>
      </p:sp>
      <p:sp>
        <p:nvSpPr>
          <p:cNvPr id="8" name="TextBox 7"/>
          <p:cNvSpPr txBox="1"/>
          <p:nvPr/>
        </p:nvSpPr>
        <p:spPr>
          <a:xfrm>
            <a:off x="9275288" y="3464019"/>
            <a:ext cx="1240312" cy="523220"/>
          </a:xfrm>
          <a:prstGeom prst="rect">
            <a:avLst/>
          </a:prstGeom>
          <a:solidFill>
            <a:schemeClr val="bg1"/>
          </a:solidFill>
          <a:ln w="28575">
            <a:solidFill>
              <a:schemeClr val="tx1"/>
            </a:solidFill>
          </a:ln>
        </p:spPr>
        <p:txBody>
          <a:bodyPr wrap="square" rtlCol="0">
            <a:spAutoFit/>
          </a:bodyPr>
          <a:lstStyle/>
          <a:p>
            <a:pPr algn="ctr"/>
            <a:r>
              <a:rPr lang="en-GB" sz="1400" b="1" dirty="0" err="1">
                <a:latin typeface="Arial" charset="0"/>
              </a:rPr>
              <a:t>Ức</a:t>
            </a:r>
            <a:r>
              <a:rPr lang="en-GB" sz="1400" b="1" dirty="0">
                <a:latin typeface="Arial" charset="0"/>
              </a:rPr>
              <a:t> </a:t>
            </a:r>
            <a:r>
              <a:rPr lang="en-GB" sz="1400" b="1" dirty="0" err="1">
                <a:latin typeface="Arial" charset="0"/>
              </a:rPr>
              <a:t>chế</a:t>
            </a:r>
            <a:r>
              <a:rPr lang="en-GB" sz="1400" b="1" dirty="0">
                <a:latin typeface="Arial" charset="0"/>
              </a:rPr>
              <a:t> </a:t>
            </a:r>
            <a:r>
              <a:rPr lang="en-GB" sz="1400" b="1" dirty="0" err="1">
                <a:latin typeface="Arial" charset="0"/>
              </a:rPr>
              <a:t>kênh</a:t>
            </a:r>
            <a:r>
              <a:rPr lang="en-GB" sz="1400" b="1" dirty="0">
                <a:latin typeface="Arial" charset="0"/>
              </a:rPr>
              <a:t> </a:t>
            </a:r>
            <a:r>
              <a:rPr lang="en-GB" sz="1400" b="1" dirty="0" err="1">
                <a:latin typeface="Arial" charset="0"/>
              </a:rPr>
              <a:t>SGLT2</a:t>
            </a:r>
            <a:r>
              <a:rPr lang="en-GB" sz="1400" b="1" dirty="0">
                <a:latin typeface="Arial" charset="0"/>
              </a:rPr>
              <a:t> </a:t>
            </a:r>
          </a:p>
        </p:txBody>
      </p:sp>
      <p:sp>
        <p:nvSpPr>
          <p:cNvPr id="9" name="TextBox 8"/>
          <p:cNvSpPr txBox="1"/>
          <p:nvPr/>
        </p:nvSpPr>
        <p:spPr>
          <a:xfrm>
            <a:off x="9350762" y="1749977"/>
            <a:ext cx="958128" cy="307777"/>
          </a:xfrm>
          <a:prstGeom prst="rect">
            <a:avLst/>
          </a:prstGeom>
          <a:noFill/>
          <a:ln w="28575">
            <a:solidFill>
              <a:schemeClr val="tx1"/>
            </a:solidFill>
          </a:ln>
        </p:spPr>
        <p:txBody>
          <a:bodyPr wrap="square" rtlCol="0">
            <a:spAutoFit/>
          </a:bodyPr>
          <a:lstStyle/>
          <a:p>
            <a:pPr algn="ctr"/>
            <a:r>
              <a:rPr lang="en-GB" sz="1400" b="1" dirty="0">
                <a:latin typeface="Arial" charset="0"/>
              </a:rPr>
              <a:t>TZDs</a:t>
            </a:r>
          </a:p>
        </p:txBody>
      </p:sp>
      <p:sp>
        <p:nvSpPr>
          <p:cNvPr id="10" name="TextBox 9"/>
          <p:cNvSpPr txBox="1"/>
          <p:nvPr/>
        </p:nvSpPr>
        <p:spPr>
          <a:xfrm>
            <a:off x="2004407" y="3420608"/>
            <a:ext cx="1024267" cy="523220"/>
          </a:xfrm>
          <a:prstGeom prst="rect">
            <a:avLst/>
          </a:prstGeom>
          <a:noFill/>
          <a:ln w="28575">
            <a:solidFill>
              <a:schemeClr val="tx1"/>
            </a:solidFill>
          </a:ln>
        </p:spPr>
        <p:txBody>
          <a:bodyPr wrap="square" rtlCol="0">
            <a:spAutoFit/>
          </a:bodyPr>
          <a:lstStyle/>
          <a:p>
            <a:pPr algn="ctr"/>
            <a:r>
              <a:rPr lang="en-GB" sz="1400" b="1" dirty="0" err="1">
                <a:latin typeface="Arial" charset="0"/>
              </a:rPr>
              <a:t>GLP-1a</a:t>
            </a:r>
            <a:r>
              <a:rPr lang="en-GB" sz="1400" b="1" dirty="0">
                <a:latin typeface="Arial" charset="0"/>
              </a:rPr>
              <a:t>; </a:t>
            </a:r>
            <a:r>
              <a:rPr lang="en-GB" sz="1400" b="1" dirty="0" err="1">
                <a:latin typeface="Arial" charset="0"/>
              </a:rPr>
              <a:t>DPP-4i</a:t>
            </a:r>
            <a:endParaRPr lang="en-GB" sz="1400" b="1" dirty="0">
              <a:latin typeface="Arial" charset="0"/>
            </a:endParaRPr>
          </a:p>
        </p:txBody>
      </p:sp>
      <p:sp>
        <p:nvSpPr>
          <p:cNvPr id="11" name="TextBox 10"/>
          <p:cNvSpPr txBox="1"/>
          <p:nvPr/>
        </p:nvSpPr>
        <p:spPr>
          <a:xfrm>
            <a:off x="1761062" y="5204657"/>
            <a:ext cx="1540129" cy="523220"/>
          </a:xfrm>
          <a:prstGeom prst="rect">
            <a:avLst/>
          </a:prstGeom>
          <a:noFill/>
          <a:ln w="28575">
            <a:solidFill>
              <a:schemeClr val="tx1"/>
            </a:solidFill>
          </a:ln>
        </p:spPr>
        <p:txBody>
          <a:bodyPr wrap="square" rtlCol="0">
            <a:spAutoFit/>
          </a:bodyPr>
          <a:lstStyle/>
          <a:p>
            <a:pPr algn="ctr"/>
            <a:r>
              <a:rPr lang="en-GB" sz="1400" b="1" dirty="0">
                <a:latin typeface="Arial" charset="0"/>
              </a:rPr>
              <a:t>Metformin, TZDs, </a:t>
            </a:r>
            <a:r>
              <a:rPr lang="en-GB" sz="1400" b="1" dirty="0" err="1">
                <a:latin typeface="Arial" charset="0"/>
              </a:rPr>
              <a:t>GLP-1a</a:t>
            </a:r>
            <a:endParaRPr lang="en-GB" sz="1400" b="1" dirty="0">
              <a:latin typeface="Arial" charset="0"/>
            </a:endParaRPr>
          </a:p>
        </p:txBody>
      </p:sp>
      <p:sp>
        <p:nvSpPr>
          <p:cNvPr id="12" name="TextBox 11"/>
          <p:cNvSpPr txBox="1"/>
          <p:nvPr/>
        </p:nvSpPr>
        <p:spPr>
          <a:xfrm>
            <a:off x="5617185" y="6225952"/>
            <a:ext cx="1540129" cy="307777"/>
          </a:xfrm>
          <a:prstGeom prst="rect">
            <a:avLst/>
          </a:prstGeom>
          <a:noFill/>
          <a:ln w="28575">
            <a:solidFill>
              <a:schemeClr val="tx1"/>
            </a:solidFill>
          </a:ln>
        </p:spPr>
        <p:txBody>
          <a:bodyPr wrap="square" rtlCol="0">
            <a:spAutoFit/>
          </a:bodyPr>
          <a:lstStyle/>
          <a:p>
            <a:pPr algn="ctr"/>
            <a:r>
              <a:rPr lang="en-GB" sz="1400" b="1" dirty="0" err="1">
                <a:latin typeface="Arial" charset="0"/>
              </a:rPr>
              <a:t>GLP-1a</a:t>
            </a:r>
            <a:endParaRPr lang="en-GB" sz="1400" b="1" dirty="0">
              <a:latin typeface="Arial" charset="0"/>
            </a:endParaRPr>
          </a:p>
        </p:txBody>
      </p:sp>
      <p:sp>
        <p:nvSpPr>
          <p:cNvPr id="13" name="TextBox 12"/>
          <p:cNvSpPr txBox="1"/>
          <p:nvPr/>
        </p:nvSpPr>
        <p:spPr>
          <a:xfrm>
            <a:off x="9189617" y="5204657"/>
            <a:ext cx="1325261" cy="523220"/>
          </a:xfrm>
          <a:prstGeom prst="rect">
            <a:avLst/>
          </a:prstGeom>
          <a:noFill/>
          <a:ln w="28575">
            <a:solidFill>
              <a:schemeClr val="tx1"/>
            </a:solidFill>
          </a:ln>
        </p:spPr>
        <p:txBody>
          <a:bodyPr wrap="square" rtlCol="0">
            <a:spAutoFit/>
          </a:bodyPr>
          <a:lstStyle/>
          <a:p>
            <a:pPr algn="ctr"/>
            <a:r>
              <a:rPr lang="en-GB" sz="1400" b="1" dirty="0">
                <a:latin typeface="Arial" charset="0"/>
              </a:rPr>
              <a:t>TZDs, metformin</a:t>
            </a:r>
          </a:p>
        </p:txBody>
      </p:sp>
      <p:sp>
        <p:nvSpPr>
          <p:cNvPr id="14" name="TextBox 13"/>
          <p:cNvSpPr txBox="1"/>
          <p:nvPr/>
        </p:nvSpPr>
        <p:spPr>
          <a:xfrm>
            <a:off x="8219045" y="5888543"/>
            <a:ext cx="3352798" cy="553998"/>
          </a:xfrm>
          <a:prstGeom prst="rect">
            <a:avLst/>
          </a:prstGeom>
          <a:noFill/>
        </p:spPr>
        <p:txBody>
          <a:bodyPr wrap="square" rtlCol="0">
            <a:spAutoFit/>
          </a:bodyPr>
          <a:lstStyle/>
          <a:p>
            <a:r>
              <a:rPr lang="en-GB" sz="1000" b="1" dirty="0">
                <a:latin typeface="Arial" charset="0"/>
              </a:rPr>
              <a:t>AGI, alpha-glucosidase inhibitor; DPP4i, dipeptidyl peptidase-4 inhibitor; </a:t>
            </a:r>
            <a:r>
              <a:rPr lang="en-GB" sz="1000" b="1" dirty="0" err="1">
                <a:latin typeface="Arial" charset="0"/>
              </a:rPr>
              <a:t>GLP-1a</a:t>
            </a:r>
            <a:r>
              <a:rPr lang="en-GB" sz="1000" b="1" dirty="0">
                <a:latin typeface="Arial" charset="0"/>
              </a:rPr>
              <a:t>, glucagon-like peptide-1 receptor agonist; TZD, thiazolidinedione. </a:t>
            </a:r>
          </a:p>
        </p:txBody>
      </p:sp>
      <p:sp>
        <p:nvSpPr>
          <p:cNvPr id="2" name="Rectangle 1">
            <a:extLst>
              <a:ext uri="{FF2B5EF4-FFF2-40B4-BE49-F238E27FC236}">
                <a16:creationId xmlns:a16="http://schemas.microsoft.com/office/drawing/2014/main" id="{AFB22EC3-2E20-E82F-8856-621BCE3D5BC4}"/>
              </a:ext>
            </a:extLst>
          </p:cNvPr>
          <p:cNvSpPr/>
          <p:nvPr/>
        </p:nvSpPr>
        <p:spPr>
          <a:xfrm>
            <a:off x="7757652" y="3003128"/>
            <a:ext cx="3185651" cy="1549207"/>
          </a:xfrm>
          <a:prstGeom prst="rect">
            <a:avLst/>
          </a:prstGeom>
          <a:noFill/>
          <a:ln w="381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7243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barn(inVertical)">
                                      <p:cBhvr>
                                        <p:cTn id="4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B3E0B-D872-73B2-01C5-B2A18C9F8E41}"/>
              </a:ext>
            </a:extLst>
          </p:cNvPr>
          <p:cNvSpPr>
            <a:spLocks noGrp="1"/>
          </p:cNvSpPr>
          <p:nvPr>
            <p:ph type="title"/>
          </p:nvPr>
        </p:nvSpPr>
        <p:spPr>
          <a:xfrm>
            <a:off x="470263" y="203200"/>
            <a:ext cx="11329851" cy="1029460"/>
          </a:xfrm>
        </p:spPr>
        <p:txBody>
          <a:bodyPr>
            <a:normAutofit fontScale="90000"/>
          </a:bodyPr>
          <a:lstStyle/>
          <a:p>
            <a:r>
              <a:rPr lang="en-GB" altLang="en-US" sz="3600" dirty="0"/>
              <a:t>Dapagliflozin - </a:t>
            </a:r>
            <a:r>
              <a:rPr lang="en-GB" altLang="en-US" sz="3600" dirty="0" err="1"/>
              <a:t>Liệu</a:t>
            </a:r>
            <a:r>
              <a:rPr lang="en-GB" altLang="en-US" sz="3600" dirty="0"/>
              <a:t> </a:t>
            </a:r>
            <a:r>
              <a:rPr lang="en-GB" altLang="en-US" sz="3600" dirty="0" err="1"/>
              <a:t>pháp</a:t>
            </a:r>
            <a:r>
              <a:rPr lang="en-GB" altLang="en-US" sz="3600" dirty="0"/>
              <a:t> </a:t>
            </a:r>
            <a:r>
              <a:rPr lang="en-GB" altLang="en-US" sz="3600" dirty="0" err="1"/>
              <a:t>kiểm</a:t>
            </a:r>
            <a:r>
              <a:rPr lang="en-GB" altLang="en-US" sz="3600" dirty="0"/>
              <a:t> </a:t>
            </a:r>
            <a:r>
              <a:rPr lang="en-GB" altLang="en-US" sz="3600" dirty="0" err="1"/>
              <a:t>soát</a:t>
            </a:r>
            <a:r>
              <a:rPr lang="en-GB" altLang="en-US" sz="3600" dirty="0"/>
              <a:t> </a:t>
            </a:r>
            <a:r>
              <a:rPr lang="en-GB" altLang="en-US" sz="3600" dirty="0" err="1"/>
              <a:t>đường</a:t>
            </a:r>
            <a:r>
              <a:rPr lang="en-GB" altLang="en-US" sz="3600" dirty="0"/>
              <a:t> </a:t>
            </a:r>
            <a:r>
              <a:rPr lang="en-GB" altLang="en-US" sz="3600" dirty="0" err="1"/>
              <a:t>huyết</a:t>
            </a:r>
            <a:r>
              <a:rPr lang="en-GB" altLang="en-US" sz="3600" dirty="0"/>
              <a:t> </a:t>
            </a:r>
            <a:br>
              <a:rPr lang="en-GB" altLang="en-US" sz="3600" dirty="0"/>
            </a:br>
            <a:r>
              <a:rPr lang="en-GB" altLang="en-US" sz="3600" dirty="0" err="1"/>
              <a:t>mới</a:t>
            </a:r>
            <a:r>
              <a:rPr lang="en-GB" altLang="en-US" sz="3600" dirty="0"/>
              <a:t> </a:t>
            </a:r>
            <a:r>
              <a:rPr lang="en-GB" altLang="en-US" sz="3600" dirty="0" err="1"/>
              <a:t>với</a:t>
            </a:r>
            <a:r>
              <a:rPr lang="en-GB" altLang="en-US" sz="3600" dirty="0"/>
              <a:t> </a:t>
            </a:r>
            <a:r>
              <a:rPr lang="en-GB" altLang="en-US" sz="3600" dirty="0" err="1"/>
              <a:t>cơ</a:t>
            </a:r>
            <a:r>
              <a:rPr lang="en-GB" altLang="en-US" sz="3600" dirty="0"/>
              <a:t> </a:t>
            </a:r>
            <a:r>
              <a:rPr lang="en-GB" altLang="en-US" sz="3600" dirty="0" err="1"/>
              <a:t>chế</a:t>
            </a:r>
            <a:r>
              <a:rPr lang="en-GB" altLang="en-US" sz="3600" dirty="0"/>
              <a:t> </a:t>
            </a:r>
            <a:r>
              <a:rPr lang="en-GB" altLang="en-US" sz="3600" dirty="0" err="1"/>
              <a:t>thận</a:t>
            </a:r>
            <a:r>
              <a:rPr lang="en-GB" altLang="en-US" sz="3600" dirty="0"/>
              <a:t> - </a:t>
            </a:r>
            <a:r>
              <a:rPr lang="en-GB" altLang="en-US" sz="3600" dirty="0" err="1"/>
              <a:t>độc</a:t>
            </a:r>
            <a:r>
              <a:rPr lang="en-GB" altLang="en-US" sz="3600" dirty="0"/>
              <a:t> </a:t>
            </a:r>
            <a:r>
              <a:rPr lang="en-GB" altLang="en-US" sz="3600" dirty="0" err="1"/>
              <a:t>lập</a:t>
            </a:r>
            <a:r>
              <a:rPr lang="en-GB" altLang="en-US" sz="3600" dirty="0"/>
              <a:t> </a:t>
            </a:r>
            <a:r>
              <a:rPr lang="en-GB" altLang="en-US" sz="3600" dirty="0" err="1"/>
              <a:t>với</a:t>
            </a:r>
            <a:r>
              <a:rPr lang="en-GB" altLang="en-US" sz="3600" dirty="0"/>
              <a:t> insulin</a:t>
            </a:r>
            <a:r>
              <a:rPr lang="en-GB" altLang="en-US" sz="3600" baseline="30000" dirty="0"/>
              <a:t>1–3</a:t>
            </a:r>
            <a:br>
              <a:rPr lang="en-GB" altLang="en-US" dirty="0"/>
            </a:br>
            <a:endParaRPr lang="en-US" dirty="0"/>
          </a:p>
        </p:txBody>
      </p:sp>
      <p:pic>
        <p:nvPicPr>
          <p:cNvPr id="3" name="Picture 32" descr="nephron_12Jul12.PNG">
            <a:extLst>
              <a:ext uri="{FF2B5EF4-FFF2-40B4-BE49-F238E27FC236}">
                <a16:creationId xmlns:a16="http://schemas.microsoft.com/office/drawing/2014/main" id="{78C0AC52-EC1E-29C3-CABF-01B01F59A43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63253" y="1089025"/>
            <a:ext cx="7127875" cy="553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6">
            <a:extLst>
              <a:ext uri="{FF2B5EF4-FFF2-40B4-BE49-F238E27FC236}">
                <a16:creationId xmlns:a16="http://schemas.microsoft.com/office/drawing/2014/main" id="{DF74FE54-07CF-500F-C861-4E492329E837}"/>
              </a:ext>
            </a:extLst>
          </p:cNvPr>
          <p:cNvSpPr>
            <a:spLocks noChangeArrowheads="1"/>
          </p:cNvSpPr>
          <p:nvPr/>
        </p:nvSpPr>
        <p:spPr bwMode="auto">
          <a:xfrm>
            <a:off x="207328" y="6069363"/>
            <a:ext cx="855186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a:lnSpc>
                <a:spcPct val="150000"/>
              </a:lnSpc>
              <a:buClr>
                <a:srgbClr val="002060"/>
              </a:buClr>
              <a:buFont typeface="Arial" panose="020B0604020202020204" pitchFamily="34" charset="0"/>
              <a:buChar char="•"/>
              <a:defRPr>
                <a:solidFill>
                  <a:srgbClr val="000000"/>
                </a:solidFill>
                <a:latin typeface="Segoe UI" panose="020B0502040204020203" pitchFamily="34" charset="0"/>
                <a:cs typeface="Segoe UI" panose="020B0502040204020203" pitchFamily="34" charset="0"/>
              </a:defRPr>
            </a:lvl1pPr>
            <a:lvl2pPr marL="742950" indent="-285750">
              <a:lnSpc>
                <a:spcPct val="150000"/>
              </a:lnSpc>
              <a:buClr>
                <a:srgbClr val="002060"/>
              </a:buClr>
              <a:buFont typeface="Segoe UI" panose="020B0502040204020203" pitchFamily="34" charset="0"/>
              <a:buChar char="−"/>
              <a:defRPr>
                <a:solidFill>
                  <a:srgbClr val="000000"/>
                </a:solidFill>
                <a:latin typeface="Segoe UI" panose="020B0502040204020203" pitchFamily="34" charset="0"/>
                <a:cs typeface="Segoe UI" panose="020B0502040204020203" pitchFamily="34" charset="0"/>
              </a:defRPr>
            </a:lvl2pPr>
            <a:lvl3pPr marL="1143000" indent="-228600">
              <a:lnSpc>
                <a:spcPct val="150000"/>
              </a:lnSpc>
              <a:buClr>
                <a:srgbClr val="002060"/>
              </a:buClr>
              <a:buFont typeface="Wingdings" panose="05000000000000000000" pitchFamily="2" charset="2"/>
              <a:buChar char="§"/>
              <a:defRPr>
                <a:solidFill>
                  <a:srgbClr val="000000"/>
                </a:solidFill>
                <a:latin typeface="Segoe UI" panose="020B0502040204020203" pitchFamily="34" charset="0"/>
                <a:cs typeface="Segoe UI" panose="020B0502040204020203" pitchFamily="34" charset="0"/>
              </a:defRPr>
            </a:lvl3pPr>
            <a:lvl4pPr marL="1600200" indent="-228600">
              <a:lnSpc>
                <a:spcPct val="150000"/>
              </a:lnSpc>
              <a:buClr>
                <a:srgbClr val="002060"/>
              </a:buClr>
              <a:buFont typeface="Wingdings" panose="05000000000000000000" pitchFamily="2" charset="2"/>
              <a:buChar char="§"/>
              <a:defRPr>
                <a:solidFill>
                  <a:srgbClr val="000000"/>
                </a:solidFill>
                <a:latin typeface="Segoe UI" panose="020B0502040204020203" pitchFamily="34" charset="0"/>
                <a:cs typeface="Segoe UI" panose="020B0502040204020203" pitchFamily="34" charset="0"/>
              </a:defRPr>
            </a:lvl4pPr>
            <a:lvl5pPr marL="2057400" indent="-228600">
              <a:lnSpc>
                <a:spcPct val="150000"/>
              </a:lnSpc>
              <a:buClr>
                <a:srgbClr val="002060"/>
              </a:buClr>
              <a:buSzPct val="90000"/>
              <a:buFont typeface="Courier New" panose="02070309020205020404" pitchFamily="49" charset="0"/>
              <a:buChar char="o"/>
              <a:defRPr>
                <a:solidFill>
                  <a:srgbClr val="000000"/>
                </a:solidFill>
                <a:latin typeface="Segoe UI" panose="020B0502040204020203" pitchFamily="34" charset="0"/>
                <a:cs typeface="Segoe UI" panose="020B0502040204020203" pitchFamily="34" charset="0"/>
              </a:defRPr>
            </a:lvl5pPr>
            <a:lvl6pPr marL="2514600" indent="-228600" defTabSz="457200" eaLnBrk="0" fontAlgn="base" hangingPunct="0">
              <a:lnSpc>
                <a:spcPct val="150000"/>
              </a:lnSpc>
              <a:spcBef>
                <a:spcPct val="0"/>
              </a:spcBef>
              <a:spcAft>
                <a:spcPct val="0"/>
              </a:spcAft>
              <a:buClr>
                <a:srgbClr val="002060"/>
              </a:buClr>
              <a:buSzPct val="90000"/>
              <a:buFont typeface="Courier New" panose="02070309020205020404" pitchFamily="49" charset="0"/>
              <a:buChar char="o"/>
              <a:defRPr>
                <a:solidFill>
                  <a:srgbClr val="000000"/>
                </a:solidFill>
                <a:latin typeface="Segoe UI" panose="020B0502040204020203" pitchFamily="34" charset="0"/>
                <a:cs typeface="Segoe UI" panose="020B0502040204020203" pitchFamily="34" charset="0"/>
              </a:defRPr>
            </a:lvl6pPr>
            <a:lvl7pPr marL="2971800" indent="-228600" defTabSz="457200" eaLnBrk="0" fontAlgn="base" hangingPunct="0">
              <a:lnSpc>
                <a:spcPct val="150000"/>
              </a:lnSpc>
              <a:spcBef>
                <a:spcPct val="0"/>
              </a:spcBef>
              <a:spcAft>
                <a:spcPct val="0"/>
              </a:spcAft>
              <a:buClr>
                <a:srgbClr val="002060"/>
              </a:buClr>
              <a:buSzPct val="90000"/>
              <a:buFont typeface="Courier New" panose="02070309020205020404" pitchFamily="49" charset="0"/>
              <a:buChar char="o"/>
              <a:defRPr>
                <a:solidFill>
                  <a:srgbClr val="000000"/>
                </a:solidFill>
                <a:latin typeface="Segoe UI" panose="020B0502040204020203" pitchFamily="34" charset="0"/>
                <a:cs typeface="Segoe UI" panose="020B0502040204020203" pitchFamily="34" charset="0"/>
              </a:defRPr>
            </a:lvl7pPr>
            <a:lvl8pPr marL="3429000" indent="-228600" defTabSz="457200" eaLnBrk="0" fontAlgn="base" hangingPunct="0">
              <a:lnSpc>
                <a:spcPct val="150000"/>
              </a:lnSpc>
              <a:spcBef>
                <a:spcPct val="0"/>
              </a:spcBef>
              <a:spcAft>
                <a:spcPct val="0"/>
              </a:spcAft>
              <a:buClr>
                <a:srgbClr val="002060"/>
              </a:buClr>
              <a:buSzPct val="90000"/>
              <a:buFont typeface="Courier New" panose="02070309020205020404" pitchFamily="49" charset="0"/>
              <a:buChar char="o"/>
              <a:defRPr>
                <a:solidFill>
                  <a:srgbClr val="000000"/>
                </a:solidFill>
                <a:latin typeface="Segoe UI" panose="020B0502040204020203" pitchFamily="34" charset="0"/>
                <a:cs typeface="Segoe UI" panose="020B0502040204020203" pitchFamily="34" charset="0"/>
              </a:defRPr>
            </a:lvl8pPr>
            <a:lvl9pPr marL="3886200" indent="-228600" defTabSz="457200" eaLnBrk="0" fontAlgn="base" hangingPunct="0">
              <a:lnSpc>
                <a:spcPct val="150000"/>
              </a:lnSpc>
              <a:spcBef>
                <a:spcPct val="0"/>
              </a:spcBef>
              <a:spcAft>
                <a:spcPct val="0"/>
              </a:spcAft>
              <a:buClr>
                <a:srgbClr val="002060"/>
              </a:buClr>
              <a:buSzPct val="90000"/>
              <a:buFont typeface="Courier New" panose="02070309020205020404" pitchFamily="49" charset="0"/>
              <a:buChar char="o"/>
              <a:defRPr>
                <a:solidFill>
                  <a:srgbClr val="000000"/>
                </a:solidFill>
                <a:latin typeface="Segoe UI" panose="020B0502040204020203" pitchFamily="34" charset="0"/>
                <a:cs typeface="Segoe UI" panose="020B0502040204020203"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altLang="zh-CN" sz="1050" b="0" i="0" u="none" strike="noStrike" kern="0" cap="none" spc="0" normalizeH="0" baseline="0" noProof="0" dirty="0">
                <a:ln>
                  <a:noFill/>
                </a:ln>
                <a:solidFill>
                  <a:srgbClr val="58595B"/>
                </a:solidFill>
                <a:effectLst/>
                <a:uLnTx/>
                <a:uFillTx/>
                <a:latin typeface="+mn-lt"/>
                <a:ea typeface="SimSun" panose="02010600030101010101" pitchFamily="2" charset="-122"/>
                <a:cs typeface="ＭＳ Ｐゴシック" panose="020B0600070205080204" pitchFamily="34" charset="-128"/>
              </a:rPr>
              <a:t>*Increases urinary volume by only ~1 additional void/day (~375 mL/day) in a 12-week study of healthy subjects and patients with Type 2 diabetes.</a:t>
            </a:r>
            <a:r>
              <a:rPr kumimoji="0" lang="en-GB" altLang="zh-CN" sz="1050" b="0" i="0" u="none" strike="noStrike" kern="0" cap="none" spc="0" normalizeH="0" baseline="30000" noProof="0" dirty="0">
                <a:ln>
                  <a:noFill/>
                </a:ln>
                <a:solidFill>
                  <a:srgbClr val="58595B"/>
                </a:solidFill>
                <a:effectLst/>
                <a:uLnTx/>
                <a:uFillTx/>
                <a:latin typeface="+mn-lt"/>
                <a:ea typeface="SimSun" panose="02010600030101010101" pitchFamily="2" charset="-122"/>
                <a:cs typeface="ＭＳ Ｐゴシック" panose="020B0600070205080204" pitchFamily="34" charset="-128"/>
              </a:rPr>
              <a:t>4</a:t>
            </a:r>
          </a:p>
          <a:p>
            <a:pPr marL="0" marR="0" lvl="0" indent="0" defTabSz="914400" eaLnBrk="1" fontAlgn="auto" latinLnBrk="0" hangingPunct="1">
              <a:lnSpc>
                <a:spcPct val="100000"/>
              </a:lnSpc>
              <a:spcBef>
                <a:spcPts val="0"/>
              </a:spcBef>
              <a:spcAft>
                <a:spcPts val="0"/>
              </a:spcAft>
              <a:buClrTx/>
              <a:buSzTx/>
              <a:buFontTx/>
              <a:buNone/>
              <a:tabLst/>
              <a:defRPr/>
            </a:pPr>
            <a:r>
              <a:rPr kumimoji="0" lang="en-GB" altLang="zh-CN" sz="1050" b="0" i="0" u="none" strike="noStrike" kern="0" cap="none" spc="0" normalizeH="0" baseline="0" noProof="0" dirty="0">
                <a:ln>
                  <a:noFill/>
                </a:ln>
                <a:solidFill>
                  <a:srgbClr val="58595B"/>
                </a:solidFill>
                <a:effectLst/>
                <a:uLnTx/>
                <a:uFillTx/>
                <a:latin typeface="+mn-lt"/>
                <a:ea typeface="SimSun" panose="02010600030101010101" pitchFamily="2" charset="-122"/>
                <a:cs typeface="ＭＳ Ｐゴシック" panose="020B0600070205080204" pitchFamily="34" charset="-128"/>
              </a:rPr>
              <a:t>SGLT2, sodium-glucose co-transporter-2.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50" b="0" i="0" u="none" strike="noStrike" kern="0" cap="none" spc="0" normalizeH="0" baseline="0" noProof="0" dirty="0">
                <a:ln>
                  <a:noFill/>
                </a:ln>
                <a:solidFill>
                  <a:srgbClr val="58595B"/>
                </a:solidFill>
                <a:effectLst/>
                <a:uLnTx/>
                <a:uFillTx/>
                <a:latin typeface="+mn-lt"/>
                <a:ea typeface="SimSun" panose="02010600030101010101" pitchFamily="2" charset="-122"/>
                <a:cs typeface="ＭＳ Ｐゴシック" panose="020B0600070205080204" pitchFamily="34" charset="-128"/>
              </a:rPr>
              <a:t>1. Wright EM.</a:t>
            </a:r>
            <a:r>
              <a:rPr kumimoji="0" lang="en-US" altLang="en-US" sz="1050" b="0" i="0" u="none" strike="noStrike" kern="0" cap="none" spc="0" normalizeH="0" baseline="0" noProof="0" dirty="0">
                <a:ln>
                  <a:noFill/>
                </a:ln>
                <a:solidFill>
                  <a:srgbClr val="58595B"/>
                </a:solidFill>
                <a:effectLst/>
                <a:uLnTx/>
                <a:uFillTx/>
                <a:latin typeface="+mn-lt"/>
                <a:ea typeface="SimSun" panose="02010600030101010101" pitchFamily="2" charset="-122"/>
                <a:cs typeface="ＭＳ Ｐゴシック" panose="020B0600070205080204" pitchFamily="34" charset="-128"/>
              </a:rPr>
              <a:t> </a:t>
            </a:r>
            <a:r>
              <a:rPr kumimoji="0" lang="en-US" altLang="zh-CN" sz="1050" b="0" i="1" u="none" strike="noStrike" kern="0" cap="none" spc="0" normalizeH="0" baseline="0" noProof="0" dirty="0">
                <a:ln>
                  <a:noFill/>
                </a:ln>
                <a:solidFill>
                  <a:srgbClr val="58595B"/>
                </a:solidFill>
                <a:effectLst/>
                <a:uLnTx/>
                <a:uFillTx/>
                <a:latin typeface="+mn-lt"/>
                <a:ea typeface="SimSun" panose="02010600030101010101" pitchFamily="2" charset="-122"/>
                <a:cs typeface="ＭＳ Ｐゴシック" panose="020B0600070205080204" pitchFamily="34" charset="-128"/>
              </a:rPr>
              <a:t>Am J </a:t>
            </a:r>
            <a:r>
              <a:rPr kumimoji="0" lang="en-US" altLang="zh-CN" sz="1050" b="0" i="1" u="none" strike="noStrike" kern="0" cap="none" spc="0" normalizeH="0" baseline="0" noProof="0" dirty="0" err="1">
                <a:ln>
                  <a:noFill/>
                </a:ln>
                <a:solidFill>
                  <a:srgbClr val="58595B"/>
                </a:solidFill>
                <a:effectLst/>
                <a:uLnTx/>
                <a:uFillTx/>
                <a:latin typeface="+mn-lt"/>
                <a:ea typeface="SimSun" panose="02010600030101010101" pitchFamily="2" charset="-122"/>
                <a:cs typeface="ＭＳ Ｐゴシック" panose="020B0600070205080204" pitchFamily="34" charset="-128"/>
              </a:rPr>
              <a:t>Physiol</a:t>
            </a:r>
            <a:r>
              <a:rPr kumimoji="0" lang="en-US" altLang="zh-CN" sz="1050" b="0" i="1" u="none" strike="noStrike" kern="0" cap="none" spc="0" normalizeH="0" baseline="0" noProof="0" dirty="0">
                <a:ln>
                  <a:noFill/>
                </a:ln>
                <a:solidFill>
                  <a:srgbClr val="58595B"/>
                </a:solidFill>
                <a:effectLst/>
                <a:uLnTx/>
                <a:uFillTx/>
                <a:latin typeface="+mn-lt"/>
                <a:ea typeface="SimSun" panose="02010600030101010101" pitchFamily="2" charset="-122"/>
                <a:cs typeface="ＭＳ Ｐゴシック" panose="020B0600070205080204" pitchFamily="34" charset="-128"/>
              </a:rPr>
              <a:t> Renal </a:t>
            </a:r>
            <a:r>
              <a:rPr kumimoji="0" lang="en-US" altLang="zh-CN" sz="1050" b="0" i="1" u="none" strike="noStrike" kern="0" cap="none" spc="0" normalizeH="0" baseline="0" noProof="0" dirty="0" err="1">
                <a:ln>
                  <a:noFill/>
                </a:ln>
                <a:solidFill>
                  <a:srgbClr val="58595B"/>
                </a:solidFill>
                <a:effectLst/>
                <a:uLnTx/>
                <a:uFillTx/>
                <a:latin typeface="+mn-lt"/>
                <a:ea typeface="SimSun" panose="02010600030101010101" pitchFamily="2" charset="-122"/>
                <a:cs typeface="ＭＳ Ｐゴシック" panose="020B0600070205080204" pitchFamily="34" charset="-128"/>
              </a:rPr>
              <a:t>Physiol</a:t>
            </a:r>
            <a:r>
              <a:rPr kumimoji="0" lang="en-US" altLang="zh-CN" sz="1050" b="0" i="0" u="none" strike="noStrike" kern="0" cap="none" spc="0" normalizeH="0" baseline="0" noProof="0" dirty="0">
                <a:ln>
                  <a:noFill/>
                </a:ln>
                <a:solidFill>
                  <a:srgbClr val="58595B"/>
                </a:solidFill>
                <a:effectLst/>
                <a:uLnTx/>
                <a:uFillTx/>
                <a:latin typeface="+mn-lt"/>
                <a:ea typeface="SimSun" panose="02010600030101010101" pitchFamily="2" charset="-122"/>
                <a:cs typeface="ＭＳ Ｐゴシック" panose="020B0600070205080204" pitchFamily="34" charset="-128"/>
              </a:rPr>
              <a:t> 2001;</a:t>
            </a:r>
            <a:r>
              <a:rPr kumimoji="0" lang="en-US" altLang="zh-CN" sz="1050" b="1" i="0" u="none" strike="noStrike" kern="0" cap="none" spc="0" normalizeH="0" baseline="0" noProof="0" dirty="0">
                <a:ln>
                  <a:noFill/>
                </a:ln>
                <a:solidFill>
                  <a:srgbClr val="58595B"/>
                </a:solidFill>
                <a:effectLst/>
                <a:uLnTx/>
                <a:uFillTx/>
                <a:latin typeface="+mn-lt"/>
                <a:ea typeface="SimSun" panose="02010600030101010101" pitchFamily="2" charset="-122"/>
                <a:cs typeface="ＭＳ Ｐゴシック" panose="020B0600070205080204" pitchFamily="34" charset="-128"/>
              </a:rPr>
              <a:t>280</a:t>
            </a:r>
            <a:r>
              <a:rPr kumimoji="0" lang="en-US" altLang="zh-CN" sz="1050" b="0" i="0" u="none" strike="noStrike" kern="0" cap="none" spc="0" normalizeH="0" baseline="0" noProof="0" dirty="0">
                <a:ln>
                  <a:noFill/>
                </a:ln>
                <a:solidFill>
                  <a:srgbClr val="58595B"/>
                </a:solidFill>
                <a:effectLst/>
                <a:uLnTx/>
                <a:uFillTx/>
                <a:latin typeface="+mn-lt"/>
                <a:ea typeface="SimSun" panose="02010600030101010101" pitchFamily="2" charset="-122"/>
                <a:cs typeface="ＭＳ Ｐゴシック" panose="020B0600070205080204" pitchFamily="34" charset="-128"/>
              </a:rPr>
              <a:t>:F10–18; 2. Lee YJ, </a:t>
            </a:r>
            <a:r>
              <a:rPr kumimoji="0" lang="en-US" altLang="zh-CN" sz="1050" b="0" i="1" u="none" strike="noStrike" kern="0" cap="none" spc="0" normalizeH="0" baseline="0" noProof="0" dirty="0">
                <a:ln>
                  <a:noFill/>
                </a:ln>
                <a:solidFill>
                  <a:srgbClr val="58595B"/>
                </a:solidFill>
                <a:effectLst/>
                <a:uLnTx/>
                <a:uFillTx/>
                <a:latin typeface="+mn-lt"/>
                <a:ea typeface="SimSun" panose="02010600030101010101" pitchFamily="2" charset="-122"/>
                <a:cs typeface="ＭＳ Ｐゴシック" panose="020B0600070205080204" pitchFamily="34" charset="-128"/>
              </a:rPr>
              <a:t>et al.</a:t>
            </a:r>
            <a:r>
              <a:rPr kumimoji="0" lang="en-US" altLang="zh-CN" sz="1050" b="0" i="0" u="none" strike="noStrike" kern="0" cap="none" spc="0" normalizeH="0" baseline="0" noProof="0" dirty="0">
                <a:ln>
                  <a:noFill/>
                </a:ln>
                <a:solidFill>
                  <a:srgbClr val="58595B"/>
                </a:solidFill>
                <a:effectLst/>
                <a:uLnTx/>
                <a:uFillTx/>
                <a:latin typeface="+mn-lt"/>
                <a:ea typeface="SimSun" panose="02010600030101010101" pitchFamily="2" charset="-122"/>
                <a:cs typeface="ＭＳ Ｐゴシック" panose="020B0600070205080204" pitchFamily="34" charset="-128"/>
              </a:rPr>
              <a:t> </a:t>
            </a:r>
            <a:r>
              <a:rPr kumimoji="0" lang="en-US" altLang="zh-CN" sz="1050" b="0" i="1" u="none" strike="noStrike" kern="0" cap="none" spc="0" normalizeH="0" baseline="0" noProof="0" dirty="0">
                <a:ln>
                  <a:noFill/>
                </a:ln>
                <a:solidFill>
                  <a:srgbClr val="58595B"/>
                </a:solidFill>
                <a:effectLst/>
                <a:uLnTx/>
                <a:uFillTx/>
                <a:latin typeface="+mn-lt"/>
                <a:ea typeface="SimSun" panose="02010600030101010101" pitchFamily="2" charset="-122"/>
                <a:cs typeface="ＭＳ Ｐゴシック" panose="020B0600070205080204" pitchFamily="34" charset="-128"/>
              </a:rPr>
              <a:t>Kidney Int Suppl</a:t>
            </a:r>
            <a:r>
              <a:rPr kumimoji="0" lang="en-US" altLang="zh-CN" sz="1050" b="0" i="0" u="none" strike="noStrike" kern="0" cap="none" spc="0" normalizeH="0" baseline="0" noProof="0" dirty="0">
                <a:ln>
                  <a:noFill/>
                </a:ln>
                <a:solidFill>
                  <a:srgbClr val="58595B"/>
                </a:solidFill>
                <a:effectLst/>
                <a:uLnTx/>
                <a:uFillTx/>
                <a:latin typeface="+mn-lt"/>
                <a:ea typeface="SimSun" panose="02010600030101010101" pitchFamily="2" charset="-122"/>
                <a:cs typeface="ＭＳ Ｐゴシック" panose="020B0600070205080204" pitchFamily="34" charset="-128"/>
              </a:rPr>
              <a:t> 2007;</a:t>
            </a:r>
            <a:r>
              <a:rPr kumimoji="0" lang="en-US" altLang="zh-CN" sz="1050" b="1" i="0" u="none" strike="noStrike" kern="0" cap="none" spc="0" normalizeH="0" baseline="0" noProof="0" dirty="0">
                <a:ln>
                  <a:noFill/>
                </a:ln>
                <a:solidFill>
                  <a:srgbClr val="58595B"/>
                </a:solidFill>
                <a:effectLst/>
                <a:uLnTx/>
                <a:uFillTx/>
                <a:latin typeface="+mn-lt"/>
                <a:ea typeface="SimSun" panose="02010600030101010101" pitchFamily="2" charset="-122"/>
                <a:cs typeface="ＭＳ Ｐゴシック" panose="020B0600070205080204" pitchFamily="34" charset="-128"/>
              </a:rPr>
              <a:t>106</a:t>
            </a:r>
            <a:r>
              <a:rPr kumimoji="0" lang="en-US" altLang="zh-CN" sz="1050" b="0" i="0" u="none" strike="noStrike" kern="0" cap="none" spc="0" normalizeH="0" baseline="0" noProof="0" dirty="0">
                <a:ln>
                  <a:noFill/>
                </a:ln>
                <a:solidFill>
                  <a:srgbClr val="58595B"/>
                </a:solidFill>
                <a:effectLst/>
                <a:uLnTx/>
                <a:uFillTx/>
                <a:latin typeface="+mn-lt"/>
                <a:ea typeface="SimSun" panose="02010600030101010101" pitchFamily="2" charset="-122"/>
                <a:cs typeface="ＭＳ Ｐゴシック" panose="020B0600070205080204" pitchFamily="34" charset="-128"/>
              </a:rPr>
              <a:t>:S27–35; 3. Hummel CS, </a:t>
            </a:r>
            <a:r>
              <a:rPr kumimoji="0" lang="en-US" altLang="zh-CN" sz="1050" b="0" i="1" u="none" strike="noStrike" kern="0" cap="none" spc="0" normalizeH="0" baseline="0" noProof="0" dirty="0">
                <a:ln>
                  <a:noFill/>
                </a:ln>
                <a:solidFill>
                  <a:srgbClr val="58595B"/>
                </a:solidFill>
                <a:effectLst/>
                <a:uLnTx/>
                <a:uFillTx/>
                <a:latin typeface="+mn-lt"/>
                <a:ea typeface="SimSun" panose="02010600030101010101" pitchFamily="2" charset="-122"/>
                <a:cs typeface="ＭＳ Ｐゴシック" panose="020B0600070205080204" pitchFamily="34" charset="-128"/>
              </a:rPr>
              <a:t>et al.</a:t>
            </a:r>
            <a:r>
              <a:rPr kumimoji="0" lang="en-US" altLang="en-US" sz="1050" b="0" i="0" u="none" strike="noStrike" kern="0" cap="none" spc="0" normalizeH="0" baseline="0" noProof="0" dirty="0">
                <a:ln>
                  <a:noFill/>
                </a:ln>
                <a:solidFill>
                  <a:srgbClr val="58595B"/>
                </a:solidFill>
                <a:effectLst/>
                <a:uLnTx/>
                <a:uFillTx/>
                <a:latin typeface="+mn-lt"/>
                <a:ea typeface="SimSun" panose="02010600030101010101" pitchFamily="2" charset="-122"/>
                <a:cs typeface="ＭＳ Ｐゴシック" panose="020B0600070205080204" pitchFamily="34" charset="-128"/>
              </a:rPr>
              <a:t> </a:t>
            </a:r>
            <a:r>
              <a:rPr kumimoji="0" lang="en-US" altLang="zh-CN" sz="1050" b="0" i="1" u="none" strike="noStrike" kern="0" cap="none" spc="0" normalizeH="0" baseline="0" noProof="0" dirty="0">
                <a:ln>
                  <a:noFill/>
                </a:ln>
                <a:solidFill>
                  <a:srgbClr val="58595B"/>
                </a:solidFill>
                <a:effectLst/>
                <a:uLnTx/>
                <a:uFillTx/>
                <a:latin typeface="+mn-lt"/>
                <a:ea typeface="SimSun" panose="02010600030101010101" pitchFamily="2" charset="-122"/>
                <a:cs typeface="ＭＳ Ｐゴシック" panose="020B0600070205080204" pitchFamily="34" charset="-128"/>
              </a:rPr>
              <a:t>Am J </a:t>
            </a:r>
            <a:r>
              <a:rPr kumimoji="0" lang="en-US" altLang="zh-CN" sz="1050" b="0" i="1" u="none" strike="noStrike" kern="0" cap="none" spc="0" normalizeH="0" baseline="0" noProof="0" dirty="0" err="1">
                <a:ln>
                  <a:noFill/>
                </a:ln>
                <a:solidFill>
                  <a:srgbClr val="58595B"/>
                </a:solidFill>
                <a:effectLst/>
                <a:uLnTx/>
                <a:uFillTx/>
                <a:latin typeface="+mn-lt"/>
                <a:ea typeface="SimSun" panose="02010600030101010101" pitchFamily="2" charset="-122"/>
                <a:cs typeface="ＭＳ Ｐゴシック" panose="020B0600070205080204" pitchFamily="34" charset="-128"/>
              </a:rPr>
              <a:t>Physiol</a:t>
            </a:r>
            <a:r>
              <a:rPr kumimoji="0" lang="en-US" altLang="zh-CN" sz="1050" b="0" i="1" u="none" strike="noStrike" kern="0" cap="none" spc="0" normalizeH="0" baseline="0" noProof="0" dirty="0">
                <a:ln>
                  <a:noFill/>
                </a:ln>
                <a:solidFill>
                  <a:srgbClr val="58595B"/>
                </a:solidFill>
                <a:effectLst/>
                <a:uLnTx/>
                <a:uFillTx/>
                <a:latin typeface="+mn-lt"/>
                <a:ea typeface="SimSun" panose="02010600030101010101" pitchFamily="2" charset="-122"/>
                <a:cs typeface="ＭＳ Ｐゴシック" panose="020B0600070205080204" pitchFamily="34" charset="-128"/>
              </a:rPr>
              <a:t> Cell </a:t>
            </a:r>
            <a:r>
              <a:rPr kumimoji="0" lang="en-US" altLang="zh-CN" sz="1050" b="0" i="1" u="none" strike="noStrike" kern="0" cap="none" spc="0" normalizeH="0" baseline="0" noProof="0" dirty="0" err="1">
                <a:ln>
                  <a:noFill/>
                </a:ln>
                <a:solidFill>
                  <a:srgbClr val="58595B"/>
                </a:solidFill>
                <a:effectLst/>
                <a:uLnTx/>
                <a:uFillTx/>
                <a:latin typeface="+mn-lt"/>
                <a:ea typeface="SimSun" panose="02010600030101010101" pitchFamily="2" charset="-122"/>
                <a:cs typeface="ＭＳ Ｐゴシック" panose="020B0600070205080204" pitchFamily="34" charset="-128"/>
              </a:rPr>
              <a:t>Physiol</a:t>
            </a:r>
            <a:r>
              <a:rPr kumimoji="0" lang="en-US" altLang="zh-CN" sz="1050" b="0" i="0" u="none" strike="noStrike" kern="0" cap="none" spc="0" normalizeH="0" baseline="0" noProof="0" dirty="0">
                <a:ln>
                  <a:noFill/>
                </a:ln>
                <a:solidFill>
                  <a:srgbClr val="58595B"/>
                </a:solidFill>
                <a:effectLst/>
                <a:uLnTx/>
                <a:uFillTx/>
                <a:latin typeface="+mn-lt"/>
                <a:ea typeface="SimSun" panose="02010600030101010101" pitchFamily="2" charset="-122"/>
                <a:cs typeface="ＭＳ Ｐゴシック" panose="020B0600070205080204" pitchFamily="34" charset="-128"/>
              </a:rPr>
              <a:t> 2011;</a:t>
            </a:r>
            <a:r>
              <a:rPr kumimoji="0" lang="en-US" altLang="zh-CN" sz="1050" b="1" i="0" u="none" strike="noStrike" kern="0" cap="none" spc="0" normalizeH="0" baseline="0" noProof="0" dirty="0">
                <a:ln>
                  <a:noFill/>
                </a:ln>
                <a:solidFill>
                  <a:srgbClr val="58595B"/>
                </a:solidFill>
                <a:effectLst/>
                <a:uLnTx/>
                <a:uFillTx/>
                <a:latin typeface="+mn-lt"/>
                <a:ea typeface="SimSun" panose="02010600030101010101" pitchFamily="2" charset="-122"/>
                <a:cs typeface="ＭＳ Ｐゴシック" panose="020B0600070205080204" pitchFamily="34" charset="-128"/>
              </a:rPr>
              <a:t>300</a:t>
            </a:r>
            <a:r>
              <a:rPr kumimoji="0" lang="en-US" altLang="zh-CN" sz="1050" b="0" i="0" u="none" strike="noStrike" kern="0" cap="none" spc="0" normalizeH="0" baseline="0" noProof="0" dirty="0">
                <a:ln>
                  <a:noFill/>
                </a:ln>
                <a:solidFill>
                  <a:srgbClr val="58595B"/>
                </a:solidFill>
                <a:effectLst/>
                <a:uLnTx/>
                <a:uFillTx/>
                <a:latin typeface="+mn-lt"/>
                <a:ea typeface="SimSun" panose="02010600030101010101" pitchFamily="2" charset="-122"/>
                <a:cs typeface="ＭＳ Ｐゴシック" panose="020B0600070205080204" pitchFamily="34" charset="-128"/>
              </a:rPr>
              <a:t>:C14–21; 4. </a:t>
            </a:r>
            <a:r>
              <a:rPr kumimoji="0" lang="en-US" altLang="en-US" sz="1050" b="0" i="0" u="none" strike="noStrike" kern="0" cap="none" spc="0" normalizeH="0" baseline="0" noProof="0" dirty="0">
                <a:ln>
                  <a:noFill/>
                </a:ln>
                <a:solidFill>
                  <a:srgbClr val="58595B"/>
                </a:solidFill>
                <a:effectLst/>
                <a:uLnTx/>
                <a:uFillTx/>
                <a:latin typeface="+mn-lt"/>
                <a:ea typeface="SimSun" panose="02010600030101010101" pitchFamily="2" charset="-122"/>
                <a:cs typeface="ＭＳ Ｐゴシック" panose="020B0600070205080204" pitchFamily="34" charset="-128"/>
              </a:rPr>
              <a:t>FORXIGA</a:t>
            </a:r>
            <a:r>
              <a:rPr kumimoji="0" lang="en-US" altLang="en-US" sz="1050" b="0" i="0" u="none" strike="noStrike" kern="0" cap="none" spc="0" normalizeH="0" baseline="30000" noProof="0" dirty="0">
                <a:ln>
                  <a:noFill/>
                </a:ln>
                <a:solidFill>
                  <a:srgbClr val="58595B"/>
                </a:solidFill>
                <a:effectLst/>
                <a:uLnTx/>
                <a:uFillTx/>
                <a:latin typeface="+mn-lt"/>
                <a:ea typeface="SimSun" panose="02010600030101010101" pitchFamily="2" charset="-122"/>
                <a:cs typeface="ＭＳ Ｐゴシック" panose="020B0600070205080204" pitchFamily="34" charset="-128"/>
              </a:rPr>
              <a:t>®</a:t>
            </a:r>
            <a:r>
              <a:rPr kumimoji="0" lang="en-US" altLang="en-US" sz="1050" b="0" i="0" u="none" strike="noStrike" kern="0" cap="none" spc="0" normalizeH="0" baseline="0" noProof="0" dirty="0">
                <a:ln>
                  <a:noFill/>
                </a:ln>
                <a:solidFill>
                  <a:srgbClr val="58595B"/>
                </a:solidFill>
                <a:effectLst/>
                <a:uLnTx/>
                <a:uFillTx/>
                <a:latin typeface="+mn-lt"/>
                <a:ea typeface="SimSun" panose="02010600030101010101" pitchFamily="2" charset="-122"/>
                <a:cs typeface="ＭＳ Ｐゴシック" panose="020B0600070205080204" pitchFamily="34" charset="-128"/>
              </a:rPr>
              <a:t>. Summary of product characteristics. </a:t>
            </a:r>
            <a:r>
              <a:rPr kumimoji="0" lang="en-GB" altLang="en-US" sz="1050" b="0" i="0" u="none" strike="noStrike" kern="0" cap="none" spc="0" normalizeH="0" baseline="0" noProof="0" dirty="0">
                <a:ln>
                  <a:noFill/>
                </a:ln>
                <a:solidFill>
                  <a:srgbClr val="58595B"/>
                </a:solidFill>
                <a:effectLst/>
                <a:uLnTx/>
                <a:uFillTx/>
                <a:latin typeface="+mn-lt"/>
                <a:ea typeface="SimSun" panose="02010600030101010101" pitchFamily="2" charset="-122"/>
                <a:cs typeface="ＭＳ Ｐゴシック" panose="020B0600070205080204" pitchFamily="34" charset="-128"/>
              </a:rPr>
              <a:t>Bristol-Myers Squibb/AstraZeneca EEIG, 2012.</a:t>
            </a:r>
          </a:p>
        </p:txBody>
      </p:sp>
      <p:sp>
        <p:nvSpPr>
          <p:cNvPr id="6" name="Content Placeholder 3">
            <a:extLst>
              <a:ext uri="{FF2B5EF4-FFF2-40B4-BE49-F238E27FC236}">
                <a16:creationId xmlns:a16="http://schemas.microsoft.com/office/drawing/2014/main" id="{20ABF3A0-883A-FE37-B9CC-1B29361FB9CB}"/>
              </a:ext>
            </a:extLst>
          </p:cNvPr>
          <p:cNvSpPr txBox="1">
            <a:spLocks/>
          </p:cNvSpPr>
          <p:nvPr/>
        </p:nvSpPr>
        <p:spPr bwMode="auto">
          <a:xfrm>
            <a:off x="2047240" y="5065712"/>
            <a:ext cx="81121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5263" indent="-195263">
              <a:lnSpc>
                <a:spcPct val="150000"/>
              </a:lnSpc>
              <a:buClr>
                <a:srgbClr val="002060"/>
              </a:buClr>
              <a:buFont typeface="Arial" panose="020B0604020202020204" pitchFamily="34" charset="0"/>
              <a:buChar char="•"/>
              <a:defRPr>
                <a:solidFill>
                  <a:srgbClr val="000000"/>
                </a:solidFill>
                <a:latin typeface="Segoe UI" panose="020B0502040204020203" pitchFamily="34" charset="0"/>
                <a:cs typeface="Segoe UI" panose="020B0502040204020203" pitchFamily="34" charset="0"/>
              </a:defRPr>
            </a:lvl1pPr>
            <a:lvl2pPr marL="742950" indent="-285750">
              <a:lnSpc>
                <a:spcPct val="150000"/>
              </a:lnSpc>
              <a:buClr>
                <a:srgbClr val="002060"/>
              </a:buClr>
              <a:buFont typeface="Segoe UI" panose="020B0502040204020203" pitchFamily="34" charset="0"/>
              <a:buChar char="−"/>
              <a:defRPr>
                <a:solidFill>
                  <a:srgbClr val="000000"/>
                </a:solidFill>
                <a:latin typeface="Segoe UI" panose="020B0502040204020203" pitchFamily="34" charset="0"/>
                <a:cs typeface="Segoe UI" panose="020B0502040204020203" pitchFamily="34" charset="0"/>
              </a:defRPr>
            </a:lvl2pPr>
            <a:lvl3pPr marL="1143000" indent="-228600">
              <a:lnSpc>
                <a:spcPct val="150000"/>
              </a:lnSpc>
              <a:buClr>
                <a:srgbClr val="002060"/>
              </a:buClr>
              <a:buFont typeface="Wingdings" panose="05000000000000000000" pitchFamily="2" charset="2"/>
              <a:buChar char="§"/>
              <a:defRPr>
                <a:solidFill>
                  <a:srgbClr val="000000"/>
                </a:solidFill>
                <a:latin typeface="Segoe UI" panose="020B0502040204020203" pitchFamily="34" charset="0"/>
                <a:cs typeface="Segoe UI" panose="020B0502040204020203" pitchFamily="34" charset="0"/>
              </a:defRPr>
            </a:lvl3pPr>
            <a:lvl4pPr marL="1600200" indent="-228600">
              <a:lnSpc>
                <a:spcPct val="150000"/>
              </a:lnSpc>
              <a:buClr>
                <a:srgbClr val="002060"/>
              </a:buClr>
              <a:buFont typeface="Wingdings" panose="05000000000000000000" pitchFamily="2" charset="2"/>
              <a:buChar char="§"/>
              <a:defRPr>
                <a:solidFill>
                  <a:srgbClr val="000000"/>
                </a:solidFill>
                <a:latin typeface="Segoe UI" panose="020B0502040204020203" pitchFamily="34" charset="0"/>
                <a:cs typeface="Segoe UI" panose="020B0502040204020203" pitchFamily="34" charset="0"/>
              </a:defRPr>
            </a:lvl4pPr>
            <a:lvl5pPr marL="2057400" indent="-228600">
              <a:lnSpc>
                <a:spcPct val="150000"/>
              </a:lnSpc>
              <a:buClr>
                <a:srgbClr val="002060"/>
              </a:buClr>
              <a:buSzPct val="90000"/>
              <a:buFont typeface="Courier New" panose="02070309020205020404" pitchFamily="49" charset="0"/>
              <a:buChar char="o"/>
              <a:defRPr>
                <a:solidFill>
                  <a:srgbClr val="000000"/>
                </a:solidFill>
                <a:latin typeface="Segoe UI" panose="020B0502040204020203" pitchFamily="34" charset="0"/>
                <a:cs typeface="Segoe UI" panose="020B0502040204020203" pitchFamily="34" charset="0"/>
              </a:defRPr>
            </a:lvl5pPr>
            <a:lvl6pPr marL="2514600" indent="-228600" defTabSz="457200" eaLnBrk="0" fontAlgn="base" hangingPunct="0">
              <a:lnSpc>
                <a:spcPct val="150000"/>
              </a:lnSpc>
              <a:spcBef>
                <a:spcPct val="0"/>
              </a:spcBef>
              <a:spcAft>
                <a:spcPct val="0"/>
              </a:spcAft>
              <a:buClr>
                <a:srgbClr val="002060"/>
              </a:buClr>
              <a:buSzPct val="90000"/>
              <a:buFont typeface="Courier New" panose="02070309020205020404" pitchFamily="49" charset="0"/>
              <a:buChar char="o"/>
              <a:defRPr>
                <a:solidFill>
                  <a:srgbClr val="000000"/>
                </a:solidFill>
                <a:latin typeface="Segoe UI" panose="020B0502040204020203" pitchFamily="34" charset="0"/>
                <a:cs typeface="Segoe UI" panose="020B0502040204020203" pitchFamily="34" charset="0"/>
              </a:defRPr>
            </a:lvl6pPr>
            <a:lvl7pPr marL="2971800" indent="-228600" defTabSz="457200" eaLnBrk="0" fontAlgn="base" hangingPunct="0">
              <a:lnSpc>
                <a:spcPct val="150000"/>
              </a:lnSpc>
              <a:spcBef>
                <a:spcPct val="0"/>
              </a:spcBef>
              <a:spcAft>
                <a:spcPct val="0"/>
              </a:spcAft>
              <a:buClr>
                <a:srgbClr val="002060"/>
              </a:buClr>
              <a:buSzPct val="90000"/>
              <a:buFont typeface="Courier New" panose="02070309020205020404" pitchFamily="49" charset="0"/>
              <a:buChar char="o"/>
              <a:defRPr>
                <a:solidFill>
                  <a:srgbClr val="000000"/>
                </a:solidFill>
                <a:latin typeface="Segoe UI" panose="020B0502040204020203" pitchFamily="34" charset="0"/>
                <a:cs typeface="Segoe UI" panose="020B0502040204020203" pitchFamily="34" charset="0"/>
              </a:defRPr>
            </a:lvl7pPr>
            <a:lvl8pPr marL="3429000" indent="-228600" defTabSz="457200" eaLnBrk="0" fontAlgn="base" hangingPunct="0">
              <a:lnSpc>
                <a:spcPct val="150000"/>
              </a:lnSpc>
              <a:spcBef>
                <a:spcPct val="0"/>
              </a:spcBef>
              <a:spcAft>
                <a:spcPct val="0"/>
              </a:spcAft>
              <a:buClr>
                <a:srgbClr val="002060"/>
              </a:buClr>
              <a:buSzPct val="90000"/>
              <a:buFont typeface="Courier New" panose="02070309020205020404" pitchFamily="49" charset="0"/>
              <a:buChar char="o"/>
              <a:defRPr>
                <a:solidFill>
                  <a:srgbClr val="000000"/>
                </a:solidFill>
                <a:latin typeface="Segoe UI" panose="020B0502040204020203" pitchFamily="34" charset="0"/>
                <a:cs typeface="Segoe UI" panose="020B0502040204020203" pitchFamily="34" charset="0"/>
              </a:defRPr>
            </a:lvl8pPr>
            <a:lvl9pPr marL="3886200" indent="-228600" defTabSz="457200" eaLnBrk="0" fontAlgn="base" hangingPunct="0">
              <a:lnSpc>
                <a:spcPct val="150000"/>
              </a:lnSpc>
              <a:spcBef>
                <a:spcPct val="0"/>
              </a:spcBef>
              <a:spcAft>
                <a:spcPct val="0"/>
              </a:spcAft>
              <a:buClr>
                <a:srgbClr val="002060"/>
              </a:buClr>
              <a:buSzPct val="90000"/>
              <a:buFont typeface="Courier New" panose="02070309020205020404" pitchFamily="49" charset="0"/>
              <a:buChar char="o"/>
              <a:defRPr>
                <a:solidFill>
                  <a:srgbClr val="000000"/>
                </a:solidFill>
                <a:latin typeface="Segoe UI" panose="020B0502040204020203" pitchFamily="34" charset="0"/>
                <a:cs typeface="Segoe UI" panose="020B0502040204020203" pitchFamily="34" charset="0"/>
              </a:defRPr>
            </a:lvl9pPr>
          </a:lstStyle>
          <a:p>
            <a:pPr marL="195263" marR="0" lvl="0" indent="-195263" defTabSz="914400" eaLnBrk="1" fontAlgn="auto" latinLnBrk="0" hangingPunct="1">
              <a:lnSpc>
                <a:spcPct val="100000"/>
              </a:lnSpc>
              <a:spcBef>
                <a:spcPts val="0"/>
              </a:spcBef>
              <a:spcAft>
                <a:spcPts val="600"/>
              </a:spcAft>
              <a:buClr>
                <a:srgbClr val="EF4135"/>
              </a:buClr>
              <a:buSzTx/>
              <a:buFontTx/>
              <a:buNone/>
              <a:tabLst/>
              <a:defRPr/>
            </a:pPr>
            <a:r>
              <a:rPr kumimoji="0" lang="en-GB" altLang="en-US" sz="1800" b="0" i="0" u="none" strike="noStrike" kern="0" cap="none" spc="0" normalizeH="0" baseline="0" noProof="0" dirty="0">
                <a:ln>
                  <a:noFill/>
                </a:ln>
                <a:solidFill>
                  <a:srgbClr val="58595B"/>
                </a:solidFill>
                <a:effectLst/>
                <a:uLnTx/>
                <a:uFillTx/>
                <a:latin typeface="Arial" panose="020B0604020202020204" pitchFamily="34" charset="0"/>
                <a:cs typeface="Verdana" panose="020B0604030504040204" pitchFamily="34" charset="0"/>
              </a:rPr>
              <a:t>Dapagliflozin </a:t>
            </a:r>
            <a:r>
              <a:rPr kumimoji="0" lang="en-GB" altLang="en-US" sz="1800" b="0" i="0" u="none" strike="noStrike" kern="0" cap="none" spc="0" normalizeH="0" baseline="0" noProof="0" dirty="0" err="1">
                <a:ln>
                  <a:noFill/>
                </a:ln>
                <a:solidFill>
                  <a:srgbClr val="58595B"/>
                </a:solidFill>
                <a:effectLst/>
                <a:uLnTx/>
                <a:uFillTx/>
                <a:latin typeface="Arial" panose="020B0604020202020204" pitchFamily="34" charset="0"/>
                <a:cs typeface="Verdana" panose="020B0604030504040204" pitchFamily="34" charset="0"/>
              </a:rPr>
              <a:t>ức</a:t>
            </a:r>
            <a:r>
              <a:rPr kumimoji="0" lang="en-GB" altLang="en-US" sz="1800" b="0" i="0" u="none" strike="noStrike" kern="0" cap="none" spc="0" normalizeH="0" baseline="0" noProof="0" dirty="0">
                <a:ln>
                  <a:noFill/>
                </a:ln>
                <a:solidFill>
                  <a:srgbClr val="58595B"/>
                </a:solidFill>
                <a:effectLst/>
                <a:uLnTx/>
                <a:uFillTx/>
                <a:latin typeface="Arial" panose="020B0604020202020204" pitchFamily="34" charset="0"/>
                <a:cs typeface="Verdana" panose="020B0604030504040204" pitchFamily="34" charset="0"/>
              </a:rPr>
              <a:t> </a:t>
            </a:r>
            <a:r>
              <a:rPr kumimoji="0" lang="en-GB" altLang="en-US" sz="1800" b="0" i="0" u="none" strike="noStrike" kern="0" cap="none" spc="0" normalizeH="0" baseline="0" noProof="0" dirty="0" err="1">
                <a:ln>
                  <a:noFill/>
                </a:ln>
                <a:solidFill>
                  <a:srgbClr val="58595B"/>
                </a:solidFill>
                <a:effectLst/>
                <a:uLnTx/>
                <a:uFillTx/>
                <a:latin typeface="Arial" panose="020B0604020202020204" pitchFamily="34" charset="0"/>
                <a:cs typeface="Verdana" panose="020B0604030504040204" pitchFamily="34" charset="0"/>
              </a:rPr>
              <a:t>chế</a:t>
            </a:r>
            <a:r>
              <a:rPr kumimoji="0" lang="en-GB" altLang="en-US" sz="1800" b="0" i="0" u="none" strike="noStrike" kern="0" cap="none" spc="0" normalizeH="0" baseline="0" noProof="0" dirty="0">
                <a:ln>
                  <a:noFill/>
                </a:ln>
                <a:solidFill>
                  <a:srgbClr val="58595B"/>
                </a:solidFill>
                <a:effectLst/>
                <a:uLnTx/>
                <a:uFillTx/>
                <a:latin typeface="Arial" panose="020B0604020202020204" pitchFamily="34" charset="0"/>
                <a:cs typeface="Verdana" panose="020B0604030504040204" pitchFamily="34" charset="0"/>
              </a:rPr>
              <a:t> </a:t>
            </a:r>
            <a:r>
              <a:rPr kumimoji="0" lang="en-GB" altLang="en-US" sz="1800" b="0" i="0" u="none" strike="noStrike" kern="0" cap="none" spc="0" normalizeH="0" baseline="0" noProof="0" dirty="0" err="1">
                <a:ln>
                  <a:noFill/>
                </a:ln>
                <a:solidFill>
                  <a:srgbClr val="58595B"/>
                </a:solidFill>
                <a:effectLst/>
                <a:uLnTx/>
                <a:uFillTx/>
                <a:latin typeface="Arial" panose="020B0604020202020204" pitchFamily="34" charset="0"/>
                <a:cs typeface="Verdana" panose="020B0604030504040204" pitchFamily="34" charset="0"/>
              </a:rPr>
              <a:t>chọn</a:t>
            </a:r>
            <a:r>
              <a:rPr kumimoji="0" lang="en-GB" altLang="en-US" sz="1800" b="0" i="0" u="none" strike="noStrike" kern="0" cap="none" spc="0" normalizeH="0" baseline="0" noProof="0" dirty="0">
                <a:ln>
                  <a:noFill/>
                </a:ln>
                <a:solidFill>
                  <a:srgbClr val="58595B"/>
                </a:solidFill>
                <a:effectLst/>
                <a:uLnTx/>
                <a:uFillTx/>
                <a:latin typeface="Arial" panose="020B0604020202020204" pitchFamily="34" charset="0"/>
                <a:cs typeface="Verdana" panose="020B0604030504040204" pitchFamily="34" charset="0"/>
              </a:rPr>
              <a:t> </a:t>
            </a:r>
            <a:r>
              <a:rPr kumimoji="0" lang="en-GB" altLang="en-US" sz="1800" b="0" i="0" u="none" strike="noStrike" kern="0" cap="none" spc="0" normalizeH="0" baseline="0" noProof="0" dirty="0" err="1">
                <a:ln>
                  <a:noFill/>
                </a:ln>
                <a:solidFill>
                  <a:srgbClr val="58595B"/>
                </a:solidFill>
                <a:effectLst/>
                <a:uLnTx/>
                <a:uFillTx/>
                <a:latin typeface="Arial" panose="020B0604020202020204" pitchFamily="34" charset="0"/>
                <a:cs typeface="Verdana" panose="020B0604030504040204" pitchFamily="34" charset="0"/>
              </a:rPr>
              <a:t>lọc</a:t>
            </a:r>
            <a:r>
              <a:rPr kumimoji="0" lang="en-GB" altLang="en-US" sz="1800" b="0" i="0" u="none" strike="noStrike" kern="0" cap="none" spc="0" normalizeH="0" baseline="0" noProof="0" dirty="0">
                <a:ln>
                  <a:noFill/>
                </a:ln>
                <a:solidFill>
                  <a:srgbClr val="58595B"/>
                </a:solidFill>
                <a:effectLst/>
                <a:uLnTx/>
                <a:uFillTx/>
                <a:latin typeface="Arial" panose="020B0604020202020204" pitchFamily="34" charset="0"/>
                <a:cs typeface="Verdana" panose="020B0604030504040204" pitchFamily="34" charset="0"/>
              </a:rPr>
              <a:t> SGLT2 ở </a:t>
            </a:r>
            <a:r>
              <a:rPr kumimoji="0" lang="en-GB" altLang="en-US" sz="1800" b="0" i="0" u="none" strike="noStrike" kern="0" cap="none" spc="0" normalizeH="0" baseline="0" noProof="0" dirty="0" err="1">
                <a:ln>
                  <a:noFill/>
                </a:ln>
                <a:solidFill>
                  <a:srgbClr val="58595B"/>
                </a:solidFill>
                <a:effectLst/>
                <a:uLnTx/>
                <a:uFillTx/>
                <a:latin typeface="Arial" panose="020B0604020202020204" pitchFamily="34" charset="0"/>
                <a:cs typeface="Verdana" panose="020B0604030504040204" pitchFamily="34" charset="0"/>
              </a:rPr>
              <a:t>ống</a:t>
            </a:r>
            <a:r>
              <a:rPr kumimoji="0" lang="en-GB" altLang="en-US" sz="1800" b="0" i="0" u="none" strike="noStrike" kern="0" cap="none" spc="0" normalizeH="0" baseline="0" noProof="0" dirty="0">
                <a:ln>
                  <a:noFill/>
                </a:ln>
                <a:solidFill>
                  <a:srgbClr val="58595B"/>
                </a:solidFill>
                <a:effectLst/>
                <a:uLnTx/>
                <a:uFillTx/>
                <a:latin typeface="Arial" panose="020B0604020202020204" pitchFamily="34" charset="0"/>
                <a:cs typeface="Verdana" panose="020B0604030504040204" pitchFamily="34" charset="0"/>
              </a:rPr>
              <a:t> </a:t>
            </a:r>
            <a:r>
              <a:rPr kumimoji="0" lang="en-GB" altLang="en-US" sz="1800" b="0" i="0" u="none" strike="noStrike" kern="0" cap="none" spc="0" normalizeH="0" baseline="0" noProof="0" dirty="0" err="1">
                <a:ln>
                  <a:noFill/>
                </a:ln>
                <a:solidFill>
                  <a:srgbClr val="58595B"/>
                </a:solidFill>
                <a:effectLst/>
                <a:uLnTx/>
                <a:uFillTx/>
                <a:latin typeface="Arial" panose="020B0604020202020204" pitchFamily="34" charset="0"/>
                <a:cs typeface="Verdana" panose="020B0604030504040204" pitchFamily="34" charset="0"/>
              </a:rPr>
              <a:t>lượn</a:t>
            </a:r>
            <a:r>
              <a:rPr kumimoji="0" lang="en-GB" altLang="en-US" sz="1800" b="0" i="0" u="none" strike="noStrike" kern="0" cap="none" spc="0" normalizeH="0" baseline="0" noProof="0" dirty="0">
                <a:ln>
                  <a:noFill/>
                </a:ln>
                <a:solidFill>
                  <a:srgbClr val="58595B"/>
                </a:solidFill>
                <a:effectLst/>
                <a:uLnTx/>
                <a:uFillTx/>
                <a:latin typeface="Arial" panose="020B0604020202020204" pitchFamily="34" charset="0"/>
                <a:cs typeface="Verdana" panose="020B0604030504040204" pitchFamily="34" charset="0"/>
              </a:rPr>
              <a:t> </a:t>
            </a:r>
            <a:r>
              <a:rPr kumimoji="0" lang="en-GB" altLang="en-US" sz="1800" b="0" i="0" u="none" strike="noStrike" kern="0" cap="none" spc="0" normalizeH="0" baseline="0" noProof="0" dirty="0" err="1">
                <a:ln>
                  <a:noFill/>
                </a:ln>
                <a:solidFill>
                  <a:srgbClr val="58595B"/>
                </a:solidFill>
                <a:effectLst/>
                <a:uLnTx/>
                <a:uFillTx/>
                <a:latin typeface="Arial" panose="020B0604020202020204" pitchFamily="34" charset="0"/>
                <a:cs typeface="Verdana" panose="020B0604030504040204" pitchFamily="34" charset="0"/>
              </a:rPr>
              <a:t>gần</a:t>
            </a:r>
            <a:endParaRPr kumimoji="0" lang="en-GB" altLang="en-US" sz="1800" b="0" i="0" u="none" strike="noStrike" kern="0" cap="none" spc="0" normalizeH="0" baseline="0" noProof="0" dirty="0">
              <a:ln>
                <a:noFill/>
              </a:ln>
              <a:solidFill>
                <a:srgbClr val="58595B"/>
              </a:solidFill>
              <a:effectLst/>
              <a:uLnTx/>
              <a:uFillTx/>
              <a:latin typeface="Arial" panose="020B0604020202020204" pitchFamily="34" charset="0"/>
              <a:cs typeface="Verdana" panose="020B0604030504040204" pitchFamily="34" charset="0"/>
            </a:endParaRPr>
          </a:p>
        </p:txBody>
      </p:sp>
      <p:grpSp>
        <p:nvGrpSpPr>
          <p:cNvPr id="7" name="Group 66">
            <a:extLst>
              <a:ext uri="{FF2B5EF4-FFF2-40B4-BE49-F238E27FC236}">
                <a16:creationId xmlns:a16="http://schemas.microsoft.com/office/drawing/2014/main" id="{98B8AF87-63A6-9370-AA82-F3887DBFEDDA}"/>
              </a:ext>
            </a:extLst>
          </p:cNvPr>
          <p:cNvGrpSpPr>
            <a:grpSpLocks/>
          </p:cNvGrpSpPr>
          <p:nvPr/>
        </p:nvGrpSpPr>
        <p:grpSpPr bwMode="auto">
          <a:xfrm>
            <a:off x="5469890" y="1635125"/>
            <a:ext cx="377825" cy="1438275"/>
            <a:chOff x="3843760" y="1671933"/>
            <a:chExt cx="377825" cy="1438537"/>
          </a:xfrm>
        </p:grpSpPr>
        <p:pic>
          <p:nvPicPr>
            <p:cNvPr id="8" name="Picture 99" descr="05.png">
              <a:extLst>
                <a:ext uri="{FF2B5EF4-FFF2-40B4-BE49-F238E27FC236}">
                  <a16:creationId xmlns:a16="http://schemas.microsoft.com/office/drawing/2014/main" id="{A19921DB-AE08-DD69-274A-9BEB7C3EFB5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61545" y="1671933"/>
              <a:ext cx="359634" cy="14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0" descr="16.png">
              <a:extLst>
                <a:ext uri="{FF2B5EF4-FFF2-40B4-BE49-F238E27FC236}">
                  <a16:creationId xmlns:a16="http://schemas.microsoft.com/office/drawing/2014/main" id="{0813B469-2A0E-CC0B-AC4A-FB91D61E7B0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43760" y="2082784"/>
              <a:ext cx="360530" cy="359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1" descr="17.png">
              <a:extLst>
                <a:ext uri="{FF2B5EF4-FFF2-40B4-BE49-F238E27FC236}">
                  <a16:creationId xmlns:a16="http://schemas.microsoft.com/office/drawing/2014/main" id="{51F230F5-72C8-EA85-1C71-83600B3A118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61055" y="2434273"/>
              <a:ext cx="360530" cy="359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18" descr="05.png">
            <a:extLst>
              <a:ext uri="{FF2B5EF4-FFF2-40B4-BE49-F238E27FC236}">
                <a16:creationId xmlns:a16="http://schemas.microsoft.com/office/drawing/2014/main" id="{0E6BC391-C402-DC4C-B00A-B772C8C355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49228" y="1651000"/>
            <a:ext cx="865187"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3" descr="04.png">
            <a:extLst>
              <a:ext uri="{FF2B5EF4-FFF2-40B4-BE49-F238E27FC236}">
                <a16:creationId xmlns:a16="http://schemas.microsoft.com/office/drawing/2014/main" id="{3952FB83-35C5-7F10-6926-50ED5DE1026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61978" y="2841625"/>
            <a:ext cx="1444625"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9" descr="07.png">
            <a:extLst>
              <a:ext uri="{FF2B5EF4-FFF2-40B4-BE49-F238E27FC236}">
                <a16:creationId xmlns:a16="http://schemas.microsoft.com/office/drawing/2014/main" id="{56C5D8AF-FF96-6FD8-3157-C8EEEAA3F0A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005253" y="3473450"/>
            <a:ext cx="10795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8" descr="01.png">
            <a:extLst>
              <a:ext uri="{FF2B5EF4-FFF2-40B4-BE49-F238E27FC236}">
                <a16:creationId xmlns:a16="http://schemas.microsoft.com/office/drawing/2014/main" id="{7E8F1461-D809-B9D0-1EC6-E7C71E009FE5}"/>
              </a:ext>
            </a:extLst>
          </p:cNvPr>
          <p:cNvPicPr>
            <a:picLocks noChangeAspect="1"/>
          </p:cNvPicPr>
          <p:nvPr/>
        </p:nvPicPr>
        <p:blipFill>
          <a:blip r:embed="rId8">
            <a:extLst>
              <a:ext uri="{28A0092B-C50C-407E-A947-70E740481C1C}">
                <a14:useLocalDpi xmlns:a14="http://schemas.microsoft.com/office/drawing/2010/main" val="0"/>
              </a:ext>
            </a:extLst>
          </a:blip>
          <a:srcRect l="77199" t="50081"/>
          <a:stretch>
            <a:fillRect/>
          </a:stretch>
        </p:blipFill>
        <p:spPr bwMode="auto">
          <a:xfrm>
            <a:off x="6244590" y="2927350"/>
            <a:ext cx="914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reeform 106">
            <a:extLst>
              <a:ext uri="{FF2B5EF4-FFF2-40B4-BE49-F238E27FC236}">
                <a16:creationId xmlns:a16="http://schemas.microsoft.com/office/drawing/2014/main" id="{B112649D-64B4-A25A-ED4F-65BE9DFE3EE9}"/>
              </a:ext>
            </a:extLst>
          </p:cNvPr>
          <p:cNvSpPr/>
          <p:nvPr/>
        </p:nvSpPr>
        <p:spPr>
          <a:xfrm>
            <a:off x="8952865" y="3878262"/>
            <a:ext cx="1368425" cy="1068388"/>
          </a:xfrm>
          <a:custGeom>
            <a:avLst/>
            <a:gdLst>
              <a:gd name="connsiteX0" fmla="*/ 353786 w 1368879"/>
              <a:gd name="connsiteY0" fmla="*/ 112939 h 1069522"/>
              <a:gd name="connsiteX1" fmla="*/ 459922 w 1368879"/>
              <a:gd name="connsiteY1" fmla="*/ 47625 h 1069522"/>
              <a:gd name="connsiteX2" fmla="*/ 549729 w 1368879"/>
              <a:gd name="connsiteY2" fmla="*/ 6803 h 1069522"/>
              <a:gd name="connsiteX3" fmla="*/ 737508 w 1368879"/>
              <a:gd name="connsiteY3" fmla="*/ 31296 h 1069522"/>
              <a:gd name="connsiteX4" fmla="*/ 1031422 w 1368879"/>
              <a:gd name="connsiteY4" fmla="*/ 186418 h 1069522"/>
              <a:gd name="connsiteX5" fmla="*/ 1243693 w 1368879"/>
              <a:gd name="connsiteY5" fmla="*/ 880382 h 1069522"/>
              <a:gd name="connsiteX6" fmla="*/ 280308 w 1368879"/>
              <a:gd name="connsiteY6" fmla="*/ 1043668 h 1069522"/>
              <a:gd name="connsiteX7" fmla="*/ 10886 w 1368879"/>
              <a:gd name="connsiteY7" fmla="*/ 725260 h 1069522"/>
              <a:gd name="connsiteX8" fmla="*/ 353786 w 1368879"/>
              <a:gd name="connsiteY8" fmla="*/ 112939 h 106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879" h="1069522">
                <a:moveTo>
                  <a:pt x="353786" y="112939"/>
                </a:moveTo>
                <a:cubicBezTo>
                  <a:pt x="428625" y="0"/>
                  <a:pt x="427265" y="65314"/>
                  <a:pt x="459922" y="47625"/>
                </a:cubicBezTo>
                <a:cubicBezTo>
                  <a:pt x="492579" y="29936"/>
                  <a:pt x="503465" y="9524"/>
                  <a:pt x="549729" y="6803"/>
                </a:cubicBezTo>
                <a:cubicBezTo>
                  <a:pt x="595993" y="4082"/>
                  <a:pt x="657226" y="1360"/>
                  <a:pt x="737508" y="31296"/>
                </a:cubicBezTo>
                <a:cubicBezTo>
                  <a:pt x="817790" y="61232"/>
                  <a:pt x="947058" y="44904"/>
                  <a:pt x="1031422" y="186418"/>
                </a:cubicBezTo>
                <a:cubicBezTo>
                  <a:pt x="1115786" y="327932"/>
                  <a:pt x="1368879" y="737507"/>
                  <a:pt x="1243693" y="880382"/>
                </a:cubicBezTo>
                <a:cubicBezTo>
                  <a:pt x="1118507" y="1023257"/>
                  <a:pt x="485776" y="1069522"/>
                  <a:pt x="280308" y="1043668"/>
                </a:cubicBezTo>
                <a:cubicBezTo>
                  <a:pt x="74840" y="1017814"/>
                  <a:pt x="0" y="879021"/>
                  <a:pt x="10886" y="725260"/>
                </a:cubicBezTo>
                <a:cubicBezTo>
                  <a:pt x="21772" y="571499"/>
                  <a:pt x="278947" y="225878"/>
                  <a:pt x="353786" y="112939"/>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prstClr val="white"/>
              </a:solidFill>
              <a:effectLst/>
              <a:uLnTx/>
              <a:uFillTx/>
            </a:endParaRPr>
          </a:p>
        </p:txBody>
      </p:sp>
      <p:sp>
        <p:nvSpPr>
          <p:cNvPr id="16" name="Down Arrow 107">
            <a:extLst>
              <a:ext uri="{FF2B5EF4-FFF2-40B4-BE49-F238E27FC236}">
                <a16:creationId xmlns:a16="http://schemas.microsoft.com/office/drawing/2014/main" id="{0AE57175-A2E6-807A-6AE5-ADA1AB7A6974}"/>
              </a:ext>
            </a:extLst>
          </p:cNvPr>
          <p:cNvSpPr/>
          <p:nvPr/>
        </p:nvSpPr>
        <p:spPr>
          <a:xfrm>
            <a:off x="9435465" y="3883025"/>
            <a:ext cx="215900" cy="1079500"/>
          </a:xfrm>
          <a:prstGeom prst="downArrow">
            <a:avLst/>
          </a:prstGeom>
          <a:solidFill>
            <a:schemeClr val="accent1">
              <a:alpha val="39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prstClr val="white"/>
              </a:solidFill>
              <a:effectLst/>
              <a:uLnTx/>
              <a:uFillTx/>
            </a:endParaRPr>
          </a:p>
        </p:txBody>
      </p:sp>
      <p:pic>
        <p:nvPicPr>
          <p:cNvPr id="17" name="Picture 24" descr="03.png">
            <a:extLst>
              <a:ext uri="{FF2B5EF4-FFF2-40B4-BE49-F238E27FC236}">
                <a16:creationId xmlns:a16="http://schemas.microsoft.com/office/drawing/2014/main" id="{DB47644A-805C-C2EE-6804-AA44E258F23A}"/>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156065" y="4252912"/>
            <a:ext cx="7921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4" descr="03.png">
            <a:extLst>
              <a:ext uri="{FF2B5EF4-FFF2-40B4-BE49-F238E27FC236}">
                <a16:creationId xmlns:a16="http://schemas.microsoft.com/office/drawing/2014/main" id="{0CE2B2F3-9FEE-C240-B507-8BE0D6A9E7B6}"/>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156065" y="3609975"/>
            <a:ext cx="792163"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a:extLst>
              <a:ext uri="{FF2B5EF4-FFF2-40B4-BE49-F238E27FC236}">
                <a16:creationId xmlns:a16="http://schemas.microsoft.com/office/drawing/2014/main" id="{E68AC82A-1D94-8C37-7B9F-9CA2673DE03D}"/>
              </a:ext>
            </a:extLst>
          </p:cNvPr>
          <p:cNvSpPr txBox="1">
            <a:spLocks noChangeArrowheads="1"/>
          </p:cNvSpPr>
          <p:nvPr/>
        </p:nvSpPr>
        <p:spPr bwMode="auto">
          <a:xfrm>
            <a:off x="7947978" y="1200150"/>
            <a:ext cx="669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buClr>
                <a:srgbClr val="002060"/>
              </a:buClr>
              <a:buFont typeface="Arial" panose="020B0604020202020204" pitchFamily="34" charset="0"/>
              <a:buChar char="•"/>
              <a:defRPr>
                <a:solidFill>
                  <a:srgbClr val="000000"/>
                </a:solidFill>
                <a:latin typeface="Segoe UI" panose="020B0502040204020203" pitchFamily="34" charset="0"/>
                <a:cs typeface="Segoe UI" panose="020B0502040204020203" pitchFamily="34" charset="0"/>
              </a:defRPr>
            </a:lvl1pPr>
            <a:lvl2pPr marL="742950" indent="-285750">
              <a:lnSpc>
                <a:spcPct val="150000"/>
              </a:lnSpc>
              <a:buClr>
                <a:srgbClr val="002060"/>
              </a:buClr>
              <a:buFont typeface="Segoe UI" panose="020B0502040204020203" pitchFamily="34" charset="0"/>
              <a:buChar char="−"/>
              <a:defRPr>
                <a:solidFill>
                  <a:srgbClr val="000000"/>
                </a:solidFill>
                <a:latin typeface="Segoe UI" panose="020B0502040204020203" pitchFamily="34" charset="0"/>
                <a:cs typeface="Segoe UI" panose="020B0502040204020203" pitchFamily="34" charset="0"/>
              </a:defRPr>
            </a:lvl2pPr>
            <a:lvl3pPr marL="1143000" indent="-228600">
              <a:lnSpc>
                <a:spcPct val="150000"/>
              </a:lnSpc>
              <a:buClr>
                <a:srgbClr val="002060"/>
              </a:buClr>
              <a:buFont typeface="Wingdings" panose="05000000000000000000" pitchFamily="2" charset="2"/>
              <a:buChar char="§"/>
              <a:defRPr>
                <a:solidFill>
                  <a:srgbClr val="000000"/>
                </a:solidFill>
                <a:latin typeface="Segoe UI" panose="020B0502040204020203" pitchFamily="34" charset="0"/>
                <a:cs typeface="Segoe UI" panose="020B0502040204020203" pitchFamily="34" charset="0"/>
              </a:defRPr>
            </a:lvl3pPr>
            <a:lvl4pPr marL="1600200" indent="-228600">
              <a:lnSpc>
                <a:spcPct val="150000"/>
              </a:lnSpc>
              <a:buClr>
                <a:srgbClr val="002060"/>
              </a:buClr>
              <a:buFont typeface="Wingdings" panose="05000000000000000000" pitchFamily="2" charset="2"/>
              <a:buChar char="§"/>
              <a:defRPr>
                <a:solidFill>
                  <a:srgbClr val="000000"/>
                </a:solidFill>
                <a:latin typeface="Segoe UI" panose="020B0502040204020203" pitchFamily="34" charset="0"/>
                <a:cs typeface="Segoe UI" panose="020B0502040204020203" pitchFamily="34" charset="0"/>
              </a:defRPr>
            </a:lvl4pPr>
            <a:lvl5pPr marL="2057400" indent="-228600">
              <a:lnSpc>
                <a:spcPct val="150000"/>
              </a:lnSpc>
              <a:buClr>
                <a:srgbClr val="002060"/>
              </a:buClr>
              <a:buSzPct val="90000"/>
              <a:buFont typeface="Courier New" panose="02070309020205020404" pitchFamily="49" charset="0"/>
              <a:buChar char="o"/>
              <a:defRPr>
                <a:solidFill>
                  <a:srgbClr val="000000"/>
                </a:solidFill>
                <a:latin typeface="Segoe UI" panose="020B0502040204020203" pitchFamily="34" charset="0"/>
                <a:cs typeface="Segoe UI" panose="020B0502040204020203" pitchFamily="34" charset="0"/>
              </a:defRPr>
            </a:lvl5pPr>
            <a:lvl6pPr marL="2514600" indent="-228600" defTabSz="457200" eaLnBrk="0" fontAlgn="base" hangingPunct="0">
              <a:lnSpc>
                <a:spcPct val="150000"/>
              </a:lnSpc>
              <a:spcBef>
                <a:spcPct val="0"/>
              </a:spcBef>
              <a:spcAft>
                <a:spcPct val="0"/>
              </a:spcAft>
              <a:buClr>
                <a:srgbClr val="002060"/>
              </a:buClr>
              <a:buSzPct val="90000"/>
              <a:buFont typeface="Courier New" panose="02070309020205020404" pitchFamily="49" charset="0"/>
              <a:buChar char="o"/>
              <a:defRPr>
                <a:solidFill>
                  <a:srgbClr val="000000"/>
                </a:solidFill>
                <a:latin typeface="Segoe UI" panose="020B0502040204020203" pitchFamily="34" charset="0"/>
                <a:cs typeface="Segoe UI" panose="020B0502040204020203" pitchFamily="34" charset="0"/>
              </a:defRPr>
            </a:lvl6pPr>
            <a:lvl7pPr marL="2971800" indent="-228600" defTabSz="457200" eaLnBrk="0" fontAlgn="base" hangingPunct="0">
              <a:lnSpc>
                <a:spcPct val="150000"/>
              </a:lnSpc>
              <a:spcBef>
                <a:spcPct val="0"/>
              </a:spcBef>
              <a:spcAft>
                <a:spcPct val="0"/>
              </a:spcAft>
              <a:buClr>
                <a:srgbClr val="002060"/>
              </a:buClr>
              <a:buSzPct val="90000"/>
              <a:buFont typeface="Courier New" panose="02070309020205020404" pitchFamily="49" charset="0"/>
              <a:buChar char="o"/>
              <a:defRPr>
                <a:solidFill>
                  <a:srgbClr val="000000"/>
                </a:solidFill>
                <a:latin typeface="Segoe UI" panose="020B0502040204020203" pitchFamily="34" charset="0"/>
                <a:cs typeface="Segoe UI" panose="020B0502040204020203" pitchFamily="34" charset="0"/>
              </a:defRPr>
            </a:lvl7pPr>
            <a:lvl8pPr marL="3429000" indent="-228600" defTabSz="457200" eaLnBrk="0" fontAlgn="base" hangingPunct="0">
              <a:lnSpc>
                <a:spcPct val="150000"/>
              </a:lnSpc>
              <a:spcBef>
                <a:spcPct val="0"/>
              </a:spcBef>
              <a:spcAft>
                <a:spcPct val="0"/>
              </a:spcAft>
              <a:buClr>
                <a:srgbClr val="002060"/>
              </a:buClr>
              <a:buSzPct val="90000"/>
              <a:buFont typeface="Courier New" panose="02070309020205020404" pitchFamily="49" charset="0"/>
              <a:buChar char="o"/>
              <a:defRPr>
                <a:solidFill>
                  <a:srgbClr val="000000"/>
                </a:solidFill>
                <a:latin typeface="Segoe UI" panose="020B0502040204020203" pitchFamily="34" charset="0"/>
                <a:cs typeface="Segoe UI" panose="020B0502040204020203" pitchFamily="34" charset="0"/>
              </a:defRPr>
            </a:lvl8pPr>
            <a:lvl9pPr marL="3886200" indent="-228600" defTabSz="457200" eaLnBrk="0" fontAlgn="base" hangingPunct="0">
              <a:lnSpc>
                <a:spcPct val="150000"/>
              </a:lnSpc>
              <a:spcBef>
                <a:spcPct val="0"/>
              </a:spcBef>
              <a:spcAft>
                <a:spcPct val="0"/>
              </a:spcAft>
              <a:buClr>
                <a:srgbClr val="002060"/>
              </a:buClr>
              <a:buSzPct val="90000"/>
              <a:buFont typeface="Courier New" panose="02070309020205020404" pitchFamily="49" charset="0"/>
              <a:buChar char="o"/>
              <a:defRPr>
                <a:solidFill>
                  <a:srgbClr val="000000"/>
                </a:solidFill>
                <a:latin typeface="Segoe UI" panose="020B0502040204020203" pitchFamily="34" charset="0"/>
                <a:cs typeface="Segoe UI" panose="020B0502040204020203"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200" b="0" i="1" u="none" strike="noStrike" kern="0" cap="none" spc="0" normalizeH="0" baseline="0" noProof="0">
                <a:ln>
                  <a:noFill/>
                </a:ln>
                <a:solidFill>
                  <a:srgbClr val="EF4130"/>
                </a:solidFill>
                <a:effectLst/>
                <a:uLnTx/>
                <a:uFillTx/>
                <a:latin typeface="Avenir 55"/>
                <a:cs typeface="Verdana" panose="020B0604030504040204" pitchFamily="34" charset="0"/>
              </a:rPr>
              <a:t>SGLT2</a:t>
            </a:r>
          </a:p>
        </p:txBody>
      </p:sp>
      <p:pic>
        <p:nvPicPr>
          <p:cNvPr id="20" name="Picture 19" descr="inset.png">
            <a:extLst>
              <a:ext uri="{FF2B5EF4-FFF2-40B4-BE49-F238E27FC236}">
                <a16:creationId xmlns:a16="http://schemas.microsoft.com/office/drawing/2014/main" id="{A5998CDF-DC07-86B8-9F97-765806C12946}"/>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339965" y="1173162"/>
            <a:ext cx="1985963"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a:extLst>
              <a:ext uri="{FF2B5EF4-FFF2-40B4-BE49-F238E27FC236}">
                <a16:creationId xmlns:a16="http://schemas.microsoft.com/office/drawing/2014/main" id="{5CB5140C-7465-6019-A704-0541851D9F1A}"/>
              </a:ext>
            </a:extLst>
          </p:cNvPr>
          <p:cNvSpPr txBox="1">
            <a:spLocks noChangeArrowheads="1"/>
          </p:cNvSpPr>
          <p:nvPr/>
        </p:nvSpPr>
        <p:spPr bwMode="auto">
          <a:xfrm>
            <a:off x="4811078" y="1155700"/>
            <a:ext cx="1746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buClr>
                <a:srgbClr val="002060"/>
              </a:buClr>
              <a:buFont typeface="Arial" panose="020B0604020202020204" pitchFamily="34" charset="0"/>
              <a:buChar char="•"/>
              <a:defRPr>
                <a:solidFill>
                  <a:srgbClr val="000000"/>
                </a:solidFill>
                <a:latin typeface="Segoe UI" panose="020B0502040204020203" pitchFamily="34" charset="0"/>
                <a:cs typeface="Segoe UI" panose="020B0502040204020203" pitchFamily="34" charset="0"/>
              </a:defRPr>
            </a:lvl1pPr>
            <a:lvl2pPr marL="742950" indent="-285750">
              <a:lnSpc>
                <a:spcPct val="150000"/>
              </a:lnSpc>
              <a:buClr>
                <a:srgbClr val="002060"/>
              </a:buClr>
              <a:buFont typeface="Segoe UI" panose="020B0502040204020203" pitchFamily="34" charset="0"/>
              <a:buChar char="−"/>
              <a:defRPr>
                <a:solidFill>
                  <a:srgbClr val="000000"/>
                </a:solidFill>
                <a:latin typeface="Segoe UI" panose="020B0502040204020203" pitchFamily="34" charset="0"/>
                <a:cs typeface="Segoe UI" panose="020B0502040204020203" pitchFamily="34" charset="0"/>
              </a:defRPr>
            </a:lvl2pPr>
            <a:lvl3pPr marL="1143000" indent="-228600">
              <a:lnSpc>
                <a:spcPct val="150000"/>
              </a:lnSpc>
              <a:buClr>
                <a:srgbClr val="002060"/>
              </a:buClr>
              <a:buFont typeface="Wingdings" panose="05000000000000000000" pitchFamily="2" charset="2"/>
              <a:buChar char="§"/>
              <a:defRPr>
                <a:solidFill>
                  <a:srgbClr val="000000"/>
                </a:solidFill>
                <a:latin typeface="Segoe UI" panose="020B0502040204020203" pitchFamily="34" charset="0"/>
                <a:cs typeface="Segoe UI" panose="020B0502040204020203" pitchFamily="34" charset="0"/>
              </a:defRPr>
            </a:lvl3pPr>
            <a:lvl4pPr marL="1600200" indent="-228600">
              <a:lnSpc>
                <a:spcPct val="150000"/>
              </a:lnSpc>
              <a:buClr>
                <a:srgbClr val="002060"/>
              </a:buClr>
              <a:buFont typeface="Wingdings" panose="05000000000000000000" pitchFamily="2" charset="2"/>
              <a:buChar char="§"/>
              <a:defRPr>
                <a:solidFill>
                  <a:srgbClr val="000000"/>
                </a:solidFill>
                <a:latin typeface="Segoe UI" panose="020B0502040204020203" pitchFamily="34" charset="0"/>
                <a:cs typeface="Segoe UI" panose="020B0502040204020203" pitchFamily="34" charset="0"/>
              </a:defRPr>
            </a:lvl4pPr>
            <a:lvl5pPr marL="2057400" indent="-228600">
              <a:lnSpc>
                <a:spcPct val="150000"/>
              </a:lnSpc>
              <a:buClr>
                <a:srgbClr val="002060"/>
              </a:buClr>
              <a:buSzPct val="90000"/>
              <a:buFont typeface="Courier New" panose="02070309020205020404" pitchFamily="49" charset="0"/>
              <a:buChar char="o"/>
              <a:defRPr>
                <a:solidFill>
                  <a:srgbClr val="000000"/>
                </a:solidFill>
                <a:latin typeface="Segoe UI" panose="020B0502040204020203" pitchFamily="34" charset="0"/>
                <a:cs typeface="Segoe UI" panose="020B0502040204020203" pitchFamily="34" charset="0"/>
              </a:defRPr>
            </a:lvl5pPr>
            <a:lvl6pPr marL="2514600" indent="-228600" defTabSz="457200" eaLnBrk="0" fontAlgn="base" hangingPunct="0">
              <a:lnSpc>
                <a:spcPct val="150000"/>
              </a:lnSpc>
              <a:spcBef>
                <a:spcPct val="0"/>
              </a:spcBef>
              <a:spcAft>
                <a:spcPct val="0"/>
              </a:spcAft>
              <a:buClr>
                <a:srgbClr val="002060"/>
              </a:buClr>
              <a:buSzPct val="90000"/>
              <a:buFont typeface="Courier New" panose="02070309020205020404" pitchFamily="49" charset="0"/>
              <a:buChar char="o"/>
              <a:defRPr>
                <a:solidFill>
                  <a:srgbClr val="000000"/>
                </a:solidFill>
                <a:latin typeface="Segoe UI" panose="020B0502040204020203" pitchFamily="34" charset="0"/>
                <a:cs typeface="Segoe UI" panose="020B0502040204020203" pitchFamily="34" charset="0"/>
              </a:defRPr>
            </a:lvl6pPr>
            <a:lvl7pPr marL="2971800" indent="-228600" defTabSz="457200" eaLnBrk="0" fontAlgn="base" hangingPunct="0">
              <a:lnSpc>
                <a:spcPct val="150000"/>
              </a:lnSpc>
              <a:spcBef>
                <a:spcPct val="0"/>
              </a:spcBef>
              <a:spcAft>
                <a:spcPct val="0"/>
              </a:spcAft>
              <a:buClr>
                <a:srgbClr val="002060"/>
              </a:buClr>
              <a:buSzPct val="90000"/>
              <a:buFont typeface="Courier New" panose="02070309020205020404" pitchFamily="49" charset="0"/>
              <a:buChar char="o"/>
              <a:defRPr>
                <a:solidFill>
                  <a:srgbClr val="000000"/>
                </a:solidFill>
                <a:latin typeface="Segoe UI" panose="020B0502040204020203" pitchFamily="34" charset="0"/>
                <a:cs typeface="Segoe UI" panose="020B0502040204020203" pitchFamily="34" charset="0"/>
              </a:defRPr>
            </a:lvl7pPr>
            <a:lvl8pPr marL="3429000" indent="-228600" defTabSz="457200" eaLnBrk="0" fontAlgn="base" hangingPunct="0">
              <a:lnSpc>
                <a:spcPct val="150000"/>
              </a:lnSpc>
              <a:spcBef>
                <a:spcPct val="0"/>
              </a:spcBef>
              <a:spcAft>
                <a:spcPct val="0"/>
              </a:spcAft>
              <a:buClr>
                <a:srgbClr val="002060"/>
              </a:buClr>
              <a:buSzPct val="90000"/>
              <a:buFont typeface="Courier New" panose="02070309020205020404" pitchFamily="49" charset="0"/>
              <a:buChar char="o"/>
              <a:defRPr>
                <a:solidFill>
                  <a:srgbClr val="000000"/>
                </a:solidFill>
                <a:latin typeface="Segoe UI" panose="020B0502040204020203" pitchFamily="34" charset="0"/>
                <a:cs typeface="Segoe UI" panose="020B0502040204020203" pitchFamily="34" charset="0"/>
              </a:defRPr>
            </a:lvl8pPr>
            <a:lvl9pPr marL="3886200" indent="-228600" defTabSz="457200" eaLnBrk="0" fontAlgn="base" hangingPunct="0">
              <a:lnSpc>
                <a:spcPct val="150000"/>
              </a:lnSpc>
              <a:spcBef>
                <a:spcPct val="0"/>
              </a:spcBef>
              <a:spcAft>
                <a:spcPct val="0"/>
              </a:spcAft>
              <a:buClr>
                <a:srgbClr val="002060"/>
              </a:buClr>
              <a:buSzPct val="90000"/>
              <a:buFont typeface="Courier New" panose="02070309020205020404" pitchFamily="49" charset="0"/>
              <a:buChar char="o"/>
              <a:defRPr>
                <a:solidFill>
                  <a:srgbClr val="000000"/>
                </a:solidFill>
                <a:latin typeface="Segoe UI" panose="020B0502040204020203" pitchFamily="34" charset="0"/>
                <a:cs typeface="Segoe UI" panose="020B0502040204020203"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400" b="0" i="1" u="none" strike="noStrike" kern="0" cap="none" spc="0" normalizeH="0" baseline="0" noProof="0">
                <a:ln>
                  <a:noFill/>
                </a:ln>
                <a:solidFill>
                  <a:srgbClr val="EF4130"/>
                </a:solidFill>
                <a:effectLst/>
                <a:uLnTx/>
                <a:uFillTx/>
                <a:latin typeface="Avenir 55"/>
                <a:cs typeface="Verdana" panose="020B0604030504040204" pitchFamily="34" charset="0"/>
              </a:rPr>
              <a:t>Giảm tái hấp thu glucose</a:t>
            </a:r>
          </a:p>
        </p:txBody>
      </p:sp>
      <p:pic>
        <p:nvPicPr>
          <p:cNvPr id="22" name="Picture 21" descr="14.png">
            <a:extLst>
              <a:ext uri="{FF2B5EF4-FFF2-40B4-BE49-F238E27FC236}">
                <a16:creationId xmlns:a16="http://schemas.microsoft.com/office/drawing/2014/main" id="{0895BD94-EEEB-407A-4142-E98D1E09ABEC}"/>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841740" y="3321050"/>
            <a:ext cx="1438275"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11.png">
            <a:extLst>
              <a:ext uri="{FF2B5EF4-FFF2-40B4-BE49-F238E27FC236}">
                <a16:creationId xmlns:a16="http://schemas.microsoft.com/office/drawing/2014/main" id="{43AE63DE-20C9-0840-39A8-B21B64220E50}"/>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8708390" y="2913062"/>
            <a:ext cx="1665288"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descr="12.png">
            <a:extLst>
              <a:ext uri="{FF2B5EF4-FFF2-40B4-BE49-F238E27FC236}">
                <a16:creationId xmlns:a16="http://schemas.microsoft.com/office/drawing/2014/main" id="{E7E4FACC-EA59-0686-F455-A935CBEF280C}"/>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471853" y="5803900"/>
            <a:ext cx="21590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a:extLst>
              <a:ext uri="{FF2B5EF4-FFF2-40B4-BE49-F238E27FC236}">
                <a16:creationId xmlns:a16="http://schemas.microsoft.com/office/drawing/2014/main" id="{8FB1CFDA-AC61-B1DC-722A-4AEB0764D103}"/>
              </a:ext>
            </a:extLst>
          </p:cNvPr>
          <p:cNvSpPr txBox="1">
            <a:spLocks noChangeArrowheads="1"/>
          </p:cNvSpPr>
          <p:nvPr/>
        </p:nvSpPr>
        <p:spPr bwMode="auto">
          <a:xfrm>
            <a:off x="7411403" y="3897312"/>
            <a:ext cx="21605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buClr>
                <a:srgbClr val="002060"/>
              </a:buClr>
              <a:buFont typeface="Arial" panose="020B0604020202020204" pitchFamily="34" charset="0"/>
              <a:buChar char="•"/>
              <a:defRPr>
                <a:solidFill>
                  <a:srgbClr val="000000"/>
                </a:solidFill>
                <a:latin typeface="Segoe UI" panose="020B0502040204020203" pitchFamily="34" charset="0"/>
                <a:cs typeface="Segoe UI" panose="020B0502040204020203" pitchFamily="34" charset="0"/>
              </a:defRPr>
            </a:lvl1pPr>
            <a:lvl2pPr marL="742950" indent="-285750">
              <a:lnSpc>
                <a:spcPct val="150000"/>
              </a:lnSpc>
              <a:buClr>
                <a:srgbClr val="002060"/>
              </a:buClr>
              <a:buFont typeface="Segoe UI" panose="020B0502040204020203" pitchFamily="34" charset="0"/>
              <a:buChar char="−"/>
              <a:defRPr>
                <a:solidFill>
                  <a:srgbClr val="000000"/>
                </a:solidFill>
                <a:latin typeface="Segoe UI" panose="020B0502040204020203" pitchFamily="34" charset="0"/>
                <a:cs typeface="Segoe UI" panose="020B0502040204020203" pitchFamily="34" charset="0"/>
              </a:defRPr>
            </a:lvl2pPr>
            <a:lvl3pPr marL="1143000" indent="-228600">
              <a:lnSpc>
                <a:spcPct val="150000"/>
              </a:lnSpc>
              <a:buClr>
                <a:srgbClr val="002060"/>
              </a:buClr>
              <a:buFont typeface="Wingdings" panose="05000000000000000000" pitchFamily="2" charset="2"/>
              <a:buChar char="§"/>
              <a:defRPr>
                <a:solidFill>
                  <a:srgbClr val="000000"/>
                </a:solidFill>
                <a:latin typeface="Segoe UI" panose="020B0502040204020203" pitchFamily="34" charset="0"/>
                <a:cs typeface="Segoe UI" panose="020B0502040204020203" pitchFamily="34" charset="0"/>
              </a:defRPr>
            </a:lvl3pPr>
            <a:lvl4pPr marL="1600200" indent="-228600">
              <a:lnSpc>
                <a:spcPct val="150000"/>
              </a:lnSpc>
              <a:buClr>
                <a:srgbClr val="002060"/>
              </a:buClr>
              <a:buFont typeface="Wingdings" panose="05000000000000000000" pitchFamily="2" charset="2"/>
              <a:buChar char="§"/>
              <a:defRPr>
                <a:solidFill>
                  <a:srgbClr val="000000"/>
                </a:solidFill>
                <a:latin typeface="Segoe UI" panose="020B0502040204020203" pitchFamily="34" charset="0"/>
                <a:cs typeface="Segoe UI" panose="020B0502040204020203" pitchFamily="34" charset="0"/>
              </a:defRPr>
            </a:lvl4pPr>
            <a:lvl5pPr marL="2057400" indent="-228600">
              <a:lnSpc>
                <a:spcPct val="150000"/>
              </a:lnSpc>
              <a:buClr>
                <a:srgbClr val="002060"/>
              </a:buClr>
              <a:buSzPct val="90000"/>
              <a:buFont typeface="Courier New" panose="02070309020205020404" pitchFamily="49" charset="0"/>
              <a:buChar char="o"/>
              <a:defRPr>
                <a:solidFill>
                  <a:srgbClr val="000000"/>
                </a:solidFill>
                <a:latin typeface="Segoe UI" panose="020B0502040204020203" pitchFamily="34" charset="0"/>
                <a:cs typeface="Segoe UI" panose="020B0502040204020203" pitchFamily="34" charset="0"/>
              </a:defRPr>
            </a:lvl5pPr>
            <a:lvl6pPr marL="2514600" indent="-228600" defTabSz="457200" eaLnBrk="0" fontAlgn="base" hangingPunct="0">
              <a:lnSpc>
                <a:spcPct val="150000"/>
              </a:lnSpc>
              <a:spcBef>
                <a:spcPct val="0"/>
              </a:spcBef>
              <a:spcAft>
                <a:spcPct val="0"/>
              </a:spcAft>
              <a:buClr>
                <a:srgbClr val="002060"/>
              </a:buClr>
              <a:buSzPct val="90000"/>
              <a:buFont typeface="Courier New" panose="02070309020205020404" pitchFamily="49" charset="0"/>
              <a:buChar char="o"/>
              <a:defRPr>
                <a:solidFill>
                  <a:srgbClr val="000000"/>
                </a:solidFill>
                <a:latin typeface="Segoe UI" panose="020B0502040204020203" pitchFamily="34" charset="0"/>
                <a:cs typeface="Segoe UI" panose="020B0502040204020203" pitchFamily="34" charset="0"/>
              </a:defRPr>
            </a:lvl6pPr>
            <a:lvl7pPr marL="2971800" indent="-228600" defTabSz="457200" eaLnBrk="0" fontAlgn="base" hangingPunct="0">
              <a:lnSpc>
                <a:spcPct val="150000"/>
              </a:lnSpc>
              <a:spcBef>
                <a:spcPct val="0"/>
              </a:spcBef>
              <a:spcAft>
                <a:spcPct val="0"/>
              </a:spcAft>
              <a:buClr>
                <a:srgbClr val="002060"/>
              </a:buClr>
              <a:buSzPct val="90000"/>
              <a:buFont typeface="Courier New" panose="02070309020205020404" pitchFamily="49" charset="0"/>
              <a:buChar char="o"/>
              <a:defRPr>
                <a:solidFill>
                  <a:srgbClr val="000000"/>
                </a:solidFill>
                <a:latin typeface="Segoe UI" panose="020B0502040204020203" pitchFamily="34" charset="0"/>
                <a:cs typeface="Segoe UI" panose="020B0502040204020203" pitchFamily="34" charset="0"/>
              </a:defRPr>
            </a:lvl7pPr>
            <a:lvl8pPr marL="3429000" indent="-228600" defTabSz="457200" eaLnBrk="0" fontAlgn="base" hangingPunct="0">
              <a:lnSpc>
                <a:spcPct val="150000"/>
              </a:lnSpc>
              <a:spcBef>
                <a:spcPct val="0"/>
              </a:spcBef>
              <a:spcAft>
                <a:spcPct val="0"/>
              </a:spcAft>
              <a:buClr>
                <a:srgbClr val="002060"/>
              </a:buClr>
              <a:buSzPct val="90000"/>
              <a:buFont typeface="Courier New" panose="02070309020205020404" pitchFamily="49" charset="0"/>
              <a:buChar char="o"/>
              <a:defRPr>
                <a:solidFill>
                  <a:srgbClr val="000000"/>
                </a:solidFill>
                <a:latin typeface="Segoe UI" panose="020B0502040204020203" pitchFamily="34" charset="0"/>
                <a:cs typeface="Segoe UI" panose="020B0502040204020203" pitchFamily="34" charset="0"/>
              </a:defRPr>
            </a:lvl8pPr>
            <a:lvl9pPr marL="3886200" indent="-228600" defTabSz="457200" eaLnBrk="0" fontAlgn="base" hangingPunct="0">
              <a:lnSpc>
                <a:spcPct val="150000"/>
              </a:lnSpc>
              <a:spcBef>
                <a:spcPct val="0"/>
              </a:spcBef>
              <a:spcAft>
                <a:spcPct val="0"/>
              </a:spcAft>
              <a:buClr>
                <a:srgbClr val="002060"/>
              </a:buClr>
              <a:buSzPct val="90000"/>
              <a:buFont typeface="Courier New" panose="02070309020205020404" pitchFamily="49" charset="0"/>
              <a:buChar char="o"/>
              <a:defRPr>
                <a:solidFill>
                  <a:srgbClr val="000000"/>
                </a:solidFill>
                <a:latin typeface="Segoe UI" panose="020B0502040204020203" pitchFamily="34" charset="0"/>
                <a:cs typeface="Segoe UI" panose="020B0502040204020203"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400" b="0" i="1" u="none" strike="noStrike" kern="0" cap="none" spc="0" normalizeH="0" baseline="0" noProof="0">
                <a:ln>
                  <a:noFill/>
                </a:ln>
                <a:solidFill>
                  <a:srgbClr val="EF4130"/>
                </a:solidFill>
                <a:effectLst/>
                <a:uLnTx/>
                <a:uFillTx/>
                <a:latin typeface="Avenir 55"/>
                <a:cs typeface="Verdana" panose="020B0604030504040204" pitchFamily="34" charset="0"/>
              </a:rPr>
              <a:t>Tăng thải đường qua nước tiểu (~70 g/ngày, tương đương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400" b="0" i="1" u="none" strike="noStrike" kern="0" cap="none" spc="0" normalizeH="0" baseline="0" noProof="0">
                <a:ln>
                  <a:noFill/>
                </a:ln>
                <a:solidFill>
                  <a:srgbClr val="EF4130"/>
                </a:solidFill>
                <a:effectLst/>
                <a:uLnTx/>
                <a:uFillTx/>
                <a:latin typeface="Avenir 55"/>
                <a:cs typeface="Verdana" panose="020B0604030504040204" pitchFamily="34" charset="0"/>
              </a:rPr>
              <a:t>280 kcal/ngày*)</a:t>
            </a:r>
          </a:p>
        </p:txBody>
      </p:sp>
      <p:pic>
        <p:nvPicPr>
          <p:cNvPr id="26" name="Picture 12" descr="01.png">
            <a:extLst>
              <a:ext uri="{FF2B5EF4-FFF2-40B4-BE49-F238E27FC236}">
                <a16:creationId xmlns:a16="http://schemas.microsoft.com/office/drawing/2014/main" id="{BA3F50C8-3A26-053B-E498-AD120700B5F3}"/>
              </a:ext>
            </a:extLst>
          </p:cNvPr>
          <p:cNvPicPr>
            <a:picLocks noChangeAspect="1"/>
          </p:cNvPicPr>
          <p:nvPr/>
        </p:nvPicPr>
        <p:blipFill>
          <a:blip r:embed="rId8">
            <a:extLst>
              <a:ext uri="{28A0092B-C50C-407E-A947-70E740481C1C}">
                <a14:useLocalDpi xmlns:a14="http://schemas.microsoft.com/office/drawing/2010/main" val="0"/>
              </a:ext>
            </a:extLst>
          </a:blip>
          <a:srcRect l="57848" r="34972" b="39708"/>
          <a:stretch>
            <a:fillRect/>
          </a:stretch>
        </p:blipFill>
        <p:spPr bwMode="auto">
          <a:xfrm>
            <a:off x="5466715" y="1703387"/>
            <a:ext cx="288925"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15">
            <a:extLst>
              <a:ext uri="{FF2B5EF4-FFF2-40B4-BE49-F238E27FC236}">
                <a16:creationId xmlns:a16="http://schemas.microsoft.com/office/drawing/2014/main" id="{05B6084B-FE34-2348-0C94-9146A5D4197B}"/>
              </a:ext>
            </a:extLst>
          </p:cNvPr>
          <p:cNvSpPr txBox="1">
            <a:spLocks noChangeArrowheads="1"/>
          </p:cNvSpPr>
          <p:nvPr/>
        </p:nvSpPr>
        <p:spPr bwMode="auto">
          <a:xfrm>
            <a:off x="4798378" y="3138487"/>
            <a:ext cx="128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buClr>
                <a:srgbClr val="002060"/>
              </a:buClr>
              <a:buFont typeface="Arial" panose="020B0604020202020204" pitchFamily="34" charset="0"/>
              <a:buChar char="•"/>
              <a:defRPr>
                <a:solidFill>
                  <a:srgbClr val="000000"/>
                </a:solidFill>
                <a:latin typeface="Segoe UI" panose="020B0502040204020203" pitchFamily="34" charset="0"/>
                <a:cs typeface="Segoe UI" panose="020B0502040204020203" pitchFamily="34" charset="0"/>
              </a:defRPr>
            </a:lvl1pPr>
            <a:lvl2pPr marL="742950" indent="-285750">
              <a:lnSpc>
                <a:spcPct val="150000"/>
              </a:lnSpc>
              <a:buClr>
                <a:srgbClr val="002060"/>
              </a:buClr>
              <a:buFont typeface="Segoe UI" panose="020B0502040204020203" pitchFamily="34" charset="0"/>
              <a:buChar char="−"/>
              <a:defRPr>
                <a:solidFill>
                  <a:srgbClr val="000000"/>
                </a:solidFill>
                <a:latin typeface="Segoe UI" panose="020B0502040204020203" pitchFamily="34" charset="0"/>
                <a:cs typeface="Segoe UI" panose="020B0502040204020203" pitchFamily="34" charset="0"/>
              </a:defRPr>
            </a:lvl2pPr>
            <a:lvl3pPr marL="1143000" indent="-228600">
              <a:lnSpc>
                <a:spcPct val="150000"/>
              </a:lnSpc>
              <a:buClr>
                <a:srgbClr val="002060"/>
              </a:buClr>
              <a:buFont typeface="Wingdings" panose="05000000000000000000" pitchFamily="2" charset="2"/>
              <a:buChar char="§"/>
              <a:defRPr>
                <a:solidFill>
                  <a:srgbClr val="000000"/>
                </a:solidFill>
                <a:latin typeface="Segoe UI" panose="020B0502040204020203" pitchFamily="34" charset="0"/>
                <a:cs typeface="Segoe UI" panose="020B0502040204020203" pitchFamily="34" charset="0"/>
              </a:defRPr>
            </a:lvl3pPr>
            <a:lvl4pPr marL="1600200" indent="-228600">
              <a:lnSpc>
                <a:spcPct val="150000"/>
              </a:lnSpc>
              <a:buClr>
                <a:srgbClr val="002060"/>
              </a:buClr>
              <a:buFont typeface="Wingdings" panose="05000000000000000000" pitchFamily="2" charset="2"/>
              <a:buChar char="§"/>
              <a:defRPr>
                <a:solidFill>
                  <a:srgbClr val="000000"/>
                </a:solidFill>
                <a:latin typeface="Segoe UI" panose="020B0502040204020203" pitchFamily="34" charset="0"/>
                <a:cs typeface="Segoe UI" panose="020B0502040204020203" pitchFamily="34" charset="0"/>
              </a:defRPr>
            </a:lvl4pPr>
            <a:lvl5pPr marL="2057400" indent="-228600">
              <a:lnSpc>
                <a:spcPct val="150000"/>
              </a:lnSpc>
              <a:buClr>
                <a:srgbClr val="002060"/>
              </a:buClr>
              <a:buSzPct val="90000"/>
              <a:buFont typeface="Courier New" panose="02070309020205020404" pitchFamily="49" charset="0"/>
              <a:buChar char="o"/>
              <a:defRPr>
                <a:solidFill>
                  <a:srgbClr val="000000"/>
                </a:solidFill>
                <a:latin typeface="Segoe UI" panose="020B0502040204020203" pitchFamily="34" charset="0"/>
                <a:cs typeface="Segoe UI" panose="020B0502040204020203" pitchFamily="34" charset="0"/>
              </a:defRPr>
            </a:lvl5pPr>
            <a:lvl6pPr marL="2514600" indent="-228600" defTabSz="457200" eaLnBrk="0" fontAlgn="base" hangingPunct="0">
              <a:lnSpc>
                <a:spcPct val="150000"/>
              </a:lnSpc>
              <a:spcBef>
                <a:spcPct val="0"/>
              </a:spcBef>
              <a:spcAft>
                <a:spcPct val="0"/>
              </a:spcAft>
              <a:buClr>
                <a:srgbClr val="002060"/>
              </a:buClr>
              <a:buSzPct val="90000"/>
              <a:buFont typeface="Courier New" panose="02070309020205020404" pitchFamily="49" charset="0"/>
              <a:buChar char="o"/>
              <a:defRPr>
                <a:solidFill>
                  <a:srgbClr val="000000"/>
                </a:solidFill>
                <a:latin typeface="Segoe UI" panose="020B0502040204020203" pitchFamily="34" charset="0"/>
                <a:cs typeface="Segoe UI" panose="020B0502040204020203" pitchFamily="34" charset="0"/>
              </a:defRPr>
            </a:lvl6pPr>
            <a:lvl7pPr marL="2971800" indent="-228600" defTabSz="457200" eaLnBrk="0" fontAlgn="base" hangingPunct="0">
              <a:lnSpc>
                <a:spcPct val="150000"/>
              </a:lnSpc>
              <a:spcBef>
                <a:spcPct val="0"/>
              </a:spcBef>
              <a:spcAft>
                <a:spcPct val="0"/>
              </a:spcAft>
              <a:buClr>
                <a:srgbClr val="002060"/>
              </a:buClr>
              <a:buSzPct val="90000"/>
              <a:buFont typeface="Courier New" panose="02070309020205020404" pitchFamily="49" charset="0"/>
              <a:buChar char="o"/>
              <a:defRPr>
                <a:solidFill>
                  <a:srgbClr val="000000"/>
                </a:solidFill>
                <a:latin typeface="Segoe UI" panose="020B0502040204020203" pitchFamily="34" charset="0"/>
                <a:cs typeface="Segoe UI" panose="020B0502040204020203" pitchFamily="34" charset="0"/>
              </a:defRPr>
            </a:lvl7pPr>
            <a:lvl8pPr marL="3429000" indent="-228600" defTabSz="457200" eaLnBrk="0" fontAlgn="base" hangingPunct="0">
              <a:lnSpc>
                <a:spcPct val="150000"/>
              </a:lnSpc>
              <a:spcBef>
                <a:spcPct val="0"/>
              </a:spcBef>
              <a:spcAft>
                <a:spcPct val="0"/>
              </a:spcAft>
              <a:buClr>
                <a:srgbClr val="002060"/>
              </a:buClr>
              <a:buSzPct val="90000"/>
              <a:buFont typeface="Courier New" panose="02070309020205020404" pitchFamily="49" charset="0"/>
              <a:buChar char="o"/>
              <a:defRPr>
                <a:solidFill>
                  <a:srgbClr val="000000"/>
                </a:solidFill>
                <a:latin typeface="Segoe UI" panose="020B0502040204020203" pitchFamily="34" charset="0"/>
                <a:cs typeface="Segoe UI" panose="020B0502040204020203" pitchFamily="34" charset="0"/>
              </a:defRPr>
            </a:lvl8pPr>
            <a:lvl9pPr marL="3886200" indent="-228600" defTabSz="457200" eaLnBrk="0" fontAlgn="base" hangingPunct="0">
              <a:lnSpc>
                <a:spcPct val="150000"/>
              </a:lnSpc>
              <a:spcBef>
                <a:spcPct val="0"/>
              </a:spcBef>
              <a:spcAft>
                <a:spcPct val="0"/>
              </a:spcAft>
              <a:buClr>
                <a:srgbClr val="002060"/>
              </a:buClr>
              <a:buSzPct val="90000"/>
              <a:buFont typeface="Courier New" panose="02070309020205020404" pitchFamily="49" charset="0"/>
              <a:buChar char="o"/>
              <a:defRPr>
                <a:solidFill>
                  <a:srgbClr val="000000"/>
                </a:solidFill>
                <a:latin typeface="Segoe UI" panose="020B0502040204020203" pitchFamily="34" charset="0"/>
                <a:cs typeface="Segoe UI" panose="020B0502040204020203"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400" b="0" i="1" u="none" strike="noStrike" kern="0" cap="none" spc="0" normalizeH="0" baseline="0" noProof="0">
                <a:ln>
                  <a:noFill/>
                </a:ln>
                <a:solidFill>
                  <a:srgbClr val="EF4130"/>
                </a:solidFill>
                <a:effectLst/>
                <a:uLnTx/>
                <a:uFillTx/>
                <a:latin typeface="Avenir 55"/>
                <a:cs typeface="Verdana" panose="020B0604030504040204" pitchFamily="34" charset="0"/>
              </a:rPr>
              <a:t>Ống lượn gần</a:t>
            </a:r>
          </a:p>
        </p:txBody>
      </p:sp>
      <p:pic>
        <p:nvPicPr>
          <p:cNvPr id="28" name="Picture 20" descr="06.png">
            <a:extLst>
              <a:ext uri="{FF2B5EF4-FFF2-40B4-BE49-F238E27FC236}">
                <a16:creationId xmlns:a16="http://schemas.microsoft.com/office/drawing/2014/main" id="{F7F4193B-2EA0-8260-6D1D-4277D53F18FA}"/>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756978" y="3544887"/>
            <a:ext cx="3587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21">
            <a:extLst>
              <a:ext uri="{FF2B5EF4-FFF2-40B4-BE49-F238E27FC236}">
                <a16:creationId xmlns:a16="http://schemas.microsoft.com/office/drawing/2014/main" id="{50EDBB01-05F5-7961-4CAB-B39AC124788B}"/>
              </a:ext>
            </a:extLst>
          </p:cNvPr>
          <p:cNvSpPr txBox="1">
            <a:spLocks noChangeArrowheads="1"/>
          </p:cNvSpPr>
          <p:nvPr/>
        </p:nvSpPr>
        <p:spPr bwMode="auto">
          <a:xfrm>
            <a:off x="3372803" y="4429125"/>
            <a:ext cx="8429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buClr>
                <a:srgbClr val="002060"/>
              </a:buClr>
              <a:buFont typeface="Arial" panose="020B0604020202020204" pitchFamily="34" charset="0"/>
              <a:buChar char="•"/>
              <a:defRPr>
                <a:solidFill>
                  <a:srgbClr val="000000"/>
                </a:solidFill>
                <a:latin typeface="Segoe UI" panose="020B0502040204020203" pitchFamily="34" charset="0"/>
                <a:cs typeface="Segoe UI" panose="020B0502040204020203" pitchFamily="34" charset="0"/>
              </a:defRPr>
            </a:lvl1pPr>
            <a:lvl2pPr marL="742950" indent="-285750">
              <a:lnSpc>
                <a:spcPct val="150000"/>
              </a:lnSpc>
              <a:buClr>
                <a:srgbClr val="002060"/>
              </a:buClr>
              <a:buFont typeface="Segoe UI" panose="020B0502040204020203" pitchFamily="34" charset="0"/>
              <a:buChar char="−"/>
              <a:defRPr>
                <a:solidFill>
                  <a:srgbClr val="000000"/>
                </a:solidFill>
                <a:latin typeface="Segoe UI" panose="020B0502040204020203" pitchFamily="34" charset="0"/>
                <a:cs typeface="Segoe UI" panose="020B0502040204020203" pitchFamily="34" charset="0"/>
              </a:defRPr>
            </a:lvl2pPr>
            <a:lvl3pPr marL="1143000" indent="-228600">
              <a:lnSpc>
                <a:spcPct val="150000"/>
              </a:lnSpc>
              <a:buClr>
                <a:srgbClr val="002060"/>
              </a:buClr>
              <a:buFont typeface="Wingdings" panose="05000000000000000000" pitchFamily="2" charset="2"/>
              <a:buChar char="§"/>
              <a:defRPr>
                <a:solidFill>
                  <a:srgbClr val="000000"/>
                </a:solidFill>
                <a:latin typeface="Segoe UI" panose="020B0502040204020203" pitchFamily="34" charset="0"/>
                <a:cs typeface="Segoe UI" panose="020B0502040204020203" pitchFamily="34" charset="0"/>
              </a:defRPr>
            </a:lvl3pPr>
            <a:lvl4pPr marL="1600200" indent="-228600">
              <a:lnSpc>
                <a:spcPct val="150000"/>
              </a:lnSpc>
              <a:buClr>
                <a:srgbClr val="002060"/>
              </a:buClr>
              <a:buFont typeface="Wingdings" panose="05000000000000000000" pitchFamily="2" charset="2"/>
              <a:buChar char="§"/>
              <a:defRPr>
                <a:solidFill>
                  <a:srgbClr val="000000"/>
                </a:solidFill>
                <a:latin typeface="Segoe UI" panose="020B0502040204020203" pitchFamily="34" charset="0"/>
                <a:cs typeface="Segoe UI" panose="020B0502040204020203" pitchFamily="34" charset="0"/>
              </a:defRPr>
            </a:lvl4pPr>
            <a:lvl5pPr marL="2057400" indent="-228600">
              <a:lnSpc>
                <a:spcPct val="150000"/>
              </a:lnSpc>
              <a:buClr>
                <a:srgbClr val="002060"/>
              </a:buClr>
              <a:buSzPct val="90000"/>
              <a:buFont typeface="Courier New" panose="02070309020205020404" pitchFamily="49" charset="0"/>
              <a:buChar char="o"/>
              <a:defRPr>
                <a:solidFill>
                  <a:srgbClr val="000000"/>
                </a:solidFill>
                <a:latin typeface="Segoe UI" panose="020B0502040204020203" pitchFamily="34" charset="0"/>
                <a:cs typeface="Segoe UI" panose="020B0502040204020203" pitchFamily="34" charset="0"/>
              </a:defRPr>
            </a:lvl5pPr>
            <a:lvl6pPr marL="2514600" indent="-228600" defTabSz="457200" eaLnBrk="0" fontAlgn="base" hangingPunct="0">
              <a:lnSpc>
                <a:spcPct val="150000"/>
              </a:lnSpc>
              <a:spcBef>
                <a:spcPct val="0"/>
              </a:spcBef>
              <a:spcAft>
                <a:spcPct val="0"/>
              </a:spcAft>
              <a:buClr>
                <a:srgbClr val="002060"/>
              </a:buClr>
              <a:buSzPct val="90000"/>
              <a:buFont typeface="Courier New" panose="02070309020205020404" pitchFamily="49" charset="0"/>
              <a:buChar char="o"/>
              <a:defRPr>
                <a:solidFill>
                  <a:srgbClr val="000000"/>
                </a:solidFill>
                <a:latin typeface="Segoe UI" panose="020B0502040204020203" pitchFamily="34" charset="0"/>
                <a:cs typeface="Segoe UI" panose="020B0502040204020203" pitchFamily="34" charset="0"/>
              </a:defRPr>
            </a:lvl6pPr>
            <a:lvl7pPr marL="2971800" indent="-228600" defTabSz="457200" eaLnBrk="0" fontAlgn="base" hangingPunct="0">
              <a:lnSpc>
                <a:spcPct val="150000"/>
              </a:lnSpc>
              <a:spcBef>
                <a:spcPct val="0"/>
              </a:spcBef>
              <a:spcAft>
                <a:spcPct val="0"/>
              </a:spcAft>
              <a:buClr>
                <a:srgbClr val="002060"/>
              </a:buClr>
              <a:buSzPct val="90000"/>
              <a:buFont typeface="Courier New" panose="02070309020205020404" pitchFamily="49" charset="0"/>
              <a:buChar char="o"/>
              <a:defRPr>
                <a:solidFill>
                  <a:srgbClr val="000000"/>
                </a:solidFill>
                <a:latin typeface="Segoe UI" panose="020B0502040204020203" pitchFamily="34" charset="0"/>
                <a:cs typeface="Segoe UI" panose="020B0502040204020203" pitchFamily="34" charset="0"/>
              </a:defRPr>
            </a:lvl7pPr>
            <a:lvl8pPr marL="3429000" indent="-228600" defTabSz="457200" eaLnBrk="0" fontAlgn="base" hangingPunct="0">
              <a:lnSpc>
                <a:spcPct val="150000"/>
              </a:lnSpc>
              <a:spcBef>
                <a:spcPct val="0"/>
              </a:spcBef>
              <a:spcAft>
                <a:spcPct val="0"/>
              </a:spcAft>
              <a:buClr>
                <a:srgbClr val="002060"/>
              </a:buClr>
              <a:buSzPct val="90000"/>
              <a:buFont typeface="Courier New" panose="02070309020205020404" pitchFamily="49" charset="0"/>
              <a:buChar char="o"/>
              <a:defRPr>
                <a:solidFill>
                  <a:srgbClr val="000000"/>
                </a:solidFill>
                <a:latin typeface="Segoe UI" panose="020B0502040204020203" pitchFamily="34" charset="0"/>
                <a:cs typeface="Segoe UI" panose="020B0502040204020203" pitchFamily="34" charset="0"/>
              </a:defRPr>
            </a:lvl8pPr>
            <a:lvl9pPr marL="3886200" indent="-228600" defTabSz="457200" eaLnBrk="0" fontAlgn="base" hangingPunct="0">
              <a:lnSpc>
                <a:spcPct val="150000"/>
              </a:lnSpc>
              <a:spcBef>
                <a:spcPct val="0"/>
              </a:spcBef>
              <a:spcAft>
                <a:spcPct val="0"/>
              </a:spcAft>
              <a:buClr>
                <a:srgbClr val="002060"/>
              </a:buClr>
              <a:buSzPct val="90000"/>
              <a:buFont typeface="Courier New" panose="02070309020205020404" pitchFamily="49" charset="0"/>
              <a:buChar char="o"/>
              <a:defRPr>
                <a:solidFill>
                  <a:srgbClr val="000000"/>
                </a:solidFill>
                <a:latin typeface="Segoe UI" panose="020B0502040204020203" pitchFamily="34" charset="0"/>
                <a:cs typeface="Segoe UI" panose="020B0502040204020203"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400" b="0" i="1" u="none" strike="noStrike" kern="0" cap="none" spc="0" normalizeH="0" baseline="0" noProof="0">
                <a:ln>
                  <a:noFill/>
                </a:ln>
                <a:solidFill>
                  <a:srgbClr val="EF4130"/>
                </a:solidFill>
                <a:effectLst/>
                <a:uLnTx/>
                <a:uFillTx/>
                <a:latin typeface="Avenir 55"/>
                <a:cs typeface="Verdana" panose="020B0604030504040204" pitchFamily="34" charset="0"/>
              </a:rPr>
              <a:t>Glucose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1400" b="0" i="1" u="none" strike="noStrike" kern="0" cap="none" spc="0" normalizeH="0" baseline="0" noProof="0">
              <a:ln>
                <a:noFill/>
              </a:ln>
              <a:solidFill>
                <a:srgbClr val="EF4130"/>
              </a:solidFill>
              <a:effectLst/>
              <a:uLnTx/>
              <a:uFillTx/>
              <a:latin typeface="Avenir 55"/>
              <a:cs typeface="Verdana" panose="020B0604030504040204" pitchFamily="34" charset="0"/>
            </a:endParaRPr>
          </a:p>
        </p:txBody>
      </p:sp>
      <p:pic>
        <p:nvPicPr>
          <p:cNvPr id="30" name="Picture 29" descr="16.png">
            <a:extLst>
              <a:ext uri="{FF2B5EF4-FFF2-40B4-BE49-F238E27FC236}">
                <a16:creationId xmlns:a16="http://schemas.microsoft.com/office/drawing/2014/main" id="{929A7F73-FEC0-BEB7-CAF9-FA562E2E6FA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3453" y="2620962"/>
            <a:ext cx="3603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16.png">
            <a:extLst>
              <a:ext uri="{FF2B5EF4-FFF2-40B4-BE49-F238E27FC236}">
                <a16:creationId xmlns:a16="http://schemas.microsoft.com/office/drawing/2014/main" id="{73A2A899-A610-72C2-2783-F1521EDFCFD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281381">
            <a:off x="4455478" y="2574925"/>
            <a:ext cx="36036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16.png">
            <a:extLst>
              <a:ext uri="{FF2B5EF4-FFF2-40B4-BE49-F238E27FC236}">
                <a16:creationId xmlns:a16="http://schemas.microsoft.com/office/drawing/2014/main" id="{00E8A78E-1921-2D55-DF1D-F5B4635EDD3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3897589">
            <a:off x="4118134" y="2726531"/>
            <a:ext cx="3587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
            <a:extLst>
              <a:ext uri="{FF2B5EF4-FFF2-40B4-BE49-F238E27FC236}">
                <a16:creationId xmlns:a16="http://schemas.microsoft.com/office/drawing/2014/main" id="{0EB1EB3C-5AB8-3A11-7047-AE52EB2C6695}"/>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l="24742" t="61320" r="68671" b="34875"/>
          <a:stretch>
            <a:fillRect/>
          </a:stretch>
        </p:blipFill>
        <p:spPr bwMode="auto">
          <a:xfrm>
            <a:off x="5512753" y="2859087"/>
            <a:ext cx="39528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 name="Group 34">
            <a:extLst>
              <a:ext uri="{FF2B5EF4-FFF2-40B4-BE49-F238E27FC236}">
                <a16:creationId xmlns:a16="http://schemas.microsoft.com/office/drawing/2014/main" id="{F4497B68-6FA6-4B52-13CB-74319D681554}"/>
              </a:ext>
            </a:extLst>
          </p:cNvPr>
          <p:cNvGrpSpPr>
            <a:grpSpLocks/>
          </p:cNvGrpSpPr>
          <p:nvPr/>
        </p:nvGrpSpPr>
        <p:grpSpPr bwMode="auto">
          <a:xfrm>
            <a:off x="1812290" y="3835400"/>
            <a:ext cx="1566863" cy="1141412"/>
            <a:chOff x="196228" y="2204864"/>
            <a:chExt cx="1630345" cy="1140746"/>
          </a:xfrm>
        </p:grpSpPr>
        <p:sp>
          <p:nvSpPr>
            <p:cNvPr id="35" name="TextBox 26">
              <a:extLst>
                <a:ext uri="{FF2B5EF4-FFF2-40B4-BE49-F238E27FC236}">
                  <a16:creationId xmlns:a16="http://schemas.microsoft.com/office/drawing/2014/main" id="{F47D9D29-30AC-7533-8E60-B7BD8DC6B129}"/>
                </a:ext>
              </a:extLst>
            </p:cNvPr>
            <p:cNvSpPr txBox="1">
              <a:spLocks noChangeArrowheads="1"/>
            </p:cNvSpPr>
            <p:nvPr/>
          </p:nvSpPr>
          <p:spPr bwMode="auto">
            <a:xfrm>
              <a:off x="778210" y="2625530"/>
              <a:ext cx="63190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buClr>
                  <a:srgbClr val="002060"/>
                </a:buClr>
                <a:buFont typeface="Arial" panose="020B0604020202020204" pitchFamily="34" charset="0"/>
                <a:buChar char="•"/>
                <a:defRPr>
                  <a:solidFill>
                    <a:srgbClr val="000000"/>
                  </a:solidFill>
                  <a:latin typeface="Segoe UI" panose="020B0502040204020203" pitchFamily="34" charset="0"/>
                  <a:cs typeface="Segoe UI" panose="020B0502040204020203" pitchFamily="34" charset="0"/>
                </a:defRPr>
              </a:lvl1pPr>
              <a:lvl2pPr marL="742950" indent="-285750">
                <a:lnSpc>
                  <a:spcPct val="150000"/>
                </a:lnSpc>
                <a:buClr>
                  <a:srgbClr val="002060"/>
                </a:buClr>
                <a:buFont typeface="Segoe UI" panose="020B0502040204020203" pitchFamily="34" charset="0"/>
                <a:buChar char="−"/>
                <a:defRPr>
                  <a:solidFill>
                    <a:srgbClr val="000000"/>
                  </a:solidFill>
                  <a:latin typeface="Segoe UI" panose="020B0502040204020203" pitchFamily="34" charset="0"/>
                  <a:cs typeface="Segoe UI" panose="020B0502040204020203" pitchFamily="34" charset="0"/>
                </a:defRPr>
              </a:lvl2pPr>
              <a:lvl3pPr marL="1143000" indent="-228600">
                <a:lnSpc>
                  <a:spcPct val="150000"/>
                </a:lnSpc>
                <a:buClr>
                  <a:srgbClr val="002060"/>
                </a:buClr>
                <a:buFont typeface="Wingdings" panose="05000000000000000000" pitchFamily="2" charset="2"/>
                <a:buChar char="§"/>
                <a:defRPr>
                  <a:solidFill>
                    <a:srgbClr val="000000"/>
                  </a:solidFill>
                  <a:latin typeface="Segoe UI" panose="020B0502040204020203" pitchFamily="34" charset="0"/>
                  <a:cs typeface="Segoe UI" panose="020B0502040204020203" pitchFamily="34" charset="0"/>
                </a:defRPr>
              </a:lvl3pPr>
              <a:lvl4pPr marL="1600200" indent="-228600">
                <a:lnSpc>
                  <a:spcPct val="150000"/>
                </a:lnSpc>
                <a:buClr>
                  <a:srgbClr val="002060"/>
                </a:buClr>
                <a:buFont typeface="Wingdings" panose="05000000000000000000" pitchFamily="2" charset="2"/>
                <a:buChar char="§"/>
                <a:defRPr>
                  <a:solidFill>
                    <a:srgbClr val="000000"/>
                  </a:solidFill>
                  <a:latin typeface="Segoe UI" panose="020B0502040204020203" pitchFamily="34" charset="0"/>
                  <a:cs typeface="Segoe UI" panose="020B0502040204020203" pitchFamily="34" charset="0"/>
                </a:defRPr>
              </a:lvl4pPr>
              <a:lvl5pPr marL="2057400" indent="-228600">
                <a:lnSpc>
                  <a:spcPct val="150000"/>
                </a:lnSpc>
                <a:buClr>
                  <a:srgbClr val="002060"/>
                </a:buClr>
                <a:buSzPct val="90000"/>
                <a:buFont typeface="Courier New" panose="02070309020205020404" pitchFamily="49" charset="0"/>
                <a:buChar char="o"/>
                <a:defRPr>
                  <a:solidFill>
                    <a:srgbClr val="000000"/>
                  </a:solidFill>
                  <a:latin typeface="Segoe UI" panose="020B0502040204020203" pitchFamily="34" charset="0"/>
                  <a:cs typeface="Segoe UI" panose="020B0502040204020203" pitchFamily="34" charset="0"/>
                </a:defRPr>
              </a:lvl5pPr>
              <a:lvl6pPr marL="2514600" indent="-228600" defTabSz="457200" eaLnBrk="0" fontAlgn="base" hangingPunct="0">
                <a:lnSpc>
                  <a:spcPct val="150000"/>
                </a:lnSpc>
                <a:spcBef>
                  <a:spcPct val="0"/>
                </a:spcBef>
                <a:spcAft>
                  <a:spcPct val="0"/>
                </a:spcAft>
                <a:buClr>
                  <a:srgbClr val="002060"/>
                </a:buClr>
                <a:buSzPct val="90000"/>
                <a:buFont typeface="Courier New" panose="02070309020205020404" pitchFamily="49" charset="0"/>
                <a:buChar char="o"/>
                <a:defRPr>
                  <a:solidFill>
                    <a:srgbClr val="000000"/>
                  </a:solidFill>
                  <a:latin typeface="Segoe UI" panose="020B0502040204020203" pitchFamily="34" charset="0"/>
                  <a:cs typeface="Segoe UI" panose="020B0502040204020203" pitchFamily="34" charset="0"/>
                </a:defRPr>
              </a:lvl6pPr>
              <a:lvl7pPr marL="2971800" indent="-228600" defTabSz="457200" eaLnBrk="0" fontAlgn="base" hangingPunct="0">
                <a:lnSpc>
                  <a:spcPct val="150000"/>
                </a:lnSpc>
                <a:spcBef>
                  <a:spcPct val="0"/>
                </a:spcBef>
                <a:spcAft>
                  <a:spcPct val="0"/>
                </a:spcAft>
                <a:buClr>
                  <a:srgbClr val="002060"/>
                </a:buClr>
                <a:buSzPct val="90000"/>
                <a:buFont typeface="Courier New" panose="02070309020205020404" pitchFamily="49" charset="0"/>
                <a:buChar char="o"/>
                <a:defRPr>
                  <a:solidFill>
                    <a:srgbClr val="000000"/>
                  </a:solidFill>
                  <a:latin typeface="Segoe UI" panose="020B0502040204020203" pitchFamily="34" charset="0"/>
                  <a:cs typeface="Segoe UI" panose="020B0502040204020203" pitchFamily="34" charset="0"/>
                </a:defRPr>
              </a:lvl7pPr>
              <a:lvl8pPr marL="3429000" indent="-228600" defTabSz="457200" eaLnBrk="0" fontAlgn="base" hangingPunct="0">
                <a:lnSpc>
                  <a:spcPct val="150000"/>
                </a:lnSpc>
                <a:spcBef>
                  <a:spcPct val="0"/>
                </a:spcBef>
                <a:spcAft>
                  <a:spcPct val="0"/>
                </a:spcAft>
                <a:buClr>
                  <a:srgbClr val="002060"/>
                </a:buClr>
                <a:buSzPct val="90000"/>
                <a:buFont typeface="Courier New" panose="02070309020205020404" pitchFamily="49" charset="0"/>
                <a:buChar char="o"/>
                <a:defRPr>
                  <a:solidFill>
                    <a:srgbClr val="000000"/>
                  </a:solidFill>
                  <a:latin typeface="Segoe UI" panose="020B0502040204020203" pitchFamily="34" charset="0"/>
                  <a:cs typeface="Segoe UI" panose="020B0502040204020203" pitchFamily="34" charset="0"/>
                </a:defRPr>
              </a:lvl8pPr>
              <a:lvl9pPr marL="3886200" indent="-228600" defTabSz="457200" eaLnBrk="0" fontAlgn="base" hangingPunct="0">
                <a:lnSpc>
                  <a:spcPct val="150000"/>
                </a:lnSpc>
                <a:spcBef>
                  <a:spcPct val="0"/>
                </a:spcBef>
                <a:spcAft>
                  <a:spcPct val="0"/>
                </a:spcAft>
                <a:buClr>
                  <a:srgbClr val="002060"/>
                </a:buClr>
                <a:buSzPct val="90000"/>
                <a:buFont typeface="Courier New" panose="02070309020205020404" pitchFamily="49" charset="0"/>
                <a:buChar char="o"/>
                <a:defRPr>
                  <a:solidFill>
                    <a:srgbClr val="000000"/>
                  </a:solidFill>
                  <a:latin typeface="Segoe UI" panose="020B0502040204020203" pitchFamily="34" charset="0"/>
                  <a:cs typeface="Segoe UI" panose="020B0502040204020203"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altLang="en-US" sz="1100" b="0" i="1" u="none" strike="noStrike" kern="0" cap="none" spc="0" normalizeH="0" baseline="0" noProof="0">
                  <a:ln>
                    <a:noFill/>
                  </a:ln>
                  <a:solidFill>
                    <a:srgbClr val="58595B"/>
                  </a:solidFill>
                  <a:effectLst/>
                  <a:uLnTx/>
                  <a:uFillTx/>
                  <a:latin typeface="Avenir 55"/>
                  <a:cs typeface="Verdana" panose="020B0604030504040204" pitchFamily="34" charset="0"/>
                </a:rPr>
                <a:t>SGLT2</a:t>
              </a:r>
            </a:p>
          </p:txBody>
        </p:sp>
        <p:sp>
          <p:nvSpPr>
            <p:cNvPr id="36" name="TextBox 27">
              <a:extLst>
                <a:ext uri="{FF2B5EF4-FFF2-40B4-BE49-F238E27FC236}">
                  <a16:creationId xmlns:a16="http://schemas.microsoft.com/office/drawing/2014/main" id="{4060AE65-BB69-55A8-C490-51C0BE018059}"/>
                </a:ext>
              </a:extLst>
            </p:cNvPr>
            <p:cNvSpPr txBox="1">
              <a:spLocks noChangeArrowheads="1"/>
            </p:cNvSpPr>
            <p:nvPr/>
          </p:nvSpPr>
          <p:spPr bwMode="auto">
            <a:xfrm>
              <a:off x="772877" y="2955487"/>
              <a:ext cx="70243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buClr>
                  <a:srgbClr val="002060"/>
                </a:buClr>
                <a:buFont typeface="Arial" panose="020B0604020202020204" pitchFamily="34" charset="0"/>
                <a:buChar char="•"/>
                <a:defRPr>
                  <a:solidFill>
                    <a:srgbClr val="000000"/>
                  </a:solidFill>
                  <a:latin typeface="Segoe UI" panose="020B0502040204020203" pitchFamily="34" charset="0"/>
                  <a:cs typeface="Segoe UI" panose="020B0502040204020203" pitchFamily="34" charset="0"/>
                </a:defRPr>
              </a:lvl1pPr>
              <a:lvl2pPr marL="742950" indent="-285750">
                <a:lnSpc>
                  <a:spcPct val="150000"/>
                </a:lnSpc>
                <a:buClr>
                  <a:srgbClr val="002060"/>
                </a:buClr>
                <a:buFont typeface="Segoe UI" panose="020B0502040204020203" pitchFamily="34" charset="0"/>
                <a:buChar char="−"/>
                <a:defRPr>
                  <a:solidFill>
                    <a:srgbClr val="000000"/>
                  </a:solidFill>
                  <a:latin typeface="Segoe UI" panose="020B0502040204020203" pitchFamily="34" charset="0"/>
                  <a:cs typeface="Segoe UI" panose="020B0502040204020203" pitchFamily="34" charset="0"/>
                </a:defRPr>
              </a:lvl2pPr>
              <a:lvl3pPr marL="1143000" indent="-228600">
                <a:lnSpc>
                  <a:spcPct val="150000"/>
                </a:lnSpc>
                <a:buClr>
                  <a:srgbClr val="002060"/>
                </a:buClr>
                <a:buFont typeface="Wingdings" panose="05000000000000000000" pitchFamily="2" charset="2"/>
                <a:buChar char="§"/>
                <a:defRPr>
                  <a:solidFill>
                    <a:srgbClr val="000000"/>
                  </a:solidFill>
                  <a:latin typeface="Segoe UI" panose="020B0502040204020203" pitchFamily="34" charset="0"/>
                  <a:cs typeface="Segoe UI" panose="020B0502040204020203" pitchFamily="34" charset="0"/>
                </a:defRPr>
              </a:lvl3pPr>
              <a:lvl4pPr marL="1600200" indent="-228600">
                <a:lnSpc>
                  <a:spcPct val="150000"/>
                </a:lnSpc>
                <a:buClr>
                  <a:srgbClr val="002060"/>
                </a:buClr>
                <a:buFont typeface="Wingdings" panose="05000000000000000000" pitchFamily="2" charset="2"/>
                <a:buChar char="§"/>
                <a:defRPr>
                  <a:solidFill>
                    <a:srgbClr val="000000"/>
                  </a:solidFill>
                  <a:latin typeface="Segoe UI" panose="020B0502040204020203" pitchFamily="34" charset="0"/>
                  <a:cs typeface="Segoe UI" panose="020B0502040204020203" pitchFamily="34" charset="0"/>
                </a:defRPr>
              </a:lvl4pPr>
              <a:lvl5pPr marL="2057400" indent="-228600">
                <a:lnSpc>
                  <a:spcPct val="150000"/>
                </a:lnSpc>
                <a:buClr>
                  <a:srgbClr val="002060"/>
                </a:buClr>
                <a:buSzPct val="90000"/>
                <a:buFont typeface="Courier New" panose="02070309020205020404" pitchFamily="49" charset="0"/>
                <a:buChar char="o"/>
                <a:defRPr>
                  <a:solidFill>
                    <a:srgbClr val="000000"/>
                  </a:solidFill>
                  <a:latin typeface="Segoe UI" panose="020B0502040204020203" pitchFamily="34" charset="0"/>
                  <a:cs typeface="Segoe UI" panose="020B0502040204020203" pitchFamily="34" charset="0"/>
                </a:defRPr>
              </a:lvl5pPr>
              <a:lvl6pPr marL="2514600" indent="-228600" defTabSz="457200" eaLnBrk="0" fontAlgn="base" hangingPunct="0">
                <a:lnSpc>
                  <a:spcPct val="150000"/>
                </a:lnSpc>
                <a:spcBef>
                  <a:spcPct val="0"/>
                </a:spcBef>
                <a:spcAft>
                  <a:spcPct val="0"/>
                </a:spcAft>
                <a:buClr>
                  <a:srgbClr val="002060"/>
                </a:buClr>
                <a:buSzPct val="90000"/>
                <a:buFont typeface="Courier New" panose="02070309020205020404" pitchFamily="49" charset="0"/>
                <a:buChar char="o"/>
                <a:defRPr>
                  <a:solidFill>
                    <a:srgbClr val="000000"/>
                  </a:solidFill>
                  <a:latin typeface="Segoe UI" panose="020B0502040204020203" pitchFamily="34" charset="0"/>
                  <a:cs typeface="Segoe UI" panose="020B0502040204020203" pitchFamily="34" charset="0"/>
                </a:defRPr>
              </a:lvl6pPr>
              <a:lvl7pPr marL="2971800" indent="-228600" defTabSz="457200" eaLnBrk="0" fontAlgn="base" hangingPunct="0">
                <a:lnSpc>
                  <a:spcPct val="150000"/>
                </a:lnSpc>
                <a:spcBef>
                  <a:spcPct val="0"/>
                </a:spcBef>
                <a:spcAft>
                  <a:spcPct val="0"/>
                </a:spcAft>
                <a:buClr>
                  <a:srgbClr val="002060"/>
                </a:buClr>
                <a:buSzPct val="90000"/>
                <a:buFont typeface="Courier New" panose="02070309020205020404" pitchFamily="49" charset="0"/>
                <a:buChar char="o"/>
                <a:defRPr>
                  <a:solidFill>
                    <a:srgbClr val="000000"/>
                  </a:solidFill>
                  <a:latin typeface="Segoe UI" panose="020B0502040204020203" pitchFamily="34" charset="0"/>
                  <a:cs typeface="Segoe UI" panose="020B0502040204020203" pitchFamily="34" charset="0"/>
                </a:defRPr>
              </a:lvl7pPr>
              <a:lvl8pPr marL="3429000" indent="-228600" defTabSz="457200" eaLnBrk="0" fontAlgn="base" hangingPunct="0">
                <a:lnSpc>
                  <a:spcPct val="150000"/>
                </a:lnSpc>
                <a:spcBef>
                  <a:spcPct val="0"/>
                </a:spcBef>
                <a:spcAft>
                  <a:spcPct val="0"/>
                </a:spcAft>
                <a:buClr>
                  <a:srgbClr val="002060"/>
                </a:buClr>
                <a:buSzPct val="90000"/>
                <a:buFont typeface="Courier New" panose="02070309020205020404" pitchFamily="49" charset="0"/>
                <a:buChar char="o"/>
                <a:defRPr>
                  <a:solidFill>
                    <a:srgbClr val="000000"/>
                  </a:solidFill>
                  <a:latin typeface="Segoe UI" panose="020B0502040204020203" pitchFamily="34" charset="0"/>
                  <a:cs typeface="Segoe UI" panose="020B0502040204020203" pitchFamily="34" charset="0"/>
                </a:defRPr>
              </a:lvl8pPr>
              <a:lvl9pPr marL="3886200" indent="-228600" defTabSz="457200" eaLnBrk="0" fontAlgn="base" hangingPunct="0">
                <a:lnSpc>
                  <a:spcPct val="150000"/>
                </a:lnSpc>
                <a:spcBef>
                  <a:spcPct val="0"/>
                </a:spcBef>
                <a:spcAft>
                  <a:spcPct val="0"/>
                </a:spcAft>
                <a:buClr>
                  <a:srgbClr val="002060"/>
                </a:buClr>
                <a:buSzPct val="90000"/>
                <a:buFont typeface="Courier New" panose="02070309020205020404" pitchFamily="49" charset="0"/>
                <a:buChar char="o"/>
                <a:defRPr>
                  <a:solidFill>
                    <a:srgbClr val="000000"/>
                  </a:solidFill>
                  <a:latin typeface="Segoe UI" panose="020B0502040204020203" pitchFamily="34" charset="0"/>
                  <a:cs typeface="Segoe UI" panose="020B0502040204020203"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altLang="en-US" sz="1100" b="0" i="1" u="none" strike="noStrike" kern="0" cap="none" spc="0" normalizeH="0" baseline="0" noProof="0">
                  <a:ln>
                    <a:noFill/>
                  </a:ln>
                  <a:solidFill>
                    <a:srgbClr val="58595B"/>
                  </a:solidFill>
                  <a:effectLst/>
                  <a:uLnTx/>
                  <a:uFillTx/>
                  <a:latin typeface="Avenir 55"/>
                  <a:cs typeface="Verdana" panose="020B0604030504040204" pitchFamily="34" charset="0"/>
                </a:rPr>
                <a:t>Glucose</a:t>
              </a:r>
            </a:p>
          </p:txBody>
        </p:sp>
        <p:pic>
          <p:nvPicPr>
            <p:cNvPr id="37" name="Picture 28" descr="legend.png">
              <a:extLst>
                <a:ext uri="{FF2B5EF4-FFF2-40B4-BE49-F238E27FC236}">
                  <a16:creationId xmlns:a16="http://schemas.microsoft.com/office/drawing/2014/main" id="{5741A29F-B08E-353F-1EB0-1738F7E9A476}"/>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96228" y="2204864"/>
              <a:ext cx="1630345" cy="1140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Box 37">
              <a:extLst>
                <a:ext uri="{FF2B5EF4-FFF2-40B4-BE49-F238E27FC236}">
                  <a16:creationId xmlns:a16="http://schemas.microsoft.com/office/drawing/2014/main" id="{9A714C9C-8A14-F670-7B2B-BF838C16B823}"/>
                </a:ext>
              </a:extLst>
            </p:cNvPr>
            <p:cNvSpPr txBox="1"/>
            <p:nvPr/>
          </p:nvSpPr>
          <p:spPr>
            <a:xfrm>
              <a:off x="785575" y="2303333"/>
              <a:ext cx="999435" cy="253768"/>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altLang="en-US" sz="1050" b="0" i="0" u="none" strike="noStrike" kern="0" cap="none" spc="0" normalizeH="0" baseline="0" noProof="0" dirty="0">
                  <a:ln>
                    <a:noFill/>
                  </a:ln>
                  <a:solidFill>
                    <a:srgbClr val="58595B"/>
                  </a:solidFill>
                  <a:effectLst/>
                  <a:uLnTx/>
                  <a:uFillTx/>
                  <a:latin typeface="Arial" panose="020B0604020202020204" pitchFamily="34" charset="0"/>
                  <a:cs typeface="Verdana" panose="020B0604030504040204" pitchFamily="34" charset="0"/>
                </a:rPr>
                <a:t>Dapagliflozin</a:t>
              </a:r>
              <a:endParaRPr kumimoji="0" lang="en-GB" sz="1050" b="0" i="1" u="none" strike="noStrike" kern="0" cap="none" spc="0" normalizeH="0" baseline="0" noProof="0" dirty="0">
                <a:ln>
                  <a:noFill/>
                </a:ln>
                <a:solidFill>
                  <a:srgbClr val="58595B"/>
                </a:solidFill>
                <a:effectLst/>
                <a:uLnTx/>
                <a:uFillTx/>
                <a:latin typeface="Avenir 55"/>
                <a:ea typeface="ＭＳ Ｐゴシック"/>
              </a:endParaRPr>
            </a:p>
          </p:txBody>
        </p:sp>
      </p:grpSp>
      <p:sp>
        <p:nvSpPr>
          <p:cNvPr id="39" name="TextBox 38">
            <a:extLst>
              <a:ext uri="{FF2B5EF4-FFF2-40B4-BE49-F238E27FC236}">
                <a16:creationId xmlns:a16="http://schemas.microsoft.com/office/drawing/2014/main" id="{3D61C459-7BDD-1750-4889-9C9AF4905CF0}"/>
              </a:ext>
            </a:extLst>
          </p:cNvPr>
          <p:cNvSpPr txBox="1">
            <a:spLocks noChangeArrowheads="1"/>
          </p:cNvSpPr>
          <p:nvPr/>
        </p:nvSpPr>
        <p:spPr bwMode="auto">
          <a:xfrm>
            <a:off x="6384290" y="1704975"/>
            <a:ext cx="10366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buClr>
                <a:srgbClr val="002060"/>
              </a:buClr>
              <a:buFont typeface="Arial" panose="020B0604020202020204" pitchFamily="34" charset="0"/>
              <a:buChar char="•"/>
              <a:defRPr>
                <a:solidFill>
                  <a:srgbClr val="000000"/>
                </a:solidFill>
                <a:latin typeface="Segoe UI" panose="020B0502040204020203" pitchFamily="34" charset="0"/>
                <a:cs typeface="Segoe UI" panose="020B0502040204020203" pitchFamily="34" charset="0"/>
              </a:defRPr>
            </a:lvl1pPr>
            <a:lvl2pPr marL="742950" indent="-285750">
              <a:lnSpc>
                <a:spcPct val="150000"/>
              </a:lnSpc>
              <a:buClr>
                <a:srgbClr val="002060"/>
              </a:buClr>
              <a:buFont typeface="Segoe UI" panose="020B0502040204020203" pitchFamily="34" charset="0"/>
              <a:buChar char="−"/>
              <a:defRPr>
                <a:solidFill>
                  <a:srgbClr val="000000"/>
                </a:solidFill>
                <a:latin typeface="Segoe UI" panose="020B0502040204020203" pitchFamily="34" charset="0"/>
                <a:cs typeface="Segoe UI" panose="020B0502040204020203" pitchFamily="34" charset="0"/>
              </a:defRPr>
            </a:lvl2pPr>
            <a:lvl3pPr marL="1143000" indent="-228600">
              <a:lnSpc>
                <a:spcPct val="150000"/>
              </a:lnSpc>
              <a:buClr>
                <a:srgbClr val="002060"/>
              </a:buClr>
              <a:buFont typeface="Wingdings" panose="05000000000000000000" pitchFamily="2" charset="2"/>
              <a:buChar char="§"/>
              <a:defRPr>
                <a:solidFill>
                  <a:srgbClr val="000000"/>
                </a:solidFill>
                <a:latin typeface="Segoe UI" panose="020B0502040204020203" pitchFamily="34" charset="0"/>
                <a:cs typeface="Segoe UI" panose="020B0502040204020203" pitchFamily="34" charset="0"/>
              </a:defRPr>
            </a:lvl3pPr>
            <a:lvl4pPr marL="1600200" indent="-228600">
              <a:lnSpc>
                <a:spcPct val="150000"/>
              </a:lnSpc>
              <a:buClr>
                <a:srgbClr val="002060"/>
              </a:buClr>
              <a:buFont typeface="Wingdings" panose="05000000000000000000" pitchFamily="2" charset="2"/>
              <a:buChar char="§"/>
              <a:defRPr>
                <a:solidFill>
                  <a:srgbClr val="000000"/>
                </a:solidFill>
                <a:latin typeface="Segoe UI" panose="020B0502040204020203" pitchFamily="34" charset="0"/>
                <a:cs typeface="Segoe UI" panose="020B0502040204020203" pitchFamily="34" charset="0"/>
              </a:defRPr>
            </a:lvl4pPr>
            <a:lvl5pPr marL="2057400" indent="-228600">
              <a:lnSpc>
                <a:spcPct val="150000"/>
              </a:lnSpc>
              <a:buClr>
                <a:srgbClr val="002060"/>
              </a:buClr>
              <a:buSzPct val="90000"/>
              <a:buFont typeface="Courier New" panose="02070309020205020404" pitchFamily="49" charset="0"/>
              <a:buChar char="o"/>
              <a:defRPr>
                <a:solidFill>
                  <a:srgbClr val="000000"/>
                </a:solidFill>
                <a:latin typeface="Segoe UI" panose="020B0502040204020203" pitchFamily="34" charset="0"/>
                <a:cs typeface="Segoe UI" panose="020B0502040204020203" pitchFamily="34" charset="0"/>
              </a:defRPr>
            </a:lvl5pPr>
            <a:lvl6pPr marL="2514600" indent="-228600" defTabSz="457200" eaLnBrk="0" fontAlgn="base" hangingPunct="0">
              <a:lnSpc>
                <a:spcPct val="150000"/>
              </a:lnSpc>
              <a:spcBef>
                <a:spcPct val="0"/>
              </a:spcBef>
              <a:spcAft>
                <a:spcPct val="0"/>
              </a:spcAft>
              <a:buClr>
                <a:srgbClr val="002060"/>
              </a:buClr>
              <a:buSzPct val="90000"/>
              <a:buFont typeface="Courier New" panose="02070309020205020404" pitchFamily="49" charset="0"/>
              <a:buChar char="o"/>
              <a:defRPr>
                <a:solidFill>
                  <a:srgbClr val="000000"/>
                </a:solidFill>
                <a:latin typeface="Segoe UI" panose="020B0502040204020203" pitchFamily="34" charset="0"/>
                <a:cs typeface="Segoe UI" panose="020B0502040204020203" pitchFamily="34" charset="0"/>
              </a:defRPr>
            </a:lvl6pPr>
            <a:lvl7pPr marL="2971800" indent="-228600" defTabSz="457200" eaLnBrk="0" fontAlgn="base" hangingPunct="0">
              <a:lnSpc>
                <a:spcPct val="150000"/>
              </a:lnSpc>
              <a:spcBef>
                <a:spcPct val="0"/>
              </a:spcBef>
              <a:spcAft>
                <a:spcPct val="0"/>
              </a:spcAft>
              <a:buClr>
                <a:srgbClr val="002060"/>
              </a:buClr>
              <a:buSzPct val="90000"/>
              <a:buFont typeface="Courier New" panose="02070309020205020404" pitchFamily="49" charset="0"/>
              <a:buChar char="o"/>
              <a:defRPr>
                <a:solidFill>
                  <a:srgbClr val="000000"/>
                </a:solidFill>
                <a:latin typeface="Segoe UI" panose="020B0502040204020203" pitchFamily="34" charset="0"/>
                <a:cs typeface="Segoe UI" panose="020B0502040204020203" pitchFamily="34" charset="0"/>
              </a:defRPr>
            </a:lvl7pPr>
            <a:lvl8pPr marL="3429000" indent="-228600" defTabSz="457200" eaLnBrk="0" fontAlgn="base" hangingPunct="0">
              <a:lnSpc>
                <a:spcPct val="150000"/>
              </a:lnSpc>
              <a:spcBef>
                <a:spcPct val="0"/>
              </a:spcBef>
              <a:spcAft>
                <a:spcPct val="0"/>
              </a:spcAft>
              <a:buClr>
                <a:srgbClr val="002060"/>
              </a:buClr>
              <a:buSzPct val="90000"/>
              <a:buFont typeface="Courier New" panose="02070309020205020404" pitchFamily="49" charset="0"/>
              <a:buChar char="o"/>
              <a:defRPr>
                <a:solidFill>
                  <a:srgbClr val="000000"/>
                </a:solidFill>
                <a:latin typeface="Segoe UI" panose="020B0502040204020203" pitchFamily="34" charset="0"/>
                <a:cs typeface="Segoe UI" panose="020B0502040204020203" pitchFamily="34" charset="0"/>
              </a:defRPr>
            </a:lvl8pPr>
            <a:lvl9pPr marL="3886200" indent="-228600" defTabSz="457200" eaLnBrk="0" fontAlgn="base" hangingPunct="0">
              <a:lnSpc>
                <a:spcPct val="150000"/>
              </a:lnSpc>
              <a:spcBef>
                <a:spcPct val="0"/>
              </a:spcBef>
              <a:spcAft>
                <a:spcPct val="0"/>
              </a:spcAft>
              <a:buClr>
                <a:srgbClr val="002060"/>
              </a:buClr>
              <a:buSzPct val="90000"/>
              <a:buFont typeface="Courier New" panose="02070309020205020404" pitchFamily="49" charset="0"/>
              <a:buChar char="o"/>
              <a:defRPr>
                <a:solidFill>
                  <a:srgbClr val="000000"/>
                </a:solidFill>
                <a:latin typeface="Segoe UI" panose="020B0502040204020203" pitchFamily="34" charset="0"/>
                <a:cs typeface="Segoe UI" panose="020B0502040204020203" pitchFamily="34"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en-US" sz="1400" b="0" i="1" u="none" strike="noStrike" kern="0" cap="none" spc="0" normalizeH="0" baseline="0" noProof="0">
                <a:ln>
                  <a:noFill/>
                </a:ln>
                <a:solidFill>
                  <a:srgbClr val="EF4130"/>
                </a:solidFill>
                <a:effectLst/>
                <a:uLnTx/>
                <a:uFillTx/>
                <a:latin typeface="Avenir 55"/>
                <a:cs typeface="Verdana" panose="020B0604030504040204" pitchFamily="34" charset="0"/>
              </a:rPr>
              <a:t>FORXIGA </a:t>
            </a:r>
          </a:p>
        </p:txBody>
      </p:sp>
    </p:spTree>
    <p:extLst>
      <p:ext uri="{BB962C8B-B14F-4D97-AF65-F5344CB8AC3E}">
        <p14:creationId xmlns:p14="http://schemas.microsoft.com/office/powerpoint/2010/main" val="343575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1000" fill="hold"/>
                                        <p:tgtEl>
                                          <p:spTgt spid="19"/>
                                        </p:tgtEl>
                                        <p:attrNameLst>
                                          <p:attrName>ppt_w</p:attrName>
                                        </p:attrNameLst>
                                      </p:cBhvr>
                                      <p:tavLst>
                                        <p:tav tm="0">
                                          <p:val>
                                            <p:fltVal val="0"/>
                                          </p:val>
                                        </p:tav>
                                        <p:tav tm="100000">
                                          <p:val>
                                            <p:strVal val="#ppt_w"/>
                                          </p:val>
                                        </p:tav>
                                      </p:tavLst>
                                    </p:anim>
                                    <p:anim calcmode="lin" valueType="num">
                                      <p:cBhvr>
                                        <p:cTn id="13" dur="1000" fill="hold"/>
                                        <p:tgtEl>
                                          <p:spTgt spid="19"/>
                                        </p:tgtEl>
                                        <p:attrNameLst>
                                          <p:attrName>ppt_h</p:attrName>
                                        </p:attrNameLst>
                                      </p:cBhvr>
                                      <p:tavLst>
                                        <p:tav tm="0">
                                          <p:val>
                                            <p:fltVal val="0"/>
                                          </p:val>
                                        </p:tav>
                                        <p:tav tm="100000">
                                          <p:val>
                                            <p:strVal val="#ppt_h"/>
                                          </p:val>
                                        </p:tav>
                                      </p:tavLst>
                                    </p:anim>
                                    <p:animEffect transition="in" filter="fade">
                                      <p:cBhvr>
                                        <p:cTn id="14" dur="1000"/>
                                        <p:tgtEl>
                                          <p:spTgt spid="19"/>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11"/>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26"/>
                                        </p:tgtEl>
                                        <p:attrNameLst>
                                          <p:attrName>style.visibility</p:attrName>
                                        </p:attrNameLst>
                                      </p:cBhvr>
                                      <p:to>
                                        <p:strVal val="hidden"/>
                                      </p:to>
                                    </p:set>
                                  </p:childTnLst>
                                </p:cTn>
                              </p:par>
                              <p:par>
                                <p:cTn id="26" presetID="9"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dissolve">
                                      <p:cBhvr>
                                        <p:cTn id="28" dur="500"/>
                                        <p:tgtEl>
                                          <p:spTgt spid="7"/>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dissolve">
                                      <p:cBhvr>
                                        <p:cTn id="31" dur="500"/>
                                        <p:tgtEl>
                                          <p:spTgt spid="21"/>
                                        </p:tgtEl>
                                      </p:cBhvr>
                                    </p:animEffect>
                                  </p:childTnLst>
                                </p:cTn>
                              </p:par>
                              <p:par>
                                <p:cTn id="32" presetID="1" presetClass="entr" presetSubtype="0"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1"/>
                                        </p:tgtEl>
                                        <p:attrNameLst>
                                          <p:attrName>style.visibility</p:attrName>
                                        </p:attrNameLst>
                                      </p:cBhvr>
                                      <p:to>
                                        <p:strVal val="visible"/>
                                      </p:to>
                                    </p:set>
                                  </p:childTnLst>
                                </p:cTn>
                              </p:par>
                              <p:par>
                                <p:cTn id="38" presetID="22" presetClass="entr" presetSubtype="1"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up)">
                                      <p:cBhvr>
                                        <p:cTn id="40" dur="1000"/>
                                        <p:tgtEl>
                                          <p:spTgt spid="22"/>
                                        </p:tgtEl>
                                      </p:cBhvr>
                                    </p:animEffect>
                                  </p:childTnLst>
                                </p:cTn>
                              </p:par>
                              <p:par>
                                <p:cTn id="41" presetID="22" presetClass="entr" presetSubtype="1"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up)">
                                      <p:cBhvr>
                                        <p:cTn id="43" dur="1000"/>
                                        <p:tgtEl>
                                          <p:spTgt spid="23"/>
                                        </p:tgtEl>
                                      </p:cBhvr>
                                    </p:animEffect>
                                  </p:childTnLst>
                                </p:cTn>
                              </p:par>
                            </p:childTnLst>
                          </p:cTn>
                        </p:par>
                        <p:par>
                          <p:cTn id="44" fill="hold">
                            <p:stCondLst>
                              <p:cond delay="1000"/>
                            </p:stCondLst>
                            <p:childTnLst>
                              <p:par>
                                <p:cTn id="45" presetID="22" presetClass="entr" presetSubtype="1"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up)">
                                      <p:cBhvr>
                                        <p:cTn id="47" dur="1000"/>
                                        <p:tgtEl>
                                          <p:spTgt spid="24"/>
                                        </p:tgtEl>
                                      </p:cBhvr>
                                    </p:animEffect>
                                  </p:childTnLst>
                                </p:cTn>
                              </p:par>
                              <p:par>
                                <p:cTn id="48" presetID="9" presetClass="entr" presetSubtype="0" fill="hold"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dissolve">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F5A48-C65B-599E-7816-FEC93BB109EF}"/>
              </a:ext>
            </a:extLst>
          </p:cNvPr>
          <p:cNvSpPr>
            <a:spLocks noGrp="1"/>
          </p:cNvSpPr>
          <p:nvPr>
            <p:ph type="title"/>
          </p:nvPr>
        </p:nvSpPr>
        <p:spPr>
          <a:xfrm>
            <a:off x="78658" y="226939"/>
            <a:ext cx="12034683" cy="1029460"/>
          </a:xfrm>
        </p:spPr>
        <p:txBody>
          <a:bodyPr>
            <a:noAutofit/>
          </a:bodyPr>
          <a:lstStyle/>
          <a:p>
            <a:pPr marL="0" marR="0" lvl="0" indent="0" defTabSz="304815" rtl="0" eaLnBrk="1" fontAlgn="auto" latinLnBrk="0" hangingPunct="1">
              <a:lnSpc>
                <a:spcPct val="100000"/>
              </a:lnSpc>
              <a:spcBef>
                <a:spcPts val="0"/>
              </a:spcBef>
              <a:spcAft>
                <a:spcPts val="0"/>
              </a:spcAft>
              <a:tabLst/>
              <a:defRPr/>
            </a:pPr>
            <a:r>
              <a:rPr kumimoji="0" lang="en-US" sz="3200" b="1" i="0" u="none" strike="noStrike" kern="1200" cap="none" spc="0" normalizeH="0" baseline="0" noProof="0" dirty="0" err="1">
                <a:ln>
                  <a:noFill/>
                </a:ln>
                <a:solidFill>
                  <a:schemeClr val="accent1"/>
                </a:solidFill>
                <a:effectLst/>
                <a:uLnTx/>
                <a:uFillTx/>
                <a:ea typeface="Verdana" panose="020B0604030504040204" pitchFamily="34" charset="0"/>
                <a:sym typeface="Arial"/>
                <a:rtl val="0"/>
              </a:rPr>
              <a:t>Phần</a:t>
            </a:r>
            <a:r>
              <a:rPr kumimoji="0" lang="en-US" sz="3200" b="1" i="0" u="none" strike="noStrike" kern="1200" cap="none" spc="0" normalizeH="0" baseline="0" noProof="0" dirty="0">
                <a:ln>
                  <a:noFill/>
                </a:ln>
                <a:solidFill>
                  <a:schemeClr val="accent1"/>
                </a:solidFill>
                <a:effectLst/>
                <a:uLnTx/>
                <a:uFillTx/>
                <a:ea typeface="Verdana" panose="020B0604030504040204" pitchFamily="34" charset="0"/>
                <a:sym typeface="Arial"/>
                <a:rtl val="0"/>
              </a:rPr>
              <a:t> </a:t>
            </a:r>
            <a:r>
              <a:rPr kumimoji="0" lang="en-US" sz="3200" b="1" i="0" u="none" strike="noStrike" kern="1200" cap="none" spc="0" normalizeH="0" baseline="0" noProof="0" dirty="0" err="1">
                <a:ln>
                  <a:noFill/>
                </a:ln>
                <a:solidFill>
                  <a:schemeClr val="accent1"/>
                </a:solidFill>
                <a:effectLst/>
                <a:uLnTx/>
                <a:uFillTx/>
                <a:ea typeface="Verdana" panose="020B0604030504040204" pitchFamily="34" charset="0"/>
                <a:sym typeface="Arial"/>
                <a:rtl val="0"/>
              </a:rPr>
              <a:t>lớn</a:t>
            </a:r>
            <a:r>
              <a:rPr kumimoji="0" lang="en-US" sz="3200" b="1" i="0" u="none" strike="noStrike" kern="1200" cap="none" spc="0" normalizeH="0" baseline="0" noProof="0" dirty="0">
                <a:ln>
                  <a:noFill/>
                </a:ln>
                <a:solidFill>
                  <a:schemeClr val="accent1"/>
                </a:solidFill>
                <a:effectLst/>
                <a:uLnTx/>
                <a:uFillTx/>
                <a:ea typeface="Verdana" panose="020B0604030504040204" pitchFamily="34" charset="0"/>
                <a:sym typeface="Arial"/>
                <a:rtl val="0"/>
              </a:rPr>
              <a:t> </a:t>
            </a:r>
            <a:r>
              <a:rPr kumimoji="0" lang="en-US" sz="3200" b="1" i="0" u="none" strike="noStrike" kern="1200" cap="none" spc="0" normalizeH="0" baseline="0" noProof="0" dirty="0" err="1">
                <a:ln>
                  <a:noFill/>
                </a:ln>
                <a:solidFill>
                  <a:schemeClr val="accent1"/>
                </a:solidFill>
                <a:effectLst/>
                <a:uLnTx/>
                <a:uFillTx/>
                <a:ea typeface="Verdana" panose="020B0604030504040204" pitchFamily="34" charset="0"/>
                <a:sym typeface="Arial"/>
                <a:rtl val="0"/>
              </a:rPr>
              <a:t>thuốc</a:t>
            </a:r>
            <a:r>
              <a:rPr kumimoji="0" lang="en-US" sz="3200" b="1" i="0" u="none" strike="noStrike" kern="1200" cap="none" spc="0" normalizeH="0" baseline="0" noProof="0" dirty="0">
                <a:ln>
                  <a:noFill/>
                </a:ln>
                <a:solidFill>
                  <a:schemeClr val="accent1"/>
                </a:solidFill>
                <a:effectLst/>
                <a:uLnTx/>
                <a:uFillTx/>
                <a:ea typeface="Verdana" panose="020B0604030504040204" pitchFamily="34" charset="0"/>
                <a:sym typeface="Arial"/>
                <a:rtl val="0"/>
              </a:rPr>
              <a:t> </a:t>
            </a:r>
            <a:r>
              <a:rPr kumimoji="0" lang="en-US" sz="3200" b="1" i="0" u="none" strike="noStrike" kern="1200" cap="none" spc="0" normalizeH="0" baseline="0" noProof="0" dirty="0" err="1">
                <a:ln>
                  <a:noFill/>
                </a:ln>
                <a:solidFill>
                  <a:schemeClr val="accent1"/>
                </a:solidFill>
                <a:effectLst/>
                <a:uLnTx/>
                <a:uFillTx/>
                <a:ea typeface="Verdana" panose="020B0604030504040204" pitchFamily="34" charset="0"/>
                <a:sym typeface="Arial"/>
                <a:rtl val="0"/>
              </a:rPr>
              <a:t>điều</a:t>
            </a:r>
            <a:r>
              <a:rPr kumimoji="0" lang="en-US" sz="3200" b="1" i="0" u="none" strike="noStrike" kern="1200" cap="none" spc="0" normalizeH="0" baseline="0" noProof="0" dirty="0">
                <a:ln>
                  <a:noFill/>
                </a:ln>
                <a:solidFill>
                  <a:schemeClr val="accent1"/>
                </a:solidFill>
                <a:effectLst/>
                <a:uLnTx/>
                <a:uFillTx/>
                <a:ea typeface="Verdana" panose="020B0604030504040204" pitchFamily="34" charset="0"/>
                <a:sym typeface="Arial"/>
                <a:rtl val="0"/>
              </a:rPr>
              <a:t> </a:t>
            </a:r>
            <a:r>
              <a:rPr kumimoji="0" lang="en-US" sz="3200" b="1" i="0" u="none" strike="noStrike" kern="1200" cap="none" spc="0" normalizeH="0" baseline="0" noProof="0" dirty="0" err="1">
                <a:ln>
                  <a:noFill/>
                </a:ln>
                <a:solidFill>
                  <a:schemeClr val="accent1"/>
                </a:solidFill>
                <a:effectLst/>
                <a:uLnTx/>
                <a:uFillTx/>
                <a:ea typeface="Verdana" panose="020B0604030504040204" pitchFamily="34" charset="0"/>
                <a:sym typeface="Arial"/>
                <a:rtl val="0"/>
              </a:rPr>
              <a:t>trị</a:t>
            </a:r>
            <a:r>
              <a:rPr kumimoji="0" lang="en-US" sz="3200" b="1" i="0" u="none" strike="noStrike" kern="1200" cap="none" spc="0" normalizeH="0" baseline="0" noProof="0" dirty="0">
                <a:ln>
                  <a:noFill/>
                </a:ln>
                <a:solidFill>
                  <a:schemeClr val="accent1"/>
                </a:solidFill>
                <a:effectLst/>
                <a:uLnTx/>
                <a:uFillTx/>
                <a:ea typeface="Verdana" panose="020B0604030504040204" pitchFamily="34" charset="0"/>
                <a:sym typeface="Arial"/>
                <a:rtl val="0"/>
              </a:rPr>
              <a:t> ĐTĐ </a:t>
            </a:r>
            <a:r>
              <a:rPr kumimoji="0" lang="en-US" sz="3200" b="1" i="0" u="none" strike="noStrike" kern="1200" cap="none" spc="0" normalizeH="0" baseline="0" noProof="0" dirty="0" err="1">
                <a:ln>
                  <a:noFill/>
                </a:ln>
                <a:solidFill>
                  <a:schemeClr val="accent1"/>
                </a:solidFill>
                <a:effectLst/>
                <a:uLnTx/>
                <a:uFillTx/>
                <a:ea typeface="Verdana" panose="020B0604030504040204" pitchFamily="34" charset="0"/>
                <a:sym typeface="Arial"/>
                <a:rtl val="0"/>
              </a:rPr>
              <a:t>có</a:t>
            </a:r>
            <a:r>
              <a:rPr kumimoji="0" lang="en-US" sz="3200" b="1" i="0" u="none" strike="noStrike" kern="1200" cap="none" spc="0" normalizeH="0" baseline="0" noProof="0" dirty="0">
                <a:ln>
                  <a:noFill/>
                </a:ln>
                <a:solidFill>
                  <a:schemeClr val="accent1"/>
                </a:solidFill>
                <a:effectLst/>
                <a:uLnTx/>
                <a:uFillTx/>
                <a:ea typeface="Verdana" panose="020B0604030504040204" pitchFamily="34" charset="0"/>
                <a:sym typeface="Arial"/>
                <a:rtl val="0"/>
              </a:rPr>
              <a:t> </a:t>
            </a:r>
            <a:r>
              <a:rPr kumimoji="0" lang="en-US" sz="3200" b="1" i="0" u="none" strike="noStrike" kern="1200" cap="none" spc="0" normalizeH="0" baseline="0" noProof="0" dirty="0" err="1">
                <a:ln>
                  <a:noFill/>
                </a:ln>
                <a:solidFill>
                  <a:schemeClr val="accent1"/>
                </a:solidFill>
                <a:effectLst/>
                <a:uLnTx/>
                <a:uFillTx/>
                <a:ea typeface="Verdana" panose="020B0604030504040204" pitchFamily="34" charset="0"/>
                <a:sym typeface="Arial"/>
                <a:rtl val="0"/>
              </a:rPr>
              <a:t>cơ</a:t>
            </a:r>
            <a:r>
              <a:rPr kumimoji="0" lang="en-US" sz="3200" b="1" i="0" u="none" strike="noStrike" kern="1200" cap="none" spc="0" normalizeH="0" baseline="0" noProof="0" dirty="0">
                <a:ln>
                  <a:noFill/>
                </a:ln>
                <a:solidFill>
                  <a:schemeClr val="accent1"/>
                </a:solidFill>
                <a:effectLst/>
                <a:uLnTx/>
                <a:uFillTx/>
                <a:ea typeface="Verdana" panose="020B0604030504040204" pitchFamily="34" charset="0"/>
                <a:sym typeface="Arial"/>
                <a:rtl val="0"/>
              </a:rPr>
              <a:t> </a:t>
            </a:r>
            <a:r>
              <a:rPr kumimoji="0" lang="en-US" sz="3200" b="1" i="0" u="none" strike="noStrike" kern="1200" cap="none" spc="0" normalizeH="0" baseline="0" noProof="0" dirty="0" err="1">
                <a:ln>
                  <a:noFill/>
                </a:ln>
                <a:solidFill>
                  <a:schemeClr val="accent1"/>
                </a:solidFill>
                <a:effectLst/>
                <a:uLnTx/>
                <a:uFillTx/>
                <a:ea typeface="Verdana" panose="020B0604030504040204" pitchFamily="34" charset="0"/>
                <a:sym typeface="Arial"/>
                <a:rtl val="0"/>
              </a:rPr>
              <a:t>chế</a:t>
            </a:r>
            <a:r>
              <a:rPr kumimoji="0" lang="en-US" sz="3200" b="1" i="0" u="none" strike="noStrike" kern="1200" cap="none" spc="0" normalizeH="0" baseline="0" noProof="0" dirty="0">
                <a:ln>
                  <a:noFill/>
                </a:ln>
                <a:solidFill>
                  <a:schemeClr val="accent1"/>
                </a:solidFill>
                <a:effectLst/>
                <a:uLnTx/>
                <a:uFillTx/>
                <a:ea typeface="Verdana" panose="020B0604030504040204" pitchFamily="34" charset="0"/>
                <a:sym typeface="Arial"/>
                <a:rtl val="0"/>
              </a:rPr>
              <a:t> </a:t>
            </a:r>
            <a:r>
              <a:rPr kumimoji="0" lang="en-US" sz="3200" b="1" i="1" u="none" strike="noStrike" kern="1200" cap="none" spc="0" normalizeH="0" baseline="0" noProof="0" dirty="0" err="1">
                <a:ln>
                  <a:noFill/>
                </a:ln>
                <a:solidFill>
                  <a:srgbClr val="FF0000"/>
                </a:solidFill>
                <a:effectLst/>
                <a:uLnTx/>
                <a:uFillTx/>
                <a:ea typeface="Verdana" panose="020B0604030504040204" pitchFamily="34" charset="0"/>
                <a:sym typeface="Arial"/>
                <a:rtl val="0"/>
              </a:rPr>
              <a:t>phụ</a:t>
            </a:r>
            <a:r>
              <a:rPr kumimoji="0" lang="en-US" sz="3200" b="1" i="1" u="none" strike="noStrike" kern="1200" cap="none" spc="0" normalizeH="0" baseline="0" noProof="0" dirty="0">
                <a:ln>
                  <a:noFill/>
                </a:ln>
                <a:solidFill>
                  <a:srgbClr val="FF0000"/>
                </a:solidFill>
                <a:effectLst/>
                <a:uLnTx/>
                <a:uFillTx/>
                <a:ea typeface="Verdana" panose="020B0604030504040204" pitchFamily="34" charset="0"/>
                <a:sym typeface="Arial"/>
                <a:rtl val="0"/>
              </a:rPr>
              <a:t> </a:t>
            </a:r>
            <a:r>
              <a:rPr kumimoji="0" lang="en-US" sz="3200" b="1" i="1" u="none" strike="noStrike" kern="1200" cap="none" spc="0" normalizeH="0" baseline="0" noProof="0" dirty="0" err="1">
                <a:ln>
                  <a:noFill/>
                </a:ln>
                <a:solidFill>
                  <a:srgbClr val="FF0000"/>
                </a:solidFill>
                <a:effectLst/>
                <a:uLnTx/>
                <a:uFillTx/>
                <a:ea typeface="Verdana" panose="020B0604030504040204" pitchFamily="34" charset="0"/>
                <a:sym typeface="Arial"/>
                <a:rtl val="0"/>
              </a:rPr>
              <a:t>thuộc</a:t>
            </a:r>
            <a:r>
              <a:rPr kumimoji="0" lang="en-US" sz="3200" b="1" i="1" u="none" strike="noStrike" kern="1200" cap="none" spc="0" normalizeH="0" baseline="0" noProof="0" dirty="0">
                <a:ln>
                  <a:noFill/>
                </a:ln>
                <a:solidFill>
                  <a:srgbClr val="FF0000"/>
                </a:solidFill>
                <a:effectLst/>
                <a:uLnTx/>
                <a:uFillTx/>
                <a:ea typeface="Verdana" panose="020B0604030504040204" pitchFamily="34" charset="0"/>
                <a:sym typeface="Arial"/>
                <a:rtl val="0"/>
              </a:rPr>
              <a:t> </a:t>
            </a:r>
            <a:r>
              <a:rPr kumimoji="0" lang="en-US" sz="3200" b="1" i="1" u="none" strike="noStrike" kern="1200" cap="none" spc="0" normalizeH="0" baseline="0" noProof="0" dirty="0">
                <a:ln>
                  <a:noFill/>
                </a:ln>
                <a:solidFill>
                  <a:schemeClr val="accent1"/>
                </a:solidFill>
                <a:effectLst/>
                <a:uLnTx/>
                <a:uFillTx/>
                <a:ea typeface="Verdana" panose="020B0604030504040204" pitchFamily="34" charset="0"/>
                <a:sym typeface="Arial"/>
                <a:rtl val="0"/>
              </a:rPr>
              <a:t>insulin</a:t>
            </a:r>
            <a:br>
              <a:rPr kumimoji="0" lang="en-US" sz="3200" b="1" i="1" u="none" strike="noStrike" kern="1200" cap="none" spc="0" normalizeH="0" baseline="0" noProof="0" dirty="0">
                <a:ln>
                  <a:noFill/>
                </a:ln>
                <a:solidFill>
                  <a:schemeClr val="accent1"/>
                </a:solidFill>
                <a:effectLst/>
                <a:uLnTx/>
                <a:uFillTx/>
                <a:ea typeface="Verdana" panose="020B0604030504040204" pitchFamily="34" charset="0"/>
                <a:sym typeface="Arial"/>
                <a:rtl val="0"/>
              </a:rPr>
            </a:br>
            <a:r>
              <a:rPr kumimoji="0" lang="en-US" sz="3200" b="1" i="0" u="none" strike="noStrike" kern="1200" cap="none" spc="0" normalizeH="0" baseline="0" noProof="0" dirty="0" err="1">
                <a:ln>
                  <a:noFill/>
                </a:ln>
                <a:solidFill>
                  <a:schemeClr val="accent1"/>
                </a:solidFill>
                <a:effectLst/>
                <a:uLnTx/>
                <a:uFillTx/>
                <a:ea typeface="Verdana" panose="020B0604030504040204" pitchFamily="34" charset="0"/>
                <a:sym typeface="Arial"/>
                <a:rtl val="0"/>
              </a:rPr>
              <a:t>Phối</a:t>
            </a:r>
            <a:r>
              <a:rPr kumimoji="0" lang="en-US" sz="3200" b="1" i="0" u="none" strike="noStrike" kern="1200" cap="none" spc="0" normalizeH="0" baseline="0" noProof="0" dirty="0">
                <a:ln>
                  <a:noFill/>
                </a:ln>
                <a:solidFill>
                  <a:schemeClr val="accent1"/>
                </a:solidFill>
                <a:effectLst/>
                <a:uLnTx/>
                <a:uFillTx/>
                <a:ea typeface="Verdana" panose="020B0604030504040204" pitchFamily="34" charset="0"/>
                <a:sym typeface="Arial"/>
                <a:rtl val="0"/>
              </a:rPr>
              <a:t> </a:t>
            </a:r>
            <a:r>
              <a:rPr kumimoji="0" lang="en-US" sz="3200" b="1" i="0" u="none" strike="noStrike" kern="1200" cap="none" spc="0" normalizeH="0" baseline="0" noProof="0" dirty="0" err="1">
                <a:ln>
                  <a:noFill/>
                </a:ln>
                <a:solidFill>
                  <a:schemeClr val="accent1"/>
                </a:solidFill>
                <a:effectLst/>
                <a:uLnTx/>
                <a:uFillTx/>
                <a:ea typeface="Verdana" panose="020B0604030504040204" pitchFamily="34" charset="0"/>
                <a:sym typeface="Arial"/>
                <a:rtl val="0"/>
              </a:rPr>
              <a:t>hợp</a:t>
            </a:r>
            <a:r>
              <a:rPr kumimoji="0" lang="en-US" sz="3200" b="1" i="0" u="none" strike="noStrike" kern="1200" cap="none" spc="0" normalizeH="0" baseline="0" noProof="0" dirty="0">
                <a:ln>
                  <a:noFill/>
                </a:ln>
                <a:solidFill>
                  <a:schemeClr val="accent1"/>
                </a:solidFill>
                <a:effectLst/>
                <a:uLnTx/>
                <a:uFillTx/>
                <a:ea typeface="Verdana" panose="020B0604030504040204" pitchFamily="34" charset="0"/>
                <a:sym typeface="Arial"/>
                <a:rtl val="0"/>
              </a:rPr>
              <a:t> </a:t>
            </a:r>
            <a:r>
              <a:rPr kumimoji="0" lang="en-US" sz="3200" b="1" i="0" u="none" strike="noStrike" kern="1200" cap="none" spc="0" normalizeH="0" baseline="0" noProof="0" dirty="0" err="1">
                <a:ln>
                  <a:noFill/>
                </a:ln>
                <a:solidFill>
                  <a:schemeClr val="accent1"/>
                </a:solidFill>
                <a:effectLst/>
                <a:uLnTx/>
                <a:uFillTx/>
                <a:ea typeface="Verdana" panose="020B0604030504040204" pitchFamily="34" charset="0"/>
                <a:sym typeface="Arial"/>
                <a:rtl val="0"/>
              </a:rPr>
              <a:t>thuốc</a:t>
            </a:r>
            <a:r>
              <a:rPr kumimoji="0" lang="en-US" sz="3200" b="1" i="0" u="none" strike="noStrike" kern="1200" cap="none" spc="0" normalizeH="0" baseline="0" noProof="0" dirty="0">
                <a:ln>
                  <a:noFill/>
                </a:ln>
                <a:solidFill>
                  <a:schemeClr val="accent1"/>
                </a:solidFill>
                <a:effectLst/>
                <a:uLnTx/>
                <a:uFillTx/>
                <a:ea typeface="Verdana" panose="020B0604030504040204" pitchFamily="34" charset="0"/>
                <a:sym typeface="Arial"/>
                <a:rtl val="0"/>
              </a:rPr>
              <a:t> </a:t>
            </a:r>
            <a:r>
              <a:rPr kumimoji="0" lang="en-US" sz="3200" b="1" i="0" u="none" strike="noStrike" kern="1200" cap="none" spc="0" normalizeH="0" baseline="0" noProof="0" dirty="0" err="1">
                <a:ln>
                  <a:noFill/>
                </a:ln>
                <a:solidFill>
                  <a:schemeClr val="accent1"/>
                </a:solidFill>
                <a:effectLst/>
                <a:uLnTx/>
                <a:uFillTx/>
                <a:ea typeface="Verdana" panose="020B0604030504040204" pitchFamily="34" charset="0"/>
                <a:sym typeface="Arial"/>
                <a:rtl val="0"/>
              </a:rPr>
              <a:t>cần</a:t>
            </a:r>
            <a:r>
              <a:rPr kumimoji="0" lang="en-US" sz="3200" b="1" i="0" u="none" strike="noStrike" kern="1200" cap="none" spc="0" normalizeH="0" baseline="0" noProof="0" dirty="0">
                <a:ln>
                  <a:noFill/>
                </a:ln>
                <a:solidFill>
                  <a:schemeClr val="accent1"/>
                </a:solidFill>
                <a:effectLst/>
                <a:uLnTx/>
                <a:uFillTx/>
                <a:ea typeface="Verdana" panose="020B0604030504040204" pitchFamily="34" charset="0"/>
                <a:sym typeface="Arial"/>
                <a:rtl val="0"/>
              </a:rPr>
              <a:t> </a:t>
            </a:r>
            <a:r>
              <a:rPr kumimoji="0" lang="en-US" sz="3200" b="1" i="0" u="none" strike="noStrike" kern="1200" cap="none" spc="0" normalizeH="0" baseline="0" noProof="0" dirty="0" err="1">
                <a:ln>
                  <a:noFill/>
                </a:ln>
                <a:solidFill>
                  <a:schemeClr val="accent1"/>
                </a:solidFill>
                <a:effectLst/>
                <a:uLnTx/>
                <a:uFillTx/>
                <a:ea typeface="Verdana" panose="020B0604030504040204" pitchFamily="34" charset="0"/>
                <a:sym typeface="Arial"/>
                <a:rtl val="0"/>
              </a:rPr>
              <a:t>tác</a:t>
            </a:r>
            <a:r>
              <a:rPr kumimoji="0" lang="en-US" sz="3200" b="1" i="0" u="none" strike="noStrike" kern="1200" cap="none" spc="0" normalizeH="0" baseline="0" noProof="0" dirty="0">
                <a:ln>
                  <a:noFill/>
                </a:ln>
                <a:solidFill>
                  <a:schemeClr val="accent1"/>
                </a:solidFill>
                <a:effectLst/>
                <a:uLnTx/>
                <a:uFillTx/>
                <a:ea typeface="Verdana" panose="020B0604030504040204" pitchFamily="34" charset="0"/>
                <a:sym typeface="Arial"/>
                <a:rtl val="0"/>
              </a:rPr>
              <a:t> </a:t>
            </a:r>
            <a:r>
              <a:rPr kumimoji="0" lang="en-US" sz="3200" b="1" i="0" u="none" strike="noStrike" kern="1200" cap="none" spc="0" normalizeH="0" baseline="0" noProof="0" dirty="0" err="1">
                <a:ln>
                  <a:noFill/>
                </a:ln>
                <a:solidFill>
                  <a:schemeClr val="accent1"/>
                </a:solidFill>
                <a:effectLst/>
                <a:uLnTx/>
                <a:uFillTx/>
                <a:ea typeface="Verdana" panose="020B0604030504040204" pitchFamily="34" charset="0"/>
                <a:sym typeface="Arial"/>
                <a:rtl val="0"/>
              </a:rPr>
              <a:t>động</a:t>
            </a:r>
            <a:r>
              <a:rPr kumimoji="0" lang="en-US" sz="3200" b="1" i="0" u="none" strike="noStrike" kern="1200" cap="none" spc="0" normalizeH="0" baseline="0" noProof="0" dirty="0">
                <a:ln>
                  <a:noFill/>
                </a:ln>
                <a:solidFill>
                  <a:schemeClr val="accent1"/>
                </a:solidFill>
                <a:effectLst/>
                <a:uLnTx/>
                <a:uFillTx/>
                <a:ea typeface="Verdana" panose="020B0604030504040204" pitchFamily="34" charset="0"/>
                <a:sym typeface="Arial"/>
                <a:rtl val="0"/>
              </a:rPr>
              <a:t> </a:t>
            </a:r>
            <a:r>
              <a:rPr kumimoji="0" lang="en-US" sz="3200" b="1" i="0" u="none" strike="noStrike" kern="1200" cap="none" spc="0" normalizeH="0" baseline="0" noProof="0" dirty="0" err="1">
                <a:ln>
                  <a:noFill/>
                </a:ln>
                <a:solidFill>
                  <a:schemeClr val="accent1"/>
                </a:solidFill>
                <a:effectLst/>
                <a:uLnTx/>
                <a:uFillTx/>
                <a:ea typeface="Verdana" panose="020B0604030504040204" pitchFamily="34" charset="0"/>
                <a:sym typeface="Arial"/>
                <a:rtl val="0"/>
              </a:rPr>
              <a:t>từ</a:t>
            </a:r>
            <a:r>
              <a:rPr kumimoji="0" lang="en-US" sz="3200" b="1" i="0" u="none" strike="noStrike" kern="1200" cap="none" spc="0" normalizeH="0" baseline="0" noProof="0" dirty="0">
                <a:ln>
                  <a:noFill/>
                </a:ln>
                <a:solidFill>
                  <a:schemeClr val="accent1"/>
                </a:solidFill>
                <a:effectLst/>
                <a:uLnTx/>
                <a:uFillTx/>
                <a:ea typeface="Verdana" panose="020B0604030504040204" pitchFamily="34" charset="0"/>
                <a:sym typeface="Arial"/>
                <a:rtl val="0"/>
              </a:rPr>
              <a:t> </a:t>
            </a:r>
            <a:r>
              <a:rPr kumimoji="0" lang="en-US" sz="3200" b="1" i="0" u="none" strike="noStrike" kern="1200" cap="none" spc="0" normalizeH="0" baseline="0" noProof="0" dirty="0" err="1">
                <a:ln>
                  <a:noFill/>
                </a:ln>
                <a:solidFill>
                  <a:schemeClr val="accent1"/>
                </a:solidFill>
                <a:effectLst/>
                <a:uLnTx/>
                <a:uFillTx/>
                <a:ea typeface="Verdana" panose="020B0604030504040204" pitchFamily="34" charset="0"/>
                <a:sym typeface="Arial"/>
                <a:rtl val="0"/>
              </a:rPr>
              <a:t>nhiều</a:t>
            </a:r>
            <a:r>
              <a:rPr kumimoji="0" lang="en-US" sz="3200" b="1" i="0" u="none" strike="noStrike" kern="1200" cap="none" spc="0" normalizeH="0" baseline="0" noProof="0" dirty="0">
                <a:ln>
                  <a:noFill/>
                </a:ln>
                <a:solidFill>
                  <a:schemeClr val="accent1"/>
                </a:solidFill>
                <a:effectLst/>
                <a:uLnTx/>
                <a:uFillTx/>
                <a:ea typeface="Verdana" panose="020B0604030504040204" pitchFamily="34" charset="0"/>
                <a:sym typeface="Arial"/>
                <a:rtl val="0"/>
              </a:rPr>
              <a:t> c</a:t>
            </a:r>
            <a:r>
              <a:rPr kumimoji="0" lang="vi-VN" sz="3200" b="1" i="0" u="none" strike="noStrike" kern="1200" cap="none" spc="0" normalizeH="0" baseline="0" noProof="0" dirty="0">
                <a:ln>
                  <a:noFill/>
                </a:ln>
                <a:solidFill>
                  <a:schemeClr val="accent1"/>
                </a:solidFill>
                <a:effectLst/>
                <a:uLnTx/>
                <a:uFillTx/>
                <a:ea typeface="Verdana" panose="020B0604030504040204" pitchFamily="34" charset="0"/>
                <a:sym typeface="Arial"/>
                <a:rtl val="0"/>
              </a:rPr>
              <a:t>ơ</a:t>
            </a:r>
            <a:r>
              <a:rPr kumimoji="0" lang="en-US" sz="3200" b="1" i="0" u="none" strike="noStrike" kern="1200" cap="none" spc="0" normalizeH="0" baseline="0" noProof="0" dirty="0">
                <a:ln>
                  <a:noFill/>
                </a:ln>
                <a:solidFill>
                  <a:schemeClr val="accent1"/>
                </a:solidFill>
                <a:effectLst/>
                <a:uLnTx/>
                <a:uFillTx/>
                <a:ea typeface="Verdana" panose="020B0604030504040204" pitchFamily="34" charset="0"/>
                <a:sym typeface="Arial"/>
                <a:rtl val="0"/>
              </a:rPr>
              <a:t> </a:t>
            </a:r>
            <a:r>
              <a:rPr kumimoji="0" lang="en-US" sz="3200" b="1" i="0" u="none" strike="noStrike" kern="1200" cap="none" spc="0" normalizeH="0" baseline="0" noProof="0" dirty="0" err="1">
                <a:ln>
                  <a:noFill/>
                </a:ln>
                <a:solidFill>
                  <a:schemeClr val="accent1"/>
                </a:solidFill>
                <a:effectLst/>
                <a:uLnTx/>
                <a:uFillTx/>
                <a:ea typeface="Verdana" panose="020B0604030504040204" pitchFamily="34" charset="0"/>
                <a:sym typeface="Arial"/>
                <a:rtl val="0"/>
              </a:rPr>
              <a:t>chế</a:t>
            </a:r>
            <a:br>
              <a:rPr kumimoji="0" lang="en-US" sz="3200" b="1" i="0" u="none" strike="noStrike" kern="1200" cap="none" spc="0" normalizeH="0" baseline="0" noProof="0" dirty="0">
                <a:ln>
                  <a:noFill/>
                </a:ln>
                <a:solidFill>
                  <a:schemeClr val="accent1"/>
                </a:solidFill>
                <a:effectLst/>
                <a:uLnTx/>
                <a:uFillTx/>
                <a:ea typeface="Verdana" panose="020B0604030504040204" pitchFamily="34" charset="0"/>
                <a:sym typeface="Arial"/>
                <a:rtl val="0"/>
              </a:rPr>
            </a:br>
            <a:endParaRPr lang="en-US" sz="3200" dirty="0">
              <a:solidFill>
                <a:schemeClr val="accent1"/>
              </a:solidFill>
            </a:endParaRPr>
          </a:p>
        </p:txBody>
      </p:sp>
      <p:grpSp>
        <p:nvGrpSpPr>
          <p:cNvPr id="3" name="Group 2">
            <a:extLst>
              <a:ext uri="{FF2B5EF4-FFF2-40B4-BE49-F238E27FC236}">
                <a16:creationId xmlns:a16="http://schemas.microsoft.com/office/drawing/2014/main" id="{F126AC20-054E-8EDE-8594-E28E142A7E3A}"/>
              </a:ext>
            </a:extLst>
          </p:cNvPr>
          <p:cNvGrpSpPr/>
          <p:nvPr/>
        </p:nvGrpSpPr>
        <p:grpSpPr>
          <a:xfrm>
            <a:off x="2419419" y="1216380"/>
            <a:ext cx="8049535" cy="4718050"/>
            <a:chOff x="3708873" y="1604962"/>
            <a:chExt cx="12074302" cy="7077075"/>
          </a:xfrm>
        </p:grpSpPr>
        <p:pic>
          <p:nvPicPr>
            <p:cNvPr id="4" name="Graphic 3">
              <a:extLst>
                <a:ext uri="{FF2B5EF4-FFF2-40B4-BE49-F238E27FC236}">
                  <a16:creationId xmlns:a16="http://schemas.microsoft.com/office/drawing/2014/main" id="{3A21F72F-C4C1-FEE0-36FE-F21EC10B0A5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08873" y="1620377"/>
              <a:ext cx="5448300" cy="6610350"/>
            </a:xfrm>
            <a:prstGeom prst="rect">
              <a:avLst/>
            </a:prstGeom>
          </p:spPr>
        </p:pic>
        <p:pic>
          <p:nvPicPr>
            <p:cNvPr id="5" name="Graphic 4">
              <a:extLst>
                <a:ext uri="{FF2B5EF4-FFF2-40B4-BE49-F238E27FC236}">
                  <a16:creationId xmlns:a16="http://schemas.microsoft.com/office/drawing/2014/main" id="{4762E9E7-2D68-1F48-24AB-9335C07193C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76950" y="1604962"/>
              <a:ext cx="11706225" cy="7077075"/>
            </a:xfrm>
            <a:prstGeom prst="rect">
              <a:avLst/>
            </a:prstGeom>
          </p:spPr>
        </p:pic>
      </p:grpSp>
      <p:sp>
        <p:nvSpPr>
          <p:cNvPr id="6" name="Graphic 6">
            <a:extLst>
              <a:ext uri="{FF2B5EF4-FFF2-40B4-BE49-F238E27FC236}">
                <a16:creationId xmlns:a16="http://schemas.microsoft.com/office/drawing/2014/main" id="{CAC0C3B8-F28B-6748-F8B8-C37B641C1BCE}"/>
              </a:ext>
            </a:extLst>
          </p:cNvPr>
          <p:cNvSpPr txBox="1"/>
          <p:nvPr/>
        </p:nvSpPr>
        <p:spPr>
          <a:xfrm>
            <a:off x="4129493" y="5827707"/>
            <a:ext cx="3826689" cy="492443"/>
          </a:xfrm>
          <a:prstGeom prst="rect">
            <a:avLst/>
          </a:prstGeom>
          <a:noFill/>
        </p:spPr>
        <p:txBody>
          <a:bodyPr wrap="none" rtlCol="0">
            <a:spAutoFit/>
          </a:bodyPr>
          <a:lstStyle/>
          <a:p>
            <a:pPr marL="0" marR="0" lvl="0" indent="0" algn="ctr" defTabSz="304815"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50" normalizeH="0" baseline="0" noProof="0" dirty="0">
                <a:ln>
                  <a:noFill/>
                </a:ln>
                <a:solidFill>
                  <a:srgbClr val="EF3F30"/>
                </a:solidFill>
                <a:effectLst/>
                <a:uLnTx/>
                <a:uFillTx/>
                <a:latin typeface="Nunito" panose="00000500000000000000" pitchFamily="2" charset="0"/>
                <a:ea typeface="+mn-ea"/>
                <a:cs typeface="Arial"/>
                <a:sym typeface="Arial"/>
                <a:rtl val="0"/>
              </a:rPr>
              <a:t>PHỐI HỢP LÝ TƯỞNG</a:t>
            </a:r>
          </a:p>
        </p:txBody>
      </p:sp>
      <p:sp>
        <p:nvSpPr>
          <p:cNvPr id="7" name="Graphic 11">
            <a:extLst>
              <a:ext uri="{FF2B5EF4-FFF2-40B4-BE49-F238E27FC236}">
                <a16:creationId xmlns:a16="http://schemas.microsoft.com/office/drawing/2014/main" id="{9A1BDAD8-F22E-042E-06D1-D89C939C9A76}"/>
              </a:ext>
            </a:extLst>
          </p:cNvPr>
          <p:cNvSpPr txBox="1"/>
          <p:nvPr/>
        </p:nvSpPr>
        <p:spPr>
          <a:xfrm>
            <a:off x="2566580" y="1956018"/>
            <a:ext cx="1098378" cy="584775"/>
          </a:xfrm>
          <a:prstGeom prst="rect">
            <a:avLst/>
          </a:prstGeom>
          <a:noFill/>
        </p:spPr>
        <p:txBody>
          <a:bodyPr wrap="none" rtlCol="0">
            <a:spAutoFit/>
          </a:bodyPr>
          <a:lstStyle/>
          <a:p>
            <a:pPr marL="0" marR="0" lvl="0" indent="0" algn="l" defTabSz="304815"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16161"/>
                </a:solidFill>
                <a:effectLst/>
                <a:uLnTx/>
                <a:uFillTx/>
                <a:latin typeface="Nunito" panose="00000500000000000000" pitchFamily="2" charset="0"/>
                <a:ea typeface="+mn-ea"/>
                <a:cs typeface="Arial"/>
                <a:sym typeface="Arial"/>
                <a:rtl val="0"/>
              </a:rPr>
              <a:t>TZD</a:t>
            </a:r>
          </a:p>
          <a:p>
            <a:pPr marL="0" marR="0" lvl="0" indent="0" algn="l" defTabSz="304815"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16161"/>
                </a:solidFill>
                <a:effectLst/>
                <a:uLnTx/>
                <a:uFillTx/>
                <a:latin typeface="Nunito" panose="00000500000000000000" pitchFamily="2" charset="0"/>
                <a:ea typeface="+mn-ea"/>
                <a:cs typeface="Arial"/>
                <a:sym typeface="Arial"/>
                <a:rtl val="0"/>
              </a:rPr>
              <a:t>Metformin</a:t>
            </a:r>
          </a:p>
        </p:txBody>
      </p:sp>
      <p:sp>
        <p:nvSpPr>
          <p:cNvPr id="8" name="Graphic 11">
            <a:extLst>
              <a:ext uri="{FF2B5EF4-FFF2-40B4-BE49-F238E27FC236}">
                <a16:creationId xmlns:a16="http://schemas.microsoft.com/office/drawing/2014/main" id="{664BDB7B-CF4B-4253-E73F-F81C3F6D5018}"/>
              </a:ext>
            </a:extLst>
          </p:cNvPr>
          <p:cNvSpPr txBox="1"/>
          <p:nvPr/>
        </p:nvSpPr>
        <p:spPr>
          <a:xfrm>
            <a:off x="2566580" y="3759115"/>
            <a:ext cx="1595309" cy="1077218"/>
          </a:xfrm>
          <a:prstGeom prst="rect">
            <a:avLst/>
          </a:prstGeom>
          <a:noFill/>
        </p:spPr>
        <p:txBody>
          <a:bodyPr wrap="none" rtlCol="0">
            <a:spAutoFit/>
          </a:bodyPr>
          <a:lstStyle/>
          <a:p>
            <a:pPr marL="0" marR="0" lvl="0" indent="0" algn="l" defTabSz="304815"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616161"/>
                </a:solidFill>
                <a:effectLst/>
                <a:uLnTx/>
                <a:uFillTx/>
                <a:latin typeface="Nunito" panose="00000500000000000000" pitchFamily="2" charset="0"/>
                <a:ea typeface="+mn-ea"/>
                <a:cs typeface="Arial"/>
                <a:sym typeface="Arial"/>
                <a:rtl val="0"/>
              </a:rPr>
              <a:t>Sulphonylureas</a:t>
            </a:r>
            <a:endParaRPr kumimoji="0" lang="en-US" sz="1600" b="0" i="0" u="none" strike="noStrike" kern="1200" cap="none" spc="0" normalizeH="0" baseline="0" noProof="0" dirty="0">
              <a:ln>
                <a:noFill/>
              </a:ln>
              <a:solidFill>
                <a:srgbClr val="616161"/>
              </a:solidFill>
              <a:effectLst/>
              <a:uLnTx/>
              <a:uFillTx/>
              <a:latin typeface="Nunito" panose="00000500000000000000" pitchFamily="2" charset="0"/>
              <a:ea typeface="+mn-ea"/>
              <a:cs typeface="Arial"/>
              <a:sym typeface="Arial"/>
              <a:rtl val="0"/>
            </a:endParaRPr>
          </a:p>
          <a:p>
            <a:pPr marL="0" marR="0" lvl="0" indent="0" algn="l" defTabSz="304815"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16161"/>
                </a:solidFill>
                <a:effectLst/>
                <a:uLnTx/>
                <a:uFillTx/>
                <a:latin typeface="Nunito" panose="00000500000000000000" pitchFamily="2" charset="0"/>
                <a:ea typeface="+mn-ea"/>
                <a:cs typeface="Arial"/>
                <a:sym typeface="Arial"/>
                <a:rtl val="0"/>
              </a:rPr>
              <a:t>GLP-1RAs</a:t>
            </a:r>
          </a:p>
          <a:p>
            <a:pPr marL="0" marR="0" lvl="0" indent="0" algn="l" defTabSz="304815"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16161"/>
                </a:solidFill>
                <a:effectLst/>
                <a:uLnTx/>
                <a:uFillTx/>
                <a:latin typeface="Nunito" panose="00000500000000000000" pitchFamily="2" charset="0"/>
                <a:ea typeface="+mn-ea"/>
                <a:cs typeface="Arial"/>
                <a:sym typeface="Arial"/>
                <a:rtl val="0"/>
              </a:rPr>
              <a:t>DPP4i</a:t>
            </a:r>
          </a:p>
          <a:p>
            <a:pPr marL="0" marR="0" lvl="0" indent="0" algn="l" defTabSz="304815"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16161"/>
                </a:solidFill>
                <a:effectLst/>
                <a:uLnTx/>
                <a:uFillTx/>
                <a:latin typeface="Nunito" panose="00000500000000000000" pitchFamily="2" charset="0"/>
                <a:ea typeface="+mn-ea"/>
                <a:cs typeface="Arial"/>
                <a:sym typeface="Arial"/>
                <a:rtl val="0"/>
              </a:rPr>
              <a:t>Meglitinides</a:t>
            </a:r>
          </a:p>
        </p:txBody>
      </p:sp>
      <p:sp>
        <p:nvSpPr>
          <p:cNvPr id="9" name="Graphic 11">
            <a:extLst>
              <a:ext uri="{FF2B5EF4-FFF2-40B4-BE49-F238E27FC236}">
                <a16:creationId xmlns:a16="http://schemas.microsoft.com/office/drawing/2014/main" id="{658B15FA-F97C-C2E1-3E20-53BA4C1844C1}"/>
              </a:ext>
            </a:extLst>
          </p:cNvPr>
          <p:cNvSpPr txBox="1"/>
          <p:nvPr/>
        </p:nvSpPr>
        <p:spPr>
          <a:xfrm>
            <a:off x="1648804" y="2900560"/>
            <a:ext cx="1537600" cy="748795"/>
          </a:xfrm>
          <a:prstGeom prst="rect">
            <a:avLst/>
          </a:prstGeom>
          <a:noFill/>
        </p:spPr>
        <p:txBody>
          <a:bodyPr wrap="none" rtlCol="0">
            <a:spAutoFit/>
          </a:bodyPr>
          <a:lstStyle/>
          <a:p>
            <a:pPr marL="0" marR="0" lvl="0" indent="0" algn="l" defTabSz="304815"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srgbClr val="00B0F0"/>
                </a:solidFill>
                <a:effectLst/>
                <a:uLnTx/>
                <a:uFillTx/>
                <a:latin typeface="Nunito" panose="00000500000000000000" pitchFamily="2" charset="0"/>
                <a:ea typeface="+mn-ea"/>
                <a:cs typeface="Arial"/>
                <a:sym typeface="Arial"/>
                <a:rtl val="0"/>
              </a:rPr>
              <a:t>SỬ DỤNG</a:t>
            </a:r>
          </a:p>
          <a:p>
            <a:pPr marL="0" marR="0" lvl="0" indent="0" algn="l" defTabSz="304815"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srgbClr val="00B0F0"/>
                </a:solidFill>
                <a:effectLst/>
                <a:uLnTx/>
                <a:uFillTx/>
                <a:latin typeface="Nunito" panose="00000500000000000000" pitchFamily="2" charset="0"/>
                <a:ea typeface="+mn-ea"/>
                <a:cs typeface="Arial"/>
                <a:sym typeface="Arial"/>
                <a:rtl val="0"/>
              </a:rPr>
              <a:t>GLUCOSE</a:t>
            </a:r>
          </a:p>
        </p:txBody>
      </p:sp>
      <p:sp>
        <p:nvSpPr>
          <p:cNvPr id="10" name="Graphic 11">
            <a:extLst>
              <a:ext uri="{FF2B5EF4-FFF2-40B4-BE49-F238E27FC236}">
                <a16:creationId xmlns:a16="http://schemas.microsoft.com/office/drawing/2014/main" id="{1161861A-DF97-D999-25AA-D9C9A7975881}"/>
              </a:ext>
            </a:extLst>
          </p:cNvPr>
          <p:cNvSpPr txBox="1"/>
          <p:nvPr/>
        </p:nvSpPr>
        <p:spPr>
          <a:xfrm>
            <a:off x="2292176" y="5136059"/>
            <a:ext cx="2975495" cy="420564"/>
          </a:xfrm>
          <a:prstGeom prst="rect">
            <a:avLst/>
          </a:prstGeom>
          <a:noFill/>
        </p:spPr>
        <p:txBody>
          <a:bodyPr wrap="none" rtlCol="0">
            <a:spAutoFit/>
          </a:bodyPr>
          <a:lstStyle/>
          <a:p>
            <a:pPr marL="0" marR="0" lvl="0" indent="0" algn="l" defTabSz="304815"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srgbClr val="00B0F0"/>
                </a:solidFill>
                <a:effectLst/>
                <a:uLnTx/>
                <a:uFillTx/>
                <a:latin typeface="Nunito" panose="00000500000000000000" pitchFamily="2" charset="0"/>
                <a:ea typeface="+mn-ea"/>
                <a:cs typeface="Arial"/>
                <a:sym typeface="Arial"/>
                <a:rtl val="0"/>
              </a:rPr>
              <a:t>PHỤ THUỘC INSULIN</a:t>
            </a:r>
          </a:p>
        </p:txBody>
      </p:sp>
      <p:sp>
        <p:nvSpPr>
          <p:cNvPr id="11" name="Graphic 11">
            <a:extLst>
              <a:ext uri="{FF2B5EF4-FFF2-40B4-BE49-F238E27FC236}">
                <a16:creationId xmlns:a16="http://schemas.microsoft.com/office/drawing/2014/main" id="{83840BE7-062F-CF0F-89CE-62D5DFA93EE9}"/>
              </a:ext>
            </a:extLst>
          </p:cNvPr>
          <p:cNvSpPr txBox="1"/>
          <p:nvPr/>
        </p:nvSpPr>
        <p:spPr>
          <a:xfrm>
            <a:off x="6757228" y="5136059"/>
            <a:ext cx="4068743" cy="420564"/>
          </a:xfrm>
          <a:prstGeom prst="rect">
            <a:avLst/>
          </a:prstGeom>
          <a:noFill/>
        </p:spPr>
        <p:txBody>
          <a:bodyPr wrap="none" rtlCol="0">
            <a:spAutoFit/>
          </a:bodyPr>
          <a:lstStyle/>
          <a:p>
            <a:pPr marL="0" marR="0" lvl="0" indent="0" algn="l" defTabSz="304815"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srgbClr val="EF3F30"/>
                </a:solidFill>
                <a:effectLst/>
                <a:uLnTx/>
                <a:uFillTx/>
                <a:latin typeface="Nunito" panose="00000500000000000000" pitchFamily="2" charset="0"/>
                <a:ea typeface="+mn-ea"/>
                <a:cs typeface="Arial"/>
                <a:sym typeface="Arial"/>
                <a:rtl val="0"/>
              </a:rPr>
              <a:t>KHÔNG PHỤ THUỘC INSULIN</a:t>
            </a:r>
          </a:p>
        </p:txBody>
      </p:sp>
      <p:sp>
        <p:nvSpPr>
          <p:cNvPr id="12" name="Graphic 11">
            <a:extLst>
              <a:ext uri="{FF2B5EF4-FFF2-40B4-BE49-F238E27FC236}">
                <a16:creationId xmlns:a16="http://schemas.microsoft.com/office/drawing/2014/main" id="{2F728ADB-23C2-298C-0E53-7FE9A27A4077}"/>
              </a:ext>
            </a:extLst>
          </p:cNvPr>
          <p:cNvSpPr txBox="1"/>
          <p:nvPr/>
        </p:nvSpPr>
        <p:spPr>
          <a:xfrm>
            <a:off x="8124468" y="2863132"/>
            <a:ext cx="1449436" cy="1036309"/>
          </a:xfrm>
          <a:prstGeom prst="rect">
            <a:avLst/>
          </a:prstGeom>
          <a:noFill/>
        </p:spPr>
        <p:txBody>
          <a:bodyPr wrap="none" rtlCol="0">
            <a:spAutoFit/>
          </a:bodyPr>
          <a:lstStyle/>
          <a:p>
            <a:pPr marL="0" marR="0" lvl="0" indent="0" algn="l" defTabSz="304815"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B0F0"/>
                </a:solidFill>
                <a:effectLst/>
                <a:uLnTx/>
                <a:uFillTx/>
                <a:latin typeface="Nunito" panose="00000500000000000000" pitchFamily="2" charset="0"/>
                <a:ea typeface="+mn-ea"/>
                <a:cs typeface="Arial"/>
                <a:sym typeface="Arial"/>
                <a:rtl val="0"/>
              </a:rPr>
              <a:t>SGLT-2i</a:t>
            </a:r>
            <a:endParaRPr kumimoji="0" lang="vi-VN" sz="2133" b="1" i="0" u="none" strike="noStrike" kern="1200" cap="none" spc="0" normalizeH="0" baseline="0" noProof="0" dirty="0">
              <a:ln>
                <a:noFill/>
              </a:ln>
              <a:solidFill>
                <a:srgbClr val="00B0F0"/>
              </a:solidFill>
              <a:effectLst/>
              <a:uLnTx/>
              <a:uFillTx/>
              <a:latin typeface="Nunito" panose="00000500000000000000" pitchFamily="2" charset="0"/>
              <a:ea typeface="+mn-ea"/>
              <a:cs typeface="Arial"/>
              <a:sym typeface="Arial"/>
              <a:rtl val="0"/>
            </a:endParaRPr>
          </a:p>
          <a:p>
            <a:pPr marL="0" marR="0" lvl="0" indent="0" algn="l" defTabSz="304815" rtl="0" eaLnBrk="1" fontAlgn="auto" latinLnBrk="0" hangingPunct="1">
              <a:lnSpc>
                <a:spcPct val="100000"/>
              </a:lnSpc>
              <a:spcBef>
                <a:spcPts val="0"/>
              </a:spcBef>
              <a:spcAft>
                <a:spcPts val="0"/>
              </a:spcAft>
              <a:buClrTx/>
              <a:buSzTx/>
              <a:buFontTx/>
              <a:buNone/>
              <a:tabLst/>
              <a:defRPr/>
            </a:pPr>
            <a:r>
              <a:rPr kumimoji="0" lang="vi-VN" sz="1867" b="1" i="0" u="none" strike="noStrike" kern="1200" cap="none" spc="0" normalizeH="0" baseline="0" noProof="0" dirty="0">
                <a:ln>
                  <a:noFill/>
                </a:ln>
                <a:solidFill>
                  <a:srgbClr val="EF3F30"/>
                </a:solidFill>
                <a:effectLst/>
                <a:uLnTx/>
                <a:uFillTx/>
                <a:latin typeface="Nunito" panose="00000500000000000000" pitchFamily="2" charset="0"/>
                <a:ea typeface="+mn-ea"/>
                <a:cs typeface="Arial"/>
                <a:sym typeface="Arial"/>
                <a:rtl val="0"/>
              </a:rPr>
              <a:t>CƠ CHẾ</a:t>
            </a:r>
          </a:p>
          <a:p>
            <a:pPr marL="0" marR="0" lvl="0" indent="0" algn="l" defTabSz="304815" rtl="0" eaLnBrk="1" fontAlgn="auto" latinLnBrk="0" hangingPunct="1">
              <a:lnSpc>
                <a:spcPct val="100000"/>
              </a:lnSpc>
              <a:spcBef>
                <a:spcPts val="0"/>
              </a:spcBef>
              <a:spcAft>
                <a:spcPts val="0"/>
              </a:spcAft>
              <a:buClrTx/>
              <a:buSzTx/>
              <a:buFontTx/>
              <a:buNone/>
              <a:tabLst/>
              <a:defRPr/>
            </a:pPr>
            <a:r>
              <a:rPr kumimoji="0" lang="vi-VN" sz="1867" b="1" i="0" u="none" strike="noStrike" kern="1200" cap="none" spc="0" normalizeH="0" baseline="0" noProof="0" dirty="0">
                <a:ln>
                  <a:noFill/>
                </a:ln>
                <a:solidFill>
                  <a:srgbClr val="EF3F30"/>
                </a:solidFill>
                <a:effectLst/>
                <a:uLnTx/>
                <a:uFillTx/>
                <a:latin typeface="Nunito" panose="00000500000000000000" pitchFamily="2" charset="0"/>
                <a:ea typeface="+mn-ea"/>
                <a:cs typeface="Arial"/>
                <a:sym typeface="Arial"/>
                <a:rtl val="0"/>
              </a:rPr>
              <a:t>QUA THẬN</a:t>
            </a:r>
            <a:endParaRPr kumimoji="0" lang="en-US" sz="1867" b="1" i="0" u="none" strike="noStrike" kern="1200" cap="none" spc="0" normalizeH="0" baseline="0" noProof="0" dirty="0">
              <a:ln>
                <a:noFill/>
              </a:ln>
              <a:solidFill>
                <a:srgbClr val="EF3F30"/>
              </a:solidFill>
              <a:effectLst/>
              <a:uLnTx/>
              <a:uFillTx/>
              <a:latin typeface="Nunito" panose="00000500000000000000" pitchFamily="2" charset="0"/>
              <a:ea typeface="+mn-ea"/>
              <a:cs typeface="Arial"/>
              <a:sym typeface="Arial"/>
              <a:rtl val="0"/>
            </a:endParaRPr>
          </a:p>
        </p:txBody>
      </p:sp>
      <p:sp>
        <p:nvSpPr>
          <p:cNvPr id="13" name="Graphic 11">
            <a:extLst>
              <a:ext uri="{FF2B5EF4-FFF2-40B4-BE49-F238E27FC236}">
                <a16:creationId xmlns:a16="http://schemas.microsoft.com/office/drawing/2014/main" id="{06237C98-7494-734A-3907-BFCCFAE168E2}"/>
              </a:ext>
            </a:extLst>
          </p:cNvPr>
          <p:cNvSpPr txBox="1"/>
          <p:nvPr/>
        </p:nvSpPr>
        <p:spPr>
          <a:xfrm>
            <a:off x="4532855" y="4426325"/>
            <a:ext cx="1002197" cy="297454"/>
          </a:xfrm>
          <a:prstGeom prst="rect">
            <a:avLst/>
          </a:prstGeom>
          <a:noFill/>
        </p:spPr>
        <p:txBody>
          <a:bodyPr wrap="none" rtlCol="0">
            <a:spAutoFit/>
          </a:bodyPr>
          <a:lstStyle/>
          <a:p>
            <a:pPr marL="0" marR="0" lvl="0" indent="0" algn="ctr" defTabSz="304815"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err="1">
                <a:ln>
                  <a:noFill/>
                </a:ln>
                <a:solidFill>
                  <a:srgbClr val="616161"/>
                </a:solidFill>
                <a:effectLst/>
                <a:uLnTx/>
                <a:uFillTx/>
                <a:latin typeface="Nunito" panose="00000500000000000000" pitchFamily="2" charset="0"/>
                <a:ea typeface="+mn-ea"/>
                <a:cs typeface="Arial"/>
                <a:sym typeface="Arial"/>
                <a:rtl val="0"/>
              </a:rPr>
              <a:t>Tiết</a:t>
            </a:r>
            <a:r>
              <a:rPr kumimoji="0" lang="en-US" sz="1333" b="0" i="0" u="none" strike="noStrike" kern="1200" cap="none" spc="0" normalizeH="0" baseline="0" noProof="0" dirty="0">
                <a:ln>
                  <a:noFill/>
                </a:ln>
                <a:solidFill>
                  <a:srgbClr val="616161"/>
                </a:solidFill>
                <a:effectLst/>
                <a:uLnTx/>
                <a:uFillTx/>
                <a:latin typeface="Nunito" panose="00000500000000000000" pitchFamily="2" charset="0"/>
                <a:ea typeface="+mn-ea"/>
                <a:cs typeface="Arial"/>
                <a:sym typeface="Arial"/>
                <a:rtl val="0"/>
              </a:rPr>
              <a:t> insulin</a:t>
            </a:r>
          </a:p>
        </p:txBody>
      </p:sp>
      <p:sp>
        <p:nvSpPr>
          <p:cNvPr id="14" name="Graphic 11">
            <a:extLst>
              <a:ext uri="{FF2B5EF4-FFF2-40B4-BE49-F238E27FC236}">
                <a16:creationId xmlns:a16="http://schemas.microsoft.com/office/drawing/2014/main" id="{0813401C-769B-B88B-1EA0-1C3DA071D141}"/>
              </a:ext>
            </a:extLst>
          </p:cNvPr>
          <p:cNvSpPr txBox="1"/>
          <p:nvPr/>
        </p:nvSpPr>
        <p:spPr>
          <a:xfrm>
            <a:off x="4365806" y="2358095"/>
            <a:ext cx="1378904" cy="502573"/>
          </a:xfrm>
          <a:prstGeom prst="rect">
            <a:avLst/>
          </a:prstGeom>
          <a:noFill/>
        </p:spPr>
        <p:txBody>
          <a:bodyPr wrap="none" rtlCol="0">
            <a:spAutoFit/>
          </a:bodyPr>
          <a:lstStyle/>
          <a:p>
            <a:pPr marL="0" marR="0" lvl="0" indent="0" algn="ctr" defTabSz="304815"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err="1">
                <a:ln>
                  <a:noFill/>
                </a:ln>
                <a:solidFill>
                  <a:srgbClr val="616161"/>
                </a:solidFill>
                <a:effectLst/>
                <a:uLnTx/>
                <a:uFillTx/>
                <a:latin typeface="Nunito" panose="00000500000000000000" pitchFamily="2" charset="0"/>
                <a:ea typeface="+mn-ea"/>
                <a:cs typeface="Arial"/>
                <a:sym typeface="Arial"/>
                <a:rtl val="0"/>
              </a:rPr>
              <a:t>Tăng</a:t>
            </a:r>
            <a:r>
              <a:rPr kumimoji="0" lang="en-US" sz="1333" b="0" i="0" u="none" strike="noStrike" kern="1200" cap="none" spc="0" normalizeH="0" baseline="0" noProof="0" dirty="0">
                <a:ln>
                  <a:noFill/>
                </a:ln>
                <a:solidFill>
                  <a:srgbClr val="616161"/>
                </a:solidFill>
                <a:effectLst/>
                <a:uLnTx/>
                <a:uFillTx/>
                <a:latin typeface="Nunito" panose="00000500000000000000" pitchFamily="2" charset="0"/>
                <a:ea typeface="+mn-ea"/>
                <a:cs typeface="Arial"/>
                <a:sym typeface="Arial"/>
                <a:rtl val="0"/>
              </a:rPr>
              <a:t> </a:t>
            </a:r>
            <a:r>
              <a:rPr kumimoji="0" lang="en-US" sz="1333" b="0" i="0" u="none" strike="noStrike" kern="1200" cap="none" spc="0" normalizeH="0" baseline="0" noProof="0" dirty="0" err="1">
                <a:ln>
                  <a:noFill/>
                </a:ln>
                <a:solidFill>
                  <a:srgbClr val="616161"/>
                </a:solidFill>
                <a:effectLst/>
                <a:uLnTx/>
                <a:uFillTx/>
                <a:latin typeface="Nunito" panose="00000500000000000000" pitchFamily="2" charset="0"/>
                <a:ea typeface="+mn-ea"/>
                <a:cs typeface="Arial"/>
                <a:sym typeface="Arial"/>
                <a:rtl val="0"/>
              </a:rPr>
              <a:t>hoạt</a:t>
            </a:r>
            <a:r>
              <a:rPr kumimoji="0" lang="en-US" sz="1333" b="0" i="0" u="none" strike="noStrike" kern="1200" cap="none" spc="0" normalizeH="0" baseline="0" noProof="0" dirty="0">
                <a:ln>
                  <a:noFill/>
                </a:ln>
                <a:solidFill>
                  <a:srgbClr val="616161"/>
                </a:solidFill>
                <a:effectLst/>
                <a:uLnTx/>
                <a:uFillTx/>
                <a:latin typeface="Nunito" panose="00000500000000000000" pitchFamily="2" charset="0"/>
                <a:ea typeface="+mn-ea"/>
                <a:cs typeface="Arial"/>
                <a:sym typeface="Arial"/>
                <a:rtl val="0"/>
              </a:rPr>
              <a:t> </a:t>
            </a:r>
            <a:r>
              <a:rPr kumimoji="0" lang="en-US" sz="1333" b="0" i="0" u="none" strike="noStrike" kern="1200" cap="none" spc="0" normalizeH="0" baseline="0" noProof="0" dirty="0" err="1">
                <a:ln>
                  <a:noFill/>
                </a:ln>
                <a:solidFill>
                  <a:srgbClr val="616161"/>
                </a:solidFill>
                <a:effectLst/>
                <a:uLnTx/>
                <a:uFillTx/>
                <a:latin typeface="Nunito" panose="00000500000000000000" pitchFamily="2" charset="0"/>
                <a:ea typeface="+mn-ea"/>
                <a:cs typeface="Arial"/>
                <a:sym typeface="Arial"/>
                <a:rtl val="0"/>
              </a:rPr>
              <a:t>động</a:t>
            </a:r>
            <a:endParaRPr kumimoji="0" lang="en-US" sz="1333" b="0" i="0" u="none" strike="noStrike" kern="1200" cap="none" spc="0" normalizeH="0" baseline="0" noProof="0" dirty="0">
              <a:ln>
                <a:noFill/>
              </a:ln>
              <a:solidFill>
                <a:srgbClr val="616161"/>
              </a:solidFill>
              <a:effectLst/>
              <a:uLnTx/>
              <a:uFillTx/>
              <a:latin typeface="Nunito" panose="00000500000000000000" pitchFamily="2" charset="0"/>
              <a:ea typeface="+mn-ea"/>
              <a:cs typeface="Arial"/>
              <a:sym typeface="Arial"/>
              <a:rtl val="0"/>
            </a:endParaRPr>
          </a:p>
          <a:p>
            <a:pPr marL="0" marR="0" lvl="0" indent="0" algn="ctr" defTabSz="304815"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616161"/>
                </a:solidFill>
                <a:effectLst/>
                <a:uLnTx/>
                <a:uFillTx/>
                <a:latin typeface="Nunito" panose="00000500000000000000" pitchFamily="2" charset="0"/>
                <a:ea typeface="+mn-ea"/>
                <a:cs typeface="Arial"/>
                <a:sym typeface="Arial"/>
                <a:rtl val="0"/>
              </a:rPr>
              <a:t>insulin</a:t>
            </a:r>
          </a:p>
        </p:txBody>
      </p:sp>
      <p:sp>
        <p:nvSpPr>
          <p:cNvPr id="15" name="Graphic 11">
            <a:extLst>
              <a:ext uri="{FF2B5EF4-FFF2-40B4-BE49-F238E27FC236}">
                <a16:creationId xmlns:a16="http://schemas.microsoft.com/office/drawing/2014/main" id="{48FEE169-B58D-10B0-EC0A-AB353AEF98C4}"/>
              </a:ext>
            </a:extLst>
          </p:cNvPr>
          <p:cNvSpPr txBox="1"/>
          <p:nvPr/>
        </p:nvSpPr>
        <p:spPr>
          <a:xfrm>
            <a:off x="6751312" y="3555550"/>
            <a:ext cx="821059" cy="502573"/>
          </a:xfrm>
          <a:prstGeom prst="rect">
            <a:avLst/>
          </a:prstGeom>
          <a:noFill/>
        </p:spPr>
        <p:txBody>
          <a:bodyPr wrap="none" rtlCol="0">
            <a:spAutoFit/>
          </a:bodyPr>
          <a:lstStyle/>
          <a:p>
            <a:pPr marL="0" marR="0" lvl="0" indent="0" algn="ctr" defTabSz="304815"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err="1">
                <a:ln>
                  <a:noFill/>
                </a:ln>
                <a:solidFill>
                  <a:srgbClr val="616161"/>
                </a:solidFill>
                <a:effectLst/>
                <a:uLnTx/>
                <a:uFillTx/>
                <a:latin typeface="Nunito" panose="00000500000000000000" pitchFamily="2" charset="0"/>
                <a:ea typeface="+mn-ea"/>
                <a:cs typeface="Arial"/>
                <a:sym typeface="Arial"/>
                <a:rtl val="0"/>
              </a:rPr>
              <a:t>Đào</a:t>
            </a:r>
            <a:r>
              <a:rPr kumimoji="0" lang="en-US" sz="1333" b="0" i="0" u="none" strike="noStrike" kern="1200" cap="none" spc="0" normalizeH="0" baseline="0" noProof="0" dirty="0">
                <a:ln>
                  <a:noFill/>
                </a:ln>
                <a:solidFill>
                  <a:srgbClr val="616161"/>
                </a:solidFill>
                <a:effectLst/>
                <a:uLnTx/>
                <a:uFillTx/>
                <a:latin typeface="Nunito" panose="00000500000000000000" pitchFamily="2" charset="0"/>
                <a:ea typeface="+mn-ea"/>
                <a:cs typeface="Arial"/>
                <a:sym typeface="Arial"/>
                <a:rtl val="0"/>
              </a:rPr>
              <a:t> </a:t>
            </a:r>
            <a:r>
              <a:rPr kumimoji="0" lang="en-US" sz="1333" b="0" i="0" u="none" strike="noStrike" kern="1200" cap="none" spc="0" normalizeH="0" baseline="0" noProof="0" dirty="0" err="1">
                <a:ln>
                  <a:noFill/>
                </a:ln>
                <a:solidFill>
                  <a:srgbClr val="616161"/>
                </a:solidFill>
                <a:effectLst/>
                <a:uLnTx/>
                <a:uFillTx/>
                <a:latin typeface="Nunito" panose="00000500000000000000" pitchFamily="2" charset="0"/>
                <a:ea typeface="+mn-ea"/>
                <a:cs typeface="Arial"/>
                <a:sym typeface="Arial"/>
                <a:rtl val="0"/>
              </a:rPr>
              <a:t>thải</a:t>
            </a:r>
            <a:endParaRPr kumimoji="0" lang="en-US" sz="1333" b="0" i="0" u="none" strike="noStrike" kern="1200" cap="none" spc="0" normalizeH="0" baseline="0" noProof="0" dirty="0">
              <a:ln>
                <a:noFill/>
              </a:ln>
              <a:solidFill>
                <a:srgbClr val="616161"/>
              </a:solidFill>
              <a:effectLst/>
              <a:uLnTx/>
              <a:uFillTx/>
              <a:latin typeface="Nunito" panose="00000500000000000000" pitchFamily="2" charset="0"/>
              <a:ea typeface="+mn-ea"/>
              <a:cs typeface="Arial"/>
              <a:sym typeface="Arial"/>
              <a:rtl val="0"/>
            </a:endParaRPr>
          </a:p>
          <a:p>
            <a:pPr marL="0" marR="0" lvl="0" indent="0" algn="ctr" defTabSz="304815"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616161"/>
                </a:solidFill>
                <a:effectLst/>
                <a:uLnTx/>
                <a:uFillTx/>
                <a:latin typeface="Nunito" panose="00000500000000000000" pitchFamily="2" charset="0"/>
                <a:ea typeface="+mn-ea"/>
                <a:cs typeface="Arial"/>
                <a:sym typeface="Arial"/>
                <a:rtl val="0"/>
              </a:rPr>
              <a:t>glucose</a:t>
            </a:r>
          </a:p>
        </p:txBody>
      </p:sp>
      <p:sp>
        <p:nvSpPr>
          <p:cNvPr id="16" name="Graphic 7">
            <a:extLst>
              <a:ext uri="{FF2B5EF4-FFF2-40B4-BE49-F238E27FC236}">
                <a16:creationId xmlns:a16="http://schemas.microsoft.com/office/drawing/2014/main" id="{B956B14D-A427-9F9D-E949-7EFDA82EC98B}"/>
              </a:ext>
            </a:extLst>
          </p:cNvPr>
          <p:cNvSpPr txBox="1"/>
          <p:nvPr/>
        </p:nvSpPr>
        <p:spPr>
          <a:xfrm>
            <a:off x="361" y="6255050"/>
            <a:ext cx="6819717" cy="577081"/>
          </a:xfrm>
          <a:prstGeom prst="rect">
            <a:avLst/>
          </a:prstGeom>
          <a:noFill/>
        </p:spPr>
        <p:txBody>
          <a:bodyPr wrap="square" rtlCol="0">
            <a:spAutoFit/>
          </a:bodyPr>
          <a:lstStyle/>
          <a:p>
            <a:pPr marL="0" marR="0" lvl="0" indent="0" algn="l" defTabSz="304815"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srgbClr val="616161"/>
                </a:solidFill>
                <a:effectLst/>
                <a:uLnTx/>
                <a:uFillTx/>
                <a:ea typeface="Roboto Light" panose="02000000000000000000" pitchFamily="2" charset="0"/>
                <a:cs typeface="Arial"/>
                <a:sym typeface="Arial"/>
                <a:rtl val="0"/>
              </a:rPr>
              <a:t>1. Clark A, et al. </a:t>
            </a:r>
            <a:r>
              <a:rPr kumimoji="0" lang="fr-FR" sz="1050" b="0" i="0" u="none" strike="noStrike" kern="1200" cap="none" spc="0" normalizeH="0" baseline="0" noProof="0" dirty="0" err="1">
                <a:ln>
                  <a:noFill/>
                </a:ln>
                <a:solidFill>
                  <a:srgbClr val="616161"/>
                </a:solidFill>
                <a:effectLst/>
                <a:uLnTx/>
                <a:uFillTx/>
                <a:ea typeface="Roboto Light" panose="02000000000000000000" pitchFamily="2" charset="0"/>
                <a:cs typeface="Arial"/>
                <a:sym typeface="Arial"/>
                <a:rtl val="0"/>
              </a:rPr>
              <a:t>Diabetes</a:t>
            </a:r>
            <a:r>
              <a:rPr kumimoji="0" lang="fr-FR" sz="1050" b="0" i="0" u="none" strike="noStrike" kern="1200" cap="none" spc="0" normalizeH="0" baseline="0" noProof="0" dirty="0">
                <a:ln>
                  <a:noFill/>
                </a:ln>
                <a:solidFill>
                  <a:srgbClr val="616161"/>
                </a:solidFill>
                <a:effectLst/>
                <a:uLnTx/>
                <a:uFillTx/>
                <a:ea typeface="Roboto Light" panose="02000000000000000000" pitchFamily="2" charset="0"/>
                <a:cs typeface="Arial"/>
                <a:sym typeface="Arial"/>
                <a:rtl val="0"/>
              </a:rPr>
              <a:t> </a:t>
            </a:r>
            <a:r>
              <a:rPr kumimoji="0" lang="fr-FR" sz="1050" b="0" i="0" u="none" strike="noStrike" kern="1200" cap="none" spc="0" normalizeH="0" baseline="0" noProof="0" dirty="0" err="1">
                <a:ln>
                  <a:noFill/>
                </a:ln>
                <a:solidFill>
                  <a:srgbClr val="616161"/>
                </a:solidFill>
                <a:effectLst/>
                <a:uLnTx/>
                <a:uFillTx/>
                <a:ea typeface="Roboto Light" panose="02000000000000000000" pitchFamily="2" charset="0"/>
                <a:cs typeface="Arial"/>
                <a:sym typeface="Arial"/>
                <a:rtl val="0"/>
              </a:rPr>
              <a:t>Res</a:t>
            </a:r>
            <a:r>
              <a:rPr kumimoji="0" lang="fr-FR" sz="1050" b="0" i="0" u="none" strike="noStrike" kern="1200" cap="none" spc="0" normalizeH="0" baseline="0" noProof="0" dirty="0">
                <a:ln>
                  <a:noFill/>
                </a:ln>
                <a:solidFill>
                  <a:srgbClr val="616161"/>
                </a:solidFill>
                <a:effectLst/>
                <a:uLnTx/>
                <a:uFillTx/>
                <a:ea typeface="Roboto Light" panose="02000000000000000000" pitchFamily="2" charset="0"/>
                <a:cs typeface="Arial"/>
                <a:sym typeface="Arial"/>
                <a:rtl val="0"/>
              </a:rPr>
              <a:t>. 1988;9:151-159.</a:t>
            </a:r>
          </a:p>
          <a:p>
            <a:pPr marL="0" marR="0" lvl="0" indent="0" algn="l" defTabSz="304815"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srgbClr val="616161"/>
                </a:solidFill>
                <a:effectLst/>
                <a:uLnTx/>
                <a:uFillTx/>
                <a:ea typeface="Roboto Light" panose="02000000000000000000" pitchFamily="2" charset="0"/>
                <a:cs typeface="Arial"/>
                <a:sym typeface="Arial"/>
                <a:rtl val="0"/>
              </a:rPr>
              <a:t>2. UKPDS 16. </a:t>
            </a:r>
            <a:r>
              <a:rPr kumimoji="0" lang="fr-FR" sz="1050" b="0" i="0" u="none" strike="noStrike" kern="1200" cap="none" spc="0" normalizeH="0" baseline="0" noProof="0" dirty="0" err="1">
                <a:ln>
                  <a:noFill/>
                </a:ln>
                <a:solidFill>
                  <a:srgbClr val="616161"/>
                </a:solidFill>
                <a:effectLst/>
                <a:uLnTx/>
                <a:uFillTx/>
                <a:ea typeface="Roboto Light" panose="02000000000000000000" pitchFamily="2" charset="0"/>
                <a:cs typeface="Arial"/>
                <a:sym typeface="Arial"/>
                <a:rtl val="0"/>
              </a:rPr>
              <a:t>Diabetes</a:t>
            </a:r>
            <a:r>
              <a:rPr kumimoji="0" lang="fr-FR" sz="1050" b="0" i="0" u="none" strike="noStrike" kern="1200" cap="none" spc="0" normalizeH="0" baseline="0" noProof="0" dirty="0">
                <a:ln>
                  <a:noFill/>
                </a:ln>
                <a:solidFill>
                  <a:srgbClr val="616161"/>
                </a:solidFill>
                <a:effectLst/>
                <a:uLnTx/>
                <a:uFillTx/>
                <a:ea typeface="Roboto Light" panose="02000000000000000000" pitchFamily="2" charset="0"/>
                <a:cs typeface="Arial"/>
                <a:sym typeface="Arial"/>
                <a:rtl val="0"/>
              </a:rPr>
              <a:t>. 1995;44(11):1249-1258.</a:t>
            </a:r>
          </a:p>
          <a:p>
            <a:pPr marL="0" marR="0" lvl="0" indent="0" algn="l" defTabSz="304815"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srgbClr val="616161"/>
                </a:solidFill>
                <a:effectLst/>
                <a:uLnTx/>
                <a:uFillTx/>
                <a:ea typeface="Roboto Light" panose="02000000000000000000" pitchFamily="2" charset="0"/>
                <a:cs typeface="Arial"/>
                <a:sym typeface="Arial"/>
                <a:rtl val="0"/>
              </a:rPr>
              <a:t>3. Brunton SA. Int J Clin Pract, October 2015, 69, 10, 1071–1087</a:t>
            </a:r>
            <a:endParaRPr kumimoji="0" lang="en-US" sz="1050" b="0" i="0" u="none" strike="noStrike" kern="1200" cap="none" spc="0" normalizeH="0" baseline="0" noProof="0" dirty="0">
              <a:ln>
                <a:noFill/>
              </a:ln>
              <a:solidFill>
                <a:srgbClr val="616161"/>
              </a:solidFill>
              <a:effectLst/>
              <a:uLnTx/>
              <a:uFillTx/>
              <a:ea typeface="Roboto Light" panose="02000000000000000000" pitchFamily="2" charset="0"/>
              <a:cs typeface="Arial"/>
              <a:sym typeface="Arial"/>
              <a:rtl val="0"/>
            </a:endParaRPr>
          </a:p>
        </p:txBody>
      </p:sp>
    </p:spTree>
    <p:extLst>
      <p:ext uri="{BB962C8B-B14F-4D97-AF65-F5344CB8AC3E}">
        <p14:creationId xmlns:p14="http://schemas.microsoft.com/office/powerpoint/2010/main" val="152041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91147-B748-9A30-72EE-40C184E9E5A9}"/>
              </a:ext>
            </a:extLst>
          </p:cNvPr>
          <p:cNvSpPr>
            <a:spLocks noGrp="1"/>
          </p:cNvSpPr>
          <p:nvPr>
            <p:ph type="title"/>
          </p:nvPr>
        </p:nvSpPr>
        <p:spPr>
          <a:xfrm>
            <a:off x="368663" y="162560"/>
            <a:ext cx="11721737" cy="1029460"/>
          </a:xfrm>
        </p:spPr>
        <p:txBody>
          <a:bodyPr>
            <a:noAutofit/>
          </a:bodyPr>
          <a:lstStyle/>
          <a:p>
            <a:r>
              <a:rPr lang="en-US" sz="3200" b="1" dirty="0">
                <a:solidFill>
                  <a:srgbClr val="0070C0"/>
                </a:solidFill>
                <a:sym typeface="Arial"/>
                <a:rtl val="0"/>
              </a:rPr>
              <a:t>DAPAGLIFLOZIN- K</a:t>
            </a:r>
            <a:r>
              <a:rPr lang="vi-VN" sz="3200" b="1" dirty="0" err="1">
                <a:solidFill>
                  <a:srgbClr val="0070C0"/>
                </a:solidFill>
                <a:sym typeface="Arial"/>
                <a:rtl val="0"/>
              </a:rPr>
              <a:t>iểm</a:t>
            </a:r>
            <a:r>
              <a:rPr lang="vi-VN" sz="3200" b="1" dirty="0">
                <a:solidFill>
                  <a:srgbClr val="0070C0"/>
                </a:solidFill>
                <a:sym typeface="Arial"/>
                <a:rtl val="0"/>
              </a:rPr>
              <a:t> soát hiệu quả cả </a:t>
            </a:r>
            <a:br>
              <a:rPr lang="en-US" sz="3200" b="1" dirty="0">
                <a:solidFill>
                  <a:srgbClr val="0070C0"/>
                </a:solidFill>
                <a:sym typeface="Arial"/>
                <a:rtl val="0"/>
              </a:rPr>
            </a:br>
            <a:r>
              <a:rPr lang="vi-VN" sz="3200" b="1" dirty="0">
                <a:solidFill>
                  <a:srgbClr val="0070C0"/>
                </a:solidFill>
                <a:sym typeface="Arial"/>
                <a:rtl val="0"/>
              </a:rPr>
              <a:t>3 </a:t>
            </a:r>
            <a:r>
              <a:rPr lang="en-US" sz="3200" b="1" dirty="0" err="1">
                <a:solidFill>
                  <a:srgbClr val="0070C0"/>
                </a:solidFill>
                <a:sym typeface="Arial"/>
                <a:rtl val="0"/>
              </a:rPr>
              <a:t>chỉ</a:t>
            </a:r>
            <a:r>
              <a:rPr lang="vi-VN" sz="3200" b="1" dirty="0">
                <a:solidFill>
                  <a:srgbClr val="0070C0"/>
                </a:solidFill>
                <a:sym typeface="Arial"/>
                <a:rtl val="0"/>
              </a:rPr>
              <a:t> số đường huyết</a:t>
            </a:r>
            <a:br>
              <a:rPr lang="en-US" sz="2400" b="1" dirty="0">
                <a:solidFill>
                  <a:schemeClr val="accent1"/>
                </a:solidFill>
                <a:sym typeface="Arial"/>
                <a:rtl val="0"/>
              </a:rPr>
            </a:br>
            <a:endParaRPr lang="en-US" sz="2400" dirty="0"/>
          </a:p>
        </p:txBody>
      </p:sp>
      <p:grpSp>
        <p:nvGrpSpPr>
          <p:cNvPr id="3" name="Graphic 8">
            <a:extLst>
              <a:ext uri="{FF2B5EF4-FFF2-40B4-BE49-F238E27FC236}">
                <a16:creationId xmlns:a16="http://schemas.microsoft.com/office/drawing/2014/main" id="{F409F035-5B3C-45A4-1E41-A4B2C9AA27AD}"/>
              </a:ext>
            </a:extLst>
          </p:cNvPr>
          <p:cNvGrpSpPr/>
          <p:nvPr/>
        </p:nvGrpSpPr>
        <p:grpSpPr>
          <a:xfrm>
            <a:off x="581025" y="1227608"/>
            <a:ext cx="11029951" cy="4402785"/>
            <a:chOff x="1362075" y="2038350"/>
            <a:chExt cx="15561754" cy="6211728"/>
          </a:xfrm>
        </p:grpSpPr>
        <p:sp>
          <p:nvSpPr>
            <p:cNvPr id="4" name="Freeform: Shape 3">
              <a:extLst>
                <a:ext uri="{FF2B5EF4-FFF2-40B4-BE49-F238E27FC236}">
                  <a16:creationId xmlns:a16="http://schemas.microsoft.com/office/drawing/2014/main" id="{1DA5AE93-380E-9B75-56BD-B5918A399363}"/>
                </a:ext>
              </a:extLst>
            </p:cNvPr>
            <p:cNvSpPr/>
            <p:nvPr/>
          </p:nvSpPr>
          <p:spPr>
            <a:xfrm>
              <a:off x="1362075" y="2038350"/>
              <a:ext cx="15561754" cy="6211728"/>
            </a:xfrm>
            <a:custGeom>
              <a:avLst/>
              <a:gdLst>
                <a:gd name="connsiteX0" fmla="*/ 0 w 15561754"/>
                <a:gd name="connsiteY0" fmla="*/ 0 h 6211728"/>
                <a:gd name="connsiteX1" fmla="*/ 15561755 w 15561754"/>
                <a:gd name="connsiteY1" fmla="*/ 0 h 6211728"/>
                <a:gd name="connsiteX2" fmla="*/ 15561755 w 15561754"/>
                <a:gd name="connsiteY2" fmla="*/ 6211729 h 6211728"/>
                <a:gd name="connsiteX3" fmla="*/ 0 w 15561754"/>
                <a:gd name="connsiteY3" fmla="*/ 6211729 h 6211728"/>
              </a:gdLst>
              <a:ahLst/>
              <a:cxnLst>
                <a:cxn ang="0">
                  <a:pos x="connsiteX0" y="connsiteY0"/>
                </a:cxn>
                <a:cxn ang="0">
                  <a:pos x="connsiteX1" y="connsiteY1"/>
                </a:cxn>
                <a:cxn ang="0">
                  <a:pos x="connsiteX2" y="connsiteY2"/>
                </a:cxn>
                <a:cxn ang="0">
                  <a:pos x="connsiteX3" y="connsiteY3"/>
                </a:cxn>
              </a:cxnLst>
              <a:rect l="l" t="t" r="r" b="b"/>
              <a:pathLst>
                <a:path w="15561754" h="6211728">
                  <a:moveTo>
                    <a:pt x="0" y="0"/>
                  </a:moveTo>
                  <a:lnTo>
                    <a:pt x="15561755" y="0"/>
                  </a:lnTo>
                  <a:lnTo>
                    <a:pt x="15561755" y="6211729"/>
                  </a:lnTo>
                  <a:lnTo>
                    <a:pt x="0" y="6211729"/>
                  </a:lnTo>
                  <a:close/>
                </a:path>
              </a:pathLst>
            </a:custGeom>
            <a:solidFill>
              <a:srgbClr val="00B0F0">
                <a:alpha val="15000"/>
              </a:srgbClr>
            </a:solidFill>
            <a:ln w="952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04815"/>
              <a:endParaRPr lang="en-US" sz="1200" dirty="0">
                <a:solidFill>
                  <a:prstClr val="black"/>
                </a:solidFill>
                <a:latin typeface="Nunito" panose="00000500000000000000" pitchFamily="2" charset="0"/>
              </a:endParaRPr>
            </a:p>
          </p:txBody>
        </p:sp>
        <p:sp>
          <p:nvSpPr>
            <p:cNvPr id="5" name="Freeform: Shape 4">
              <a:extLst>
                <a:ext uri="{FF2B5EF4-FFF2-40B4-BE49-F238E27FC236}">
                  <a16:creationId xmlns:a16="http://schemas.microsoft.com/office/drawing/2014/main" id="{324DDF27-2EB6-CFA1-9E03-7BBD42E40C96}"/>
                </a:ext>
              </a:extLst>
            </p:cNvPr>
            <p:cNvSpPr/>
            <p:nvPr/>
          </p:nvSpPr>
          <p:spPr>
            <a:xfrm>
              <a:off x="1837276" y="7093171"/>
              <a:ext cx="14746509" cy="980491"/>
            </a:xfrm>
            <a:custGeom>
              <a:avLst/>
              <a:gdLst>
                <a:gd name="connsiteX0" fmla="*/ 0 w 14545722"/>
                <a:gd name="connsiteY0" fmla="*/ 0 h 776573"/>
                <a:gd name="connsiteX1" fmla="*/ 14545723 w 14545722"/>
                <a:gd name="connsiteY1" fmla="*/ 0 h 776573"/>
                <a:gd name="connsiteX2" fmla="*/ 14545723 w 14545722"/>
                <a:gd name="connsiteY2" fmla="*/ 776574 h 776573"/>
                <a:gd name="connsiteX3" fmla="*/ 0 w 14545722"/>
                <a:gd name="connsiteY3" fmla="*/ 776574 h 776573"/>
              </a:gdLst>
              <a:ahLst/>
              <a:cxnLst>
                <a:cxn ang="0">
                  <a:pos x="connsiteX0" y="connsiteY0"/>
                </a:cxn>
                <a:cxn ang="0">
                  <a:pos x="connsiteX1" y="connsiteY1"/>
                </a:cxn>
                <a:cxn ang="0">
                  <a:pos x="connsiteX2" y="connsiteY2"/>
                </a:cxn>
                <a:cxn ang="0">
                  <a:pos x="connsiteX3" y="connsiteY3"/>
                </a:cxn>
              </a:cxnLst>
              <a:rect l="l" t="t" r="r" b="b"/>
              <a:pathLst>
                <a:path w="14545722" h="776573">
                  <a:moveTo>
                    <a:pt x="0" y="0"/>
                  </a:moveTo>
                  <a:lnTo>
                    <a:pt x="14545723" y="0"/>
                  </a:lnTo>
                  <a:lnTo>
                    <a:pt x="14545723" y="776574"/>
                  </a:lnTo>
                  <a:lnTo>
                    <a:pt x="0" y="776574"/>
                  </a:lnTo>
                  <a:close/>
                </a:path>
              </a:pathLst>
            </a:custGeom>
            <a:solidFill>
              <a:srgbClr val="FFFFFF"/>
            </a:solidFill>
            <a:ln w="952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04815"/>
              <a:endParaRPr lang="en-US" sz="1200">
                <a:solidFill>
                  <a:prstClr val="black"/>
                </a:solidFill>
                <a:latin typeface="Nunito" panose="00000500000000000000" pitchFamily="2" charset="0"/>
              </a:endParaRPr>
            </a:p>
          </p:txBody>
        </p:sp>
        <p:sp>
          <p:nvSpPr>
            <p:cNvPr id="6" name="TextBox 13">
              <a:extLst>
                <a:ext uri="{FF2B5EF4-FFF2-40B4-BE49-F238E27FC236}">
                  <a16:creationId xmlns:a16="http://schemas.microsoft.com/office/drawing/2014/main" id="{5558B9FC-76BC-EF23-70A1-FFE8EB65938D}"/>
                </a:ext>
              </a:extLst>
            </p:cNvPr>
            <p:cNvSpPr txBox="1"/>
            <p:nvPr/>
          </p:nvSpPr>
          <p:spPr>
            <a:xfrm>
              <a:off x="5630682" y="2494750"/>
              <a:ext cx="2372892" cy="45594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304815"/>
              <a:r>
                <a:rPr lang="en-US" sz="1500" b="1" dirty="0" err="1">
                  <a:solidFill>
                    <a:srgbClr val="616161"/>
                  </a:solidFill>
                  <a:latin typeface="Nunito" panose="00000500000000000000" pitchFamily="2" charset="0"/>
                  <a:cs typeface="Arial"/>
                  <a:sym typeface="Arial"/>
                  <a:rtl val="0"/>
                </a:rPr>
                <a:t>Giảm</a:t>
              </a:r>
              <a:r>
                <a:rPr lang="en-US" sz="1500" b="1" dirty="0">
                  <a:solidFill>
                    <a:srgbClr val="616161"/>
                  </a:solidFill>
                  <a:latin typeface="Nunito" panose="00000500000000000000" pitchFamily="2" charset="0"/>
                  <a:cs typeface="Arial"/>
                  <a:sym typeface="Arial"/>
                  <a:rtl val="0"/>
                </a:rPr>
                <a:t> HbA1c (%)</a:t>
              </a:r>
            </a:p>
          </p:txBody>
        </p:sp>
        <p:sp>
          <p:nvSpPr>
            <p:cNvPr id="7" name="TextBox 14">
              <a:extLst>
                <a:ext uri="{FF2B5EF4-FFF2-40B4-BE49-F238E27FC236}">
                  <a16:creationId xmlns:a16="http://schemas.microsoft.com/office/drawing/2014/main" id="{690F6D0F-F3A4-0AC1-CECF-057E4185C123}"/>
                </a:ext>
              </a:extLst>
            </p:cNvPr>
            <p:cNvSpPr txBox="1"/>
            <p:nvPr/>
          </p:nvSpPr>
          <p:spPr>
            <a:xfrm>
              <a:off x="8659553" y="2319821"/>
              <a:ext cx="3175765" cy="78161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304815"/>
              <a:r>
                <a:rPr lang="en-US" sz="1500" b="1" dirty="0" err="1">
                  <a:solidFill>
                    <a:srgbClr val="616161"/>
                  </a:solidFill>
                  <a:latin typeface="Nunito" panose="00000500000000000000" pitchFamily="2" charset="0"/>
                  <a:cs typeface="Arial"/>
                  <a:sym typeface="Arial"/>
                  <a:rtl val="0"/>
                </a:rPr>
                <a:t>Giảm</a:t>
              </a:r>
              <a:r>
                <a:rPr lang="en-US" sz="1500" b="1" dirty="0">
                  <a:solidFill>
                    <a:srgbClr val="616161"/>
                  </a:solidFill>
                  <a:latin typeface="Nunito" panose="00000500000000000000" pitchFamily="2" charset="0"/>
                  <a:cs typeface="Arial"/>
                  <a:sym typeface="Arial"/>
                  <a:rtl val="0"/>
                </a:rPr>
                <a:t> </a:t>
              </a:r>
              <a:r>
                <a:rPr lang="en-US" sz="1500" b="1" dirty="0" err="1">
                  <a:solidFill>
                    <a:srgbClr val="616161"/>
                  </a:solidFill>
                  <a:latin typeface="Nunito" panose="00000500000000000000" pitchFamily="2" charset="0"/>
                  <a:cs typeface="Arial"/>
                  <a:sym typeface="Arial"/>
                  <a:rtl val="0"/>
                </a:rPr>
                <a:t>đường</a:t>
              </a:r>
              <a:r>
                <a:rPr lang="en-US" sz="1500" b="1" dirty="0">
                  <a:solidFill>
                    <a:srgbClr val="616161"/>
                  </a:solidFill>
                  <a:latin typeface="Nunito" panose="00000500000000000000" pitchFamily="2" charset="0"/>
                  <a:cs typeface="Arial"/>
                  <a:sym typeface="Arial"/>
                  <a:rtl val="0"/>
                </a:rPr>
                <a:t> </a:t>
              </a:r>
              <a:r>
                <a:rPr lang="en-US" sz="1500" b="1" dirty="0" err="1">
                  <a:solidFill>
                    <a:srgbClr val="616161"/>
                  </a:solidFill>
                  <a:latin typeface="Nunito" panose="00000500000000000000" pitchFamily="2" charset="0"/>
                  <a:cs typeface="Arial"/>
                  <a:sym typeface="Arial"/>
                  <a:rtl val="0"/>
                </a:rPr>
                <a:t>huyết</a:t>
              </a:r>
              <a:r>
                <a:rPr lang="en-US" sz="1500" b="1" dirty="0">
                  <a:solidFill>
                    <a:srgbClr val="616161"/>
                  </a:solidFill>
                  <a:latin typeface="Nunito" panose="00000500000000000000" pitchFamily="2" charset="0"/>
                  <a:cs typeface="Arial"/>
                  <a:sym typeface="Arial"/>
                  <a:rtl val="0"/>
                </a:rPr>
                <a:t> </a:t>
              </a:r>
              <a:r>
                <a:rPr lang="en-US" sz="1500" b="1" dirty="0" err="1">
                  <a:solidFill>
                    <a:srgbClr val="616161"/>
                  </a:solidFill>
                  <a:latin typeface="Nunito" panose="00000500000000000000" pitchFamily="2" charset="0"/>
                  <a:cs typeface="Arial"/>
                  <a:sym typeface="Arial"/>
                  <a:rtl val="0"/>
                </a:rPr>
                <a:t>đói</a:t>
              </a:r>
              <a:endParaRPr lang="en-US" sz="1500" b="1" dirty="0">
                <a:solidFill>
                  <a:srgbClr val="616161"/>
                </a:solidFill>
                <a:latin typeface="Nunito" panose="00000500000000000000" pitchFamily="2" charset="0"/>
                <a:cs typeface="Arial"/>
                <a:sym typeface="Arial"/>
                <a:rtl val="0"/>
              </a:endParaRPr>
            </a:p>
            <a:p>
              <a:pPr algn="ctr" defTabSz="304815"/>
              <a:r>
                <a:rPr lang="en-US" sz="1500" b="1" dirty="0">
                  <a:solidFill>
                    <a:srgbClr val="616161"/>
                  </a:solidFill>
                  <a:latin typeface="Nunito" panose="00000500000000000000" pitchFamily="2" charset="0"/>
                  <a:cs typeface="Arial"/>
                  <a:sym typeface="Arial"/>
                  <a:rtl val="0"/>
                </a:rPr>
                <a:t>(mmol/L)</a:t>
              </a:r>
            </a:p>
          </p:txBody>
        </p:sp>
        <p:sp>
          <p:nvSpPr>
            <p:cNvPr id="8" name="TextBox 16">
              <a:extLst>
                <a:ext uri="{FF2B5EF4-FFF2-40B4-BE49-F238E27FC236}">
                  <a16:creationId xmlns:a16="http://schemas.microsoft.com/office/drawing/2014/main" id="{E58A58FB-B545-F2BE-7AC7-5009A52DFB4C}"/>
                </a:ext>
              </a:extLst>
            </p:cNvPr>
            <p:cNvSpPr txBox="1"/>
            <p:nvPr/>
          </p:nvSpPr>
          <p:spPr>
            <a:xfrm>
              <a:off x="12616349" y="2319821"/>
              <a:ext cx="3630349" cy="78161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304815"/>
              <a:r>
                <a:rPr lang="en-US" sz="1500" b="1" dirty="0" err="1">
                  <a:solidFill>
                    <a:srgbClr val="616161"/>
                  </a:solidFill>
                  <a:latin typeface="Nunito" panose="00000500000000000000" pitchFamily="2" charset="0"/>
                  <a:cs typeface="Arial"/>
                  <a:sym typeface="Arial"/>
                  <a:rtl val="0"/>
                </a:rPr>
                <a:t>Giảm</a:t>
              </a:r>
              <a:r>
                <a:rPr lang="en-US" sz="1500" b="1" dirty="0">
                  <a:solidFill>
                    <a:srgbClr val="616161"/>
                  </a:solidFill>
                  <a:latin typeface="Nunito" panose="00000500000000000000" pitchFamily="2" charset="0"/>
                  <a:cs typeface="Arial"/>
                  <a:sym typeface="Arial"/>
                  <a:rtl val="0"/>
                </a:rPr>
                <a:t> </a:t>
              </a:r>
              <a:r>
                <a:rPr lang="en-US" sz="1500" b="1" dirty="0" err="1">
                  <a:solidFill>
                    <a:srgbClr val="616161"/>
                  </a:solidFill>
                  <a:latin typeface="Nunito" panose="00000500000000000000" pitchFamily="2" charset="0"/>
                  <a:cs typeface="Arial"/>
                  <a:sym typeface="Arial"/>
                  <a:rtl val="0"/>
                </a:rPr>
                <a:t>đường</a:t>
              </a:r>
              <a:r>
                <a:rPr lang="en-US" sz="1500" b="1" dirty="0">
                  <a:solidFill>
                    <a:srgbClr val="616161"/>
                  </a:solidFill>
                  <a:latin typeface="Nunito" panose="00000500000000000000" pitchFamily="2" charset="0"/>
                  <a:cs typeface="Arial"/>
                  <a:sym typeface="Arial"/>
                  <a:rtl val="0"/>
                </a:rPr>
                <a:t> </a:t>
              </a:r>
              <a:r>
                <a:rPr lang="en-US" sz="1500" b="1" dirty="0" err="1">
                  <a:solidFill>
                    <a:srgbClr val="616161"/>
                  </a:solidFill>
                  <a:latin typeface="Nunito" panose="00000500000000000000" pitchFamily="2" charset="0"/>
                  <a:cs typeface="Arial"/>
                  <a:sym typeface="Arial"/>
                  <a:rtl val="0"/>
                </a:rPr>
                <a:t>huyết</a:t>
              </a:r>
              <a:r>
                <a:rPr lang="en-US" sz="1500" b="1" dirty="0">
                  <a:solidFill>
                    <a:srgbClr val="616161"/>
                  </a:solidFill>
                  <a:latin typeface="Nunito" panose="00000500000000000000" pitchFamily="2" charset="0"/>
                  <a:cs typeface="Arial"/>
                  <a:sym typeface="Arial"/>
                  <a:rtl val="0"/>
                </a:rPr>
                <a:t> </a:t>
              </a:r>
              <a:r>
                <a:rPr lang="en-US" sz="1500" b="1" dirty="0" err="1">
                  <a:solidFill>
                    <a:srgbClr val="616161"/>
                  </a:solidFill>
                  <a:latin typeface="Nunito" panose="00000500000000000000" pitchFamily="2" charset="0"/>
                  <a:cs typeface="Arial"/>
                  <a:sym typeface="Arial"/>
                  <a:rtl val="0"/>
                </a:rPr>
                <a:t>sau</a:t>
              </a:r>
              <a:r>
                <a:rPr lang="en-US" sz="1500" b="1" dirty="0">
                  <a:solidFill>
                    <a:srgbClr val="616161"/>
                  </a:solidFill>
                  <a:latin typeface="Nunito" panose="00000500000000000000" pitchFamily="2" charset="0"/>
                  <a:cs typeface="Arial"/>
                  <a:sym typeface="Arial"/>
                  <a:rtl val="0"/>
                </a:rPr>
                <a:t> </a:t>
              </a:r>
              <a:r>
                <a:rPr lang="en-US" sz="1500" b="1" dirty="0" err="1">
                  <a:solidFill>
                    <a:srgbClr val="616161"/>
                  </a:solidFill>
                  <a:latin typeface="Nunito" panose="00000500000000000000" pitchFamily="2" charset="0"/>
                  <a:cs typeface="Arial"/>
                  <a:sym typeface="Arial"/>
                  <a:rtl val="0"/>
                </a:rPr>
                <a:t>ăn</a:t>
              </a:r>
              <a:endParaRPr lang="en-US" sz="1500" b="1" dirty="0">
                <a:solidFill>
                  <a:srgbClr val="616161"/>
                </a:solidFill>
                <a:latin typeface="Nunito" panose="00000500000000000000" pitchFamily="2" charset="0"/>
                <a:cs typeface="Arial"/>
                <a:sym typeface="Arial"/>
                <a:rtl val="0"/>
              </a:endParaRPr>
            </a:p>
            <a:p>
              <a:pPr algn="ctr" defTabSz="304815"/>
              <a:r>
                <a:rPr lang="en-US" sz="1500" b="1" dirty="0">
                  <a:solidFill>
                    <a:srgbClr val="616161"/>
                  </a:solidFill>
                  <a:latin typeface="Nunito" panose="00000500000000000000" pitchFamily="2" charset="0"/>
                  <a:cs typeface="Arial"/>
                  <a:sym typeface="Arial"/>
                  <a:rtl val="0"/>
                </a:rPr>
                <a:t>2 </a:t>
              </a:r>
              <a:r>
                <a:rPr lang="en-US" sz="1500" b="1" dirty="0" err="1">
                  <a:solidFill>
                    <a:srgbClr val="616161"/>
                  </a:solidFill>
                  <a:latin typeface="Nunito" panose="00000500000000000000" pitchFamily="2" charset="0"/>
                  <a:cs typeface="Arial"/>
                  <a:sym typeface="Arial"/>
                  <a:rtl val="0"/>
                </a:rPr>
                <a:t>giờ</a:t>
              </a:r>
              <a:r>
                <a:rPr lang="en-US" sz="1500" b="1" dirty="0">
                  <a:solidFill>
                    <a:srgbClr val="616161"/>
                  </a:solidFill>
                  <a:latin typeface="Nunito" panose="00000500000000000000" pitchFamily="2" charset="0"/>
                  <a:cs typeface="Arial"/>
                  <a:sym typeface="Arial"/>
                  <a:rtl val="0"/>
                </a:rPr>
                <a:t> (mmol/L)</a:t>
              </a:r>
            </a:p>
          </p:txBody>
        </p:sp>
        <p:sp>
          <p:nvSpPr>
            <p:cNvPr id="9" name="Freeform: Shape 8">
              <a:extLst>
                <a:ext uri="{FF2B5EF4-FFF2-40B4-BE49-F238E27FC236}">
                  <a16:creationId xmlns:a16="http://schemas.microsoft.com/office/drawing/2014/main" id="{C369E298-B53D-1BCF-B1F0-7A74BFDB77F8}"/>
                </a:ext>
              </a:extLst>
            </p:cNvPr>
            <p:cNvSpPr/>
            <p:nvPr/>
          </p:nvSpPr>
          <p:spPr>
            <a:xfrm>
              <a:off x="5330761" y="2273903"/>
              <a:ext cx="9525" cy="5687853"/>
            </a:xfrm>
            <a:custGeom>
              <a:avLst/>
              <a:gdLst>
                <a:gd name="connsiteX0" fmla="*/ 0 w 9525"/>
                <a:gd name="connsiteY0" fmla="*/ 0 h 5687853"/>
                <a:gd name="connsiteX1" fmla="*/ 0 w 9525"/>
                <a:gd name="connsiteY1" fmla="*/ 5687854 h 5687853"/>
              </a:gdLst>
              <a:ahLst/>
              <a:cxnLst>
                <a:cxn ang="0">
                  <a:pos x="connsiteX0" y="connsiteY0"/>
                </a:cxn>
                <a:cxn ang="0">
                  <a:pos x="connsiteX1" y="connsiteY1"/>
                </a:cxn>
              </a:cxnLst>
              <a:rect l="l" t="t" r="r" b="b"/>
              <a:pathLst>
                <a:path w="9525" h="5687853">
                  <a:moveTo>
                    <a:pt x="0" y="0"/>
                  </a:moveTo>
                  <a:lnTo>
                    <a:pt x="0" y="5687854"/>
                  </a:lnTo>
                </a:path>
              </a:pathLst>
            </a:custGeom>
            <a:ln w="19050" cap="flat">
              <a:solidFill>
                <a:srgbClr val="616161"/>
              </a:solid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04815"/>
              <a:endParaRPr lang="en-US" sz="1200">
                <a:solidFill>
                  <a:prstClr val="black"/>
                </a:solidFill>
                <a:latin typeface="Nunito" panose="00000500000000000000" pitchFamily="2" charset="0"/>
              </a:endParaRPr>
            </a:p>
          </p:txBody>
        </p:sp>
        <p:sp>
          <p:nvSpPr>
            <p:cNvPr id="10" name="Freeform: Shape 9">
              <a:extLst>
                <a:ext uri="{FF2B5EF4-FFF2-40B4-BE49-F238E27FC236}">
                  <a16:creationId xmlns:a16="http://schemas.microsoft.com/office/drawing/2014/main" id="{F0B9387A-2063-3FE9-97E0-F6E94EA9D9E1}"/>
                </a:ext>
              </a:extLst>
            </p:cNvPr>
            <p:cNvSpPr/>
            <p:nvPr/>
          </p:nvSpPr>
          <p:spPr>
            <a:xfrm>
              <a:off x="8284273" y="2273903"/>
              <a:ext cx="9525" cy="5703855"/>
            </a:xfrm>
            <a:custGeom>
              <a:avLst/>
              <a:gdLst>
                <a:gd name="connsiteX0" fmla="*/ 0 w 9525"/>
                <a:gd name="connsiteY0" fmla="*/ 0 h 5703855"/>
                <a:gd name="connsiteX1" fmla="*/ 0 w 9525"/>
                <a:gd name="connsiteY1" fmla="*/ 5703856 h 5703855"/>
              </a:gdLst>
              <a:ahLst/>
              <a:cxnLst>
                <a:cxn ang="0">
                  <a:pos x="connsiteX0" y="connsiteY0"/>
                </a:cxn>
                <a:cxn ang="0">
                  <a:pos x="connsiteX1" y="connsiteY1"/>
                </a:cxn>
              </a:cxnLst>
              <a:rect l="l" t="t" r="r" b="b"/>
              <a:pathLst>
                <a:path w="9525" h="5703855">
                  <a:moveTo>
                    <a:pt x="0" y="0"/>
                  </a:moveTo>
                  <a:lnTo>
                    <a:pt x="0" y="5703856"/>
                  </a:lnTo>
                </a:path>
              </a:pathLst>
            </a:custGeom>
            <a:ln w="19050" cap="flat">
              <a:solidFill>
                <a:srgbClr val="616161"/>
              </a:solid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04815"/>
              <a:endParaRPr lang="en-US" sz="1200">
                <a:solidFill>
                  <a:prstClr val="black"/>
                </a:solidFill>
                <a:latin typeface="Nunito" panose="00000500000000000000" pitchFamily="2" charset="0"/>
              </a:endParaRPr>
            </a:p>
          </p:txBody>
        </p:sp>
        <p:sp>
          <p:nvSpPr>
            <p:cNvPr id="11" name="Freeform: Shape 10">
              <a:extLst>
                <a:ext uri="{FF2B5EF4-FFF2-40B4-BE49-F238E27FC236}">
                  <a16:creationId xmlns:a16="http://schemas.microsoft.com/office/drawing/2014/main" id="{521F8603-A42F-B5BA-6036-44245F739256}"/>
                </a:ext>
              </a:extLst>
            </p:cNvPr>
            <p:cNvSpPr/>
            <p:nvPr/>
          </p:nvSpPr>
          <p:spPr>
            <a:xfrm>
              <a:off x="12442126" y="2273903"/>
              <a:ext cx="9525" cy="5703855"/>
            </a:xfrm>
            <a:custGeom>
              <a:avLst/>
              <a:gdLst>
                <a:gd name="connsiteX0" fmla="*/ 0 w 9525"/>
                <a:gd name="connsiteY0" fmla="*/ 0 h 5703855"/>
                <a:gd name="connsiteX1" fmla="*/ 0 w 9525"/>
                <a:gd name="connsiteY1" fmla="*/ 5703856 h 5703855"/>
              </a:gdLst>
              <a:ahLst/>
              <a:cxnLst>
                <a:cxn ang="0">
                  <a:pos x="connsiteX0" y="connsiteY0"/>
                </a:cxn>
                <a:cxn ang="0">
                  <a:pos x="connsiteX1" y="connsiteY1"/>
                </a:cxn>
              </a:cxnLst>
              <a:rect l="l" t="t" r="r" b="b"/>
              <a:pathLst>
                <a:path w="9525" h="5703855">
                  <a:moveTo>
                    <a:pt x="0" y="0"/>
                  </a:moveTo>
                  <a:lnTo>
                    <a:pt x="0" y="5703856"/>
                  </a:lnTo>
                </a:path>
              </a:pathLst>
            </a:custGeom>
            <a:ln w="19050" cap="flat">
              <a:solidFill>
                <a:srgbClr val="616161"/>
              </a:solid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04815"/>
              <a:endParaRPr lang="en-US" sz="1200">
                <a:solidFill>
                  <a:prstClr val="black"/>
                </a:solidFill>
                <a:latin typeface="Nunito" panose="00000500000000000000" pitchFamily="2" charset="0"/>
              </a:endParaRPr>
            </a:p>
          </p:txBody>
        </p:sp>
        <p:sp>
          <p:nvSpPr>
            <p:cNvPr id="12" name="Freeform: Shape 11">
              <a:extLst>
                <a:ext uri="{FF2B5EF4-FFF2-40B4-BE49-F238E27FC236}">
                  <a16:creationId xmlns:a16="http://schemas.microsoft.com/office/drawing/2014/main" id="{B907953A-8435-3CED-17BC-5C4A2267F23E}"/>
                </a:ext>
              </a:extLst>
            </p:cNvPr>
            <p:cNvSpPr/>
            <p:nvPr/>
          </p:nvSpPr>
          <p:spPr>
            <a:xfrm>
              <a:off x="1692592" y="3949350"/>
              <a:ext cx="14920055" cy="9525"/>
            </a:xfrm>
            <a:custGeom>
              <a:avLst/>
              <a:gdLst>
                <a:gd name="connsiteX0" fmla="*/ 0 w 14920055"/>
                <a:gd name="connsiteY0" fmla="*/ 0 h 9525"/>
                <a:gd name="connsiteX1" fmla="*/ 14920055 w 14920055"/>
                <a:gd name="connsiteY1" fmla="*/ 0 h 9525"/>
              </a:gdLst>
              <a:ahLst/>
              <a:cxnLst>
                <a:cxn ang="0">
                  <a:pos x="connsiteX0" y="connsiteY0"/>
                </a:cxn>
                <a:cxn ang="0">
                  <a:pos x="connsiteX1" y="connsiteY1"/>
                </a:cxn>
              </a:cxnLst>
              <a:rect l="l" t="t" r="r" b="b"/>
              <a:pathLst>
                <a:path w="14920055" h="9525">
                  <a:moveTo>
                    <a:pt x="0" y="0"/>
                  </a:moveTo>
                  <a:lnTo>
                    <a:pt x="14920055" y="0"/>
                  </a:lnTo>
                </a:path>
              </a:pathLst>
            </a:custGeom>
            <a:ln w="19050" cap="flat">
              <a:solidFill>
                <a:srgbClr val="616161"/>
              </a:solid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04815"/>
              <a:endParaRPr lang="en-US" sz="1200">
                <a:solidFill>
                  <a:prstClr val="black"/>
                </a:solidFill>
                <a:latin typeface="Nunito" panose="00000500000000000000" pitchFamily="2" charset="0"/>
              </a:endParaRPr>
            </a:p>
          </p:txBody>
        </p:sp>
        <p:sp>
          <p:nvSpPr>
            <p:cNvPr id="13" name="Freeform: Shape 12">
              <a:extLst>
                <a:ext uri="{FF2B5EF4-FFF2-40B4-BE49-F238E27FC236}">
                  <a16:creationId xmlns:a16="http://schemas.microsoft.com/office/drawing/2014/main" id="{697EEE59-A90B-C8B8-C739-6DCFAF2C297E}"/>
                </a:ext>
              </a:extLst>
            </p:cNvPr>
            <p:cNvSpPr/>
            <p:nvPr/>
          </p:nvSpPr>
          <p:spPr>
            <a:xfrm>
              <a:off x="1692592" y="3163443"/>
              <a:ext cx="14920055" cy="9525"/>
            </a:xfrm>
            <a:custGeom>
              <a:avLst/>
              <a:gdLst>
                <a:gd name="connsiteX0" fmla="*/ 0 w 14920055"/>
                <a:gd name="connsiteY0" fmla="*/ 0 h 9525"/>
                <a:gd name="connsiteX1" fmla="*/ 14920055 w 14920055"/>
                <a:gd name="connsiteY1" fmla="*/ 0 h 9525"/>
              </a:gdLst>
              <a:ahLst/>
              <a:cxnLst>
                <a:cxn ang="0">
                  <a:pos x="connsiteX0" y="connsiteY0"/>
                </a:cxn>
                <a:cxn ang="0">
                  <a:pos x="connsiteX1" y="connsiteY1"/>
                </a:cxn>
              </a:cxnLst>
              <a:rect l="l" t="t" r="r" b="b"/>
              <a:pathLst>
                <a:path w="14920055" h="9525">
                  <a:moveTo>
                    <a:pt x="0" y="0"/>
                  </a:moveTo>
                  <a:lnTo>
                    <a:pt x="14920055" y="0"/>
                  </a:lnTo>
                </a:path>
              </a:pathLst>
            </a:custGeom>
            <a:ln w="19050" cap="flat">
              <a:solidFill>
                <a:srgbClr val="616161"/>
              </a:solid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04815"/>
              <a:endParaRPr lang="en-US" sz="1200">
                <a:solidFill>
                  <a:prstClr val="black"/>
                </a:solidFill>
                <a:latin typeface="Nunito" panose="00000500000000000000" pitchFamily="2" charset="0"/>
              </a:endParaRPr>
            </a:p>
          </p:txBody>
        </p:sp>
        <p:sp>
          <p:nvSpPr>
            <p:cNvPr id="14" name="Freeform: Shape 13">
              <a:extLst>
                <a:ext uri="{FF2B5EF4-FFF2-40B4-BE49-F238E27FC236}">
                  <a16:creationId xmlns:a16="http://schemas.microsoft.com/office/drawing/2014/main" id="{8CB35163-3EE0-272D-CB8F-A63CAC9C34CE}"/>
                </a:ext>
              </a:extLst>
            </p:cNvPr>
            <p:cNvSpPr/>
            <p:nvPr/>
          </p:nvSpPr>
          <p:spPr>
            <a:xfrm>
              <a:off x="1692592" y="4735353"/>
              <a:ext cx="14920055" cy="9525"/>
            </a:xfrm>
            <a:custGeom>
              <a:avLst/>
              <a:gdLst>
                <a:gd name="connsiteX0" fmla="*/ 0 w 14920055"/>
                <a:gd name="connsiteY0" fmla="*/ 0 h 9525"/>
                <a:gd name="connsiteX1" fmla="*/ 14920055 w 14920055"/>
                <a:gd name="connsiteY1" fmla="*/ 0 h 9525"/>
              </a:gdLst>
              <a:ahLst/>
              <a:cxnLst>
                <a:cxn ang="0">
                  <a:pos x="connsiteX0" y="connsiteY0"/>
                </a:cxn>
                <a:cxn ang="0">
                  <a:pos x="connsiteX1" y="connsiteY1"/>
                </a:cxn>
              </a:cxnLst>
              <a:rect l="l" t="t" r="r" b="b"/>
              <a:pathLst>
                <a:path w="14920055" h="9525">
                  <a:moveTo>
                    <a:pt x="0" y="0"/>
                  </a:moveTo>
                  <a:lnTo>
                    <a:pt x="14920055" y="0"/>
                  </a:lnTo>
                </a:path>
              </a:pathLst>
            </a:custGeom>
            <a:ln w="19050" cap="flat">
              <a:solidFill>
                <a:srgbClr val="616161"/>
              </a:solid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04815"/>
              <a:endParaRPr lang="en-US" sz="1200">
                <a:solidFill>
                  <a:prstClr val="black"/>
                </a:solidFill>
                <a:latin typeface="Nunito" panose="00000500000000000000" pitchFamily="2" charset="0"/>
              </a:endParaRPr>
            </a:p>
          </p:txBody>
        </p:sp>
        <p:sp>
          <p:nvSpPr>
            <p:cNvPr id="15" name="Freeform: Shape 14">
              <a:extLst>
                <a:ext uri="{FF2B5EF4-FFF2-40B4-BE49-F238E27FC236}">
                  <a16:creationId xmlns:a16="http://schemas.microsoft.com/office/drawing/2014/main" id="{EDFB8833-D115-A9D5-82DA-81B0424618C5}"/>
                </a:ext>
              </a:extLst>
            </p:cNvPr>
            <p:cNvSpPr/>
            <p:nvPr/>
          </p:nvSpPr>
          <p:spPr>
            <a:xfrm>
              <a:off x="1692592" y="5521261"/>
              <a:ext cx="14920055" cy="9525"/>
            </a:xfrm>
            <a:custGeom>
              <a:avLst/>
              <a:gdLst>
                <a:gd name="connsiteX0" fmla="*/ 0 w 14920055"/>
                <a:gd name="connsiteY0" fmla="*/ 0 h 9525"/>
                <a:gd name="connsiteX1" fmla="*/ 14920055 w 14920055"/>
                <a:gd name="connsiteY1" fmla="*/ 0 h 9525"/>
              </a:gdLst>
              <a:ahLst/>
              <a:cxnLst>
                <a:cxn ang="0">
                  <a:pos x="connsiteX0" y="connsiteY0"/>
                </a:cxn>
                <a:cxn ang="0">
                  <a:pos x="connsiteX1" y="connsiteY1"/>
                </a:cxn>
              </a:cxnLst>
              <a:rect l="l" t="t" r="r" b="b"/>
              <a:pathLst>
                <a:path w="14920055" h="9525">
                  <a:moveTo>
                    <a:pt x="0" y="0"/>
                  </a:moveTo>
                  <a:lnTo>
                    <a:pt x="14920055" y="0"/>
                  </a:lnTo>
                </a:path>
              </a:pathLst>
            </a:custGeom>
            <a:ln w="19050" cap="flat">
              <a:solidFill>
                <a:srgbClr val="616161"/>
              </a:solid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04815"/>
              <a:endParaRPr lang="en-US" sz="1200">
                <a:solidFill>
                  <a:prstClr val="black"/>
                </a:solidFill>
                <a:latin typeface="Nunito" panose="00000500000000000000" pitchFamily="2" charset="0"/>
              </a:endParaRPr>
            </a:p>
          </p:txBody>
        </p:sp>
        <p:sp>
          <p:nvSpPr>
            <p:cNvPr id="16" name="Freeform: Shape 15">
              <a:extLst>
                <a:ext uri="{FF2B5EF4-FFF2-40B4-BE49-F238E27FC236}">
                  <a16:creationId xmlns:a16="http://schemas.microsoft.com/office/drawing/2014/main" id="{6D65D912-526C-3CFD-5182-1503E539C093}"/>
                </a:ext>
              </a:extLst>
            </p:cNvPr>
            <p:cNvSpPr/>
            <p:nvPr/>
          </p:nvSpPr>
          <p:spPr>
            <a:xfrm>
              <a:off x="1692592" y="6307169"/>
              <a:ext cx="14920055" cy="9525"/>
            </a:xfrm>
            <a:custGeom>
              <a:avLst/>
              <a:gdLst>
                <a:gd name="connsiteX0" fmla="*/ 0 w 14920055"/>
                <a:gd name="connsiteY0" fmla="*/ 0 h 9525"/>
                <a:gd name="connsiteX1" fmla="*/ 14920055 w 14920055"/>
                <a:gd name="connsiteY1" fmla="*/ 0 h 9525"/>
              </a:gdLst>
              <a:ahLst/>
              <a:cxnLst>
                <a:cxn ang="0">
                  <a:pos x="connsiteX0" y="connsiteY0"/>
                </a:cxn>
                <a:cxn ang="0">
                  <a:pos x="connsiteX1" y="connsiteY1"/>
                </a:cxn>
              </a:cxnLst>
              <a:rect l="l" t="t" r="r" b="b"/>
              <a:pathLst>
                <a:path w="14920055" h="9525">
                  <a:moveTo>
                    <a:pt x="0" y="0"/>
                  </a:moveTo>
                  <a:lnTo>
                    <a:pt x="14920055" y="0"/>
                  </a:lnTo>
                </a:path>
              </a:pathLst>
            </a:custGeom>
            <a:ln w="19050" cap="flat">
              <a:solidFill>
                <a:srgbClr val="616161"/>
              </a:solid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04815"/>
              <a:endParaRPr lang="en-US" sz="1200">
                <a:solidFill>
                  <a:prstClr val="black"/>
                </a:solidFill>
                <a:latin typeface="Nunito" panose="00000500000000000000" pitchFamily="2" charset="0"/>
              </a:endParaRPr>
            </a:p>
          </p:txBody>
        </p:sp>
        <p:sp>
          <p:nvSpPr>
            <p:cNvPr id="17" name="Freeform: Shape 16">
              <a:extLst>
                <a:ext uri="{FF2B5EF4-FFF2-40B4-BE49-F238E27FC236}">
                  <a16:creationId xmlns:a16="http://schemas.microsoft.com/office/drawing/2014/main" id="{E4F3FCFC-A79C-06C0-20EB-34956DA24DF9}"/>
                </a:ext>
              </a:extLst>
            </p:cNvPr>
            <p:cNvSpPr/>
            <p:nvPr/>
          </p:nvSpPr>
          <p:spPr>
            <a:xfrm>
              <a:off x="1692592" y="7093172"/>
              <a:ext cx="14920055" cy="9525"/>
            </a:xfrm>
            <a:custGeom>
              <a:avLst/>
              <a:gdLst>
                <a:gd name="connsiteX0" fmla="*/ 0 w 14920055"/>
                <a:gd name="connsiteY0" fmla="*/ 0 h 9525"/>
                <a:gd name="connsiteX1" fmla="*/ 14920055 w 14920055"/>
                <a:gd name="connsiteY1" fmla="*/ 0 h 9525"/>
              </a:gdLst>
              <a:ahLst/>
              <a:cxnLst>
                <a:cxn ang="0">
                  <a:pos x="connsiteX0" y="connsiteY0"/>
                </a:cxn>
                <a:cxn ang="0">
                  <a:pos x="connsiteX1" y="connsiteY1"/>
                </a:cxn>
              </a:cxnLst>
              <a:rect l="l" t="t" r="r" b="b"/>
              <a:pathLst>
                <a:path w="14920055" h="9525">
                  <a:moveTo>
                    <a:pt x="0" y="0"/>
                  </a:moveTo>
                  <a:lnTo>
                    <a:pt x="14920055" y="0"/>
                  </a:lnTo>
                </a:path>
              </a:pathLst>
            </a:custGeom>
            <a:ln w="19050" cap="flat">
              <a:solidFill>
                <a:srgbClr val="616161"/>
              </a:solid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04815"/>
              <a:endParaRPr lang="en-US" sz="1200">
                <a:solidFill>
                  <a:prstClr val="black"/>
                </a:solidFill>
                <a:latin typeface="Nunito" panose="00000500000000000000" pitchFamily="2" charset="0"/>
              </a:endParaRPr>
            </a:p>
          </p:txBody>
        </p:sp>
        <p:sp>
          <p:nvSpPr>
            <p:cNvPr id="18" name="TextBox 29">
              <a:extLst>
                <a:ext uri="{FF2B5EF4-FFF2-40B4-BE49-F238E27FC236}">
                  <a16:creationId xmlns:a16="http://schemas.microsoft.com/office/drawing/2014/main" id="{C0361E19-C265-A488-0826-B86469CFABE2}"/>
                </a:ext>
              </a:extLst>
            </p:cNvPr>
            <p:cNvSpPr txBox="1"/>
            <p:nvPr/>
          </p:nvSpPr>
          <p:spPr>
            <a:xfrm>
              <a:off x="6407897" y="3337731"/>
              <a:ext cx="803327" cy="45594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04815"/>
              <a:r>
                <a:rPr lang="en-US" sz="1500">
                  <a:solidFill>
                    <a:srgbClr val="616161"/>
                  </a:solidFill>
                  <a:latin typeface="Nunito" panose="00000500000000000000" pitchFamily="2" charset="0"/>
                  <a:cs typeface="Arial"/>
                  <a:sym typeface="Arial"/>
                  <a:rtl val="0"/>
                </a:rPr>
                <a:t>1 - 2</a:t>
              </a:r>
            </a:p>
          </p:txBody>
        </p:sp>
        <p:sp>
          <p:nvSpPr>
            <p:cNvPr id="19" name="TextBox 30">
              <a:extLst>
                <a:ext uri="{FF2B5EF4-FFF2-40B4-BE49-F238E27FC236}">
                  <a16:creationId xmlns:a16="http://schemas.microsoft.com/office/drawing/2014/main" id="{7FD6FB9D-39B3-6E38-BEAC-1A7BFDEAFC17}"/>
                </a:ext>
              </a:extLst>
            </p:cNvPr>
            <p:cNvSpPr txBox="1"/>
            <p:nvPr/>
          </p:nvSpPr>
          <p:spPr>
            <a:xfrm>
              <a:off x="8922991" y="3337731"/>
              <a:ext cx="2734748" cy="45594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04815"/>
              <a:r>
                <a:rPr lang="en-US" sz="1500" dirty="0">
                  <a:solidFill>
                    <a:srgbClr val="616161"/>
                  </a:solidFill>
                  <a:latin typeface="Nunito" panose="00000500000000000000" pitchFamily="2" charset="0"/>
                  <a:cs typeface="Arial"/>
                  <a:sym typeface="Arial"/>
                  <a:rtl val="0"/>
                </a:rPr>
                <a:t>2 - 4 (40 - 70 mg/dL)</a:t>
              </a:r>
            </a:p>
          </p:txBody>
        </p:sp>
        <p:sp>
          <p:nvSpPr>
            <p:cNvPr id="20" name="TextBox 31">
              <a:extLst>
                <a:ext uri="{FF2B5EF4-FFF2-40B4-BE49-F238E27FC236}">
                  <a16:creationId xmlns:a16="http://schemas.microsoft.com/office/drawing/2014/main" id="{F8135090-3822-655D-027C-B6BC33C21AB3}"/>
                </a:ext>
              </a:extLst>
            </p:cNvPr>
            <p:cNvSpPr txBox="1"/>
            <p:nvPr/>
          </p:nvSpPr>
          <p:spPr>
            <a:xfrm>
              <a:off x="14327409" y="3337731"/>
              <a:ext cx="484440" cy="45594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04815"/>
              <a:r>
                <a:rPr lang="en-US" sz="1500">
                  <a:solidFill>
                    <a:srgbClr val="616161"/>
                  </a:solidFill>
                  <a:latin typeface="Nunito" panose="00000500000000000000" pitchFamily="2" charset="0"/>
                  <a:cs typeface="Arial"/>
                  <a:sym typeface="Arial"/>
                  <a:rtl val="0"/>
                </a:rPr>
                <a:t>...</a:t>
              </a:r>
            </a:p>
          </p:txBody>
        </p:sp>
        <p:sp>
          <p:nvSpPr>
            <p:cNvPr id="21" name="TextBox 32">
              <a:extLst>
                <a:ext uri="{FF2B5EF4-FFF2-40B4-BE49-F238E27FC236}">
                  <a16:creationId xmlns:a16="http://schemas.microsoft.com/office/drawing/2014/main" id="{D4F2ABEC-E18D-C9FA-5002-9F9545280E5B}"/>
                </a:ext>
              </a:extLst>
            </p:cNvPr>
            <p:cNvSpPr txBox="1"/>
            <p:nvPr/>
          </p:nvSpPr>
          <p:spPr>
            <a:xfrm>
              <a:off x="14327409" y="4123658"/>
              <a:ext cx="484440" cy="45594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04815"/>
              <a:r>
                <a:rPr lang="en-US" sz="1500">
                  <a:solidFill>
                    <a:srgbClr val="616161"/>
                  </a:solidFill>
                  <a:latin typeface="Nunito" panose="00000500000000000000" pitchFamily="2" charset="0"/>
                  <a:cs typeface="Arial"/>
                  <a:sym typeface="Arial"/>
                  <a:rtl val="0"/>
                </a:rPr>
                <a:t>...</a:t>
              </a:r>
            </a:p>
          </p:txBody>
        </p:sp>
        <p:sp>
          <p:nvSpPr>
            <p:cNvPr id="22" name="TextBox 33">
              <a:extLst>
                <a:ext uri="{FF2B5EF4-FFF2-40B4-BE49-F238E27FC236}">
                  <a16:creationId xmlns:a16="http://schemas.microsoft.com/office/drawing/2014/main" id="{C9C354BA-CE0F-FA09-6324-938C9D5CF971}"/>
                </a:ext>
              </a:extLst>
            </p:cNvPr>
            <p:cNvSpPr txBox="1"/>
            <p:nvPr/>
          </p:nvSpPr>
          <p:spPr>
            <a:xfrm>
              <a:off x="14327409" y="4909585"/>
              <a:ext cx="484440" cy="45594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04815"/>
              <a:r>
                <a:rPr lang="en-US" sz="1500">
                  <a:solidFill>
                    <a:srgbClr val="616161"/>
                  </a:solidFill>
                  <a:latin typeface="Nunito" panose="00000500000000000000" pitchFamily="2" charset="0"/>
                  <a:cs typeface="Arial"/>
                  <a:sym typeface="Arial"/>
                  <a:rtl val="0"/>
                </a:rPr>
                <a:t>...</a:t>
              </a:r>
            </a:p>
          </p:txBody>
        </p:sp>
        <p:sp>
          <p:nvSpPr>
            <p:cNvPr id="23" name="TextBox 34">
              <a:extLst>
                <a:ext uri="{FF2B5EF4-FFF2-40B4-BE49-F238E27FC236}">
                  <a16:creationId xmlns:a16="http://schemas.microsoft.com/office/drawing/2014/main" id="{E76D3E0E-E828-72D6-EFF8-DF72931AE480}"/>
                </a:ext>
              </a:extLst>
            </p:cNvPr>
            <p:cNvSpPr txBox="1"/>
            <p:nvPr/>
          </p:nvSpPr>
          <p:spPr>
            <a:xfrm>
              <a:off x="8686104" y="4123658"/>
              <a:ext cx="3187073" cy="45594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04815"/>
              <a:r>
                <a:rPr lang="en-US" sz="1500">
                  <a:solidFill>
                    <a:srgbClr val="616161"/>
                  </a:solidFill>
                  <a:latin typeface="Nunito" panose="00000500000000000000" pitchFamily="2" charset="0"/>
                  <a:cs typeface="Arial"/>
                  <a:sym typeface="Arial"/>
                  <a:rtl val="0"/>
                </a:rPr>
                <a:t>2.0 - 4.0 (40 - 70 mg/dL)</a:t>
              </a:r>
            </a:p>
          </p:txBody>
        </p:sp>
        <p:sp>
          <p:nvSpPr>
            <p:cNvPr id="24" name="TextBox 35">
              <a:extLst>
                <a:ext uri="{FF2B5EF4-FFF2-40B4-BE49-F238E27FC236}">
                  <a16:creationId xmlns:a16="http://schemas.microsoft.com/office/drawing/2014/main" id="{3C8AE589-5E67-01EF-2985-D152A46AD0E3}"/>
                </a:ext>
              </a:extLst>
            </p:cNvPr>
            <p:cNvSpPr txBox="1"/>
            <p:nvPr/>
          </p:nvSpPr>
          <p:spPr>
            <a:xfrm>
              <a:off x="8722965" y="4909585"/>
              <a:ext cx="3112439" cy="45594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04815"/>
              <a:r>
                <a:rPr lang="en-US" sz="1500">
                  <a:solidFill>
                    <a:srgbClr val="616161"/>
                  </a:solidFill>
                  <a:latin typeface="Nunito" panose="00000500000000000000" pitchFamily="2" charset="0"/>
                  <a:cs typeface="Arial"/>
                  <a:sym typeface="Arial"/>
                  <a:rtl val="0"/>
                </a:rPr>
                <a:t>1.1 - 3.1(20 - 55 mg/dL)</a:t>
              </a:r>
            </a:p>
          </p:txBody>
        </p:sp>
        <p:sp>
          <p:nvSpPr>
            <p:cNvPr id="25" name="TextBox 36">
              <a:extLst>
                <a:ext uri="{FF2B5EF4-FFF2-40B4-BE49-F238E27FC236}">
                  <a16:creationId xmlns:a16="http://schemas.microsoft.com/office/drawing/2014/main" id="{A8FFE2A5-B229-658E-E9B6-49A2E95C295D}"/>
                </a:ext>
              </a:extLst>
            </p:cNvPr>
            <p:cNvSpPr txBox="1"/>
            <p:nvPr/>
          </p:nvSpPr>
          <p:spPr>
            <a:xfrm>
              <a:off x="8686104" y="5695521"/>
              <a:ext cx="3187073" cy="45594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04815"/>
              <a:r>
                <a:rPr lang="en-US" sz="1500" dirty="0">
                  <a:solidFill>
                    <a:srgbClr val="616161"/>
                  </a:solidFill>
                  <a:latin typeface="Nunito" panose="00000500000000000000" pitchFamily="2" charset="0"/>
                  <a:cs typeface="Arial"/>
                  <a:sym typeface="Arial"/>
                  <a:rtl val="0"/>
                </a:rPr>
                <a:t>0.5 - 1.1 (10 - 20 mg/dL)</a:t>
              </a:r>
            </a:p>
          </p:txBody>
        </p:sp>
        <p:sp>
          <p:nvSpPr>
            <p:cNvPr id="26" name="TextBox 37">
              <a:extLst>
                <a:ext uri="{FF2B5EF4-FFF2-40B4-BE49-F238E27FC236}">
                  <a16:creationId xmlns:a16="http://schemas.microsoft.com/office/drawing/2014/main" id="{32346D32-595E-EE65-C71F-EA21287FD0A9}"/>
                </a:ext>
              </a:extLst>
            </p:cNvPr>
            <p:cNvSpPr txBox="1"/>
            <p:nvPr/>
          </p:nvSpPr>
          <p:spPr>
            <a:xfrm>
              <a:off x="12843986" y="5695521"/>
              <a:ext cx="3187073" cy="45594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04815"/>
              <a:r>
                <a:rPr lang="en-US" sz="1500">
                  <a:solidFill>
                    <a:srgbClr val="616161"/>
                  </a:solidFill>
                  <a:latin typeface="Nunito" panose="00000500000000000000" pitchFamily="2" charset="0"/>
                  <a:cs typeface="Arial"/>
                  <a:sym typeface="Arial"/>
                  <a:rtl val="0"/>
                </a:rPr>
                <a:t>2.2 - 2.8 (40 - 50 mg/dL)</a:t>
              </a:r>
            </a:p>
          </p:txBody>
        </p:sp>
        <p:sp>
          <p:nvSpPr>
            <p:cNvPr id="27" name="TextBox 38">
              <a:extLst>
                <a:ext uri="{FF2B5EF4-FFF2-40B4-BE49-F238E27FC236}">
                  <a16:creationId xmlns:a16="http://schemas.microsoft.com/office/drawing/2014/main" id="{D6B2CAED-BD71-7116-6EA7-FBB2013A7DBD}"/>
                </a:ext>
              </a:extLst>
            </p:cNvPr>
            <p:cNvSpPr txBox="1"/>
            <p:nvPr/>
          </p:nvSpPr>
          <p:spPr>
            <a:xfrm>
              <a:off x="12843986" y="6481456"/>
              <a:ext cx="3187073" cy="45594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04815"/>
              <a:r>
                <a:rPr lang="en-US" sz="1500">
                  <a:solidFill>
                    <a:srgbClr val="616161"/>
                  </a:solidFill>
                  <a:latin typeface="Nunito" panose="00000500000000000000" pitchFamily="2" charset="0"/>
                  <a:cs typeface="Arial"/>
                  <a:sym typeface="Arial"/>
                  <a:rtl val="0"/>
                </a:rPr>
                <a:t>2.5 - 3.1 (45 - 55 mg/dL)</a:t>
              </a:r>
            </a:p>
          </p:txBody>
        </p:sp>
        <p:sp>
          <p:nvSpPr>
            <p:cNvPr id="28" name="TextBox 39">
              <a:extLst>
                <a:ext uri="{FF2B5EF4-FFF2-40B4-BE49-F238E27FC236}">
                  <a16:creationId xmlns:a16="http://schemas.microsoft.com/office/drawing/2014/main" id="{3EA8CB01-E58C-5447-C864-21B58D8686C0}"/>
                </a:ext>
              </a:extLst>
            </p:cNvPr>
            <p:cNvSpPr txBox="1"/>
            <p:nvPr/>
          </p:nvSpPr>
          <p:spPr>
            <a:xfrm>
              <a:off x="12815398" y="7377156"/>
              <a:ext cx="3243613" cy="45594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04815"/>
              <a:r>
                <a:rPr lang="en-US" sz="1500" b="1" dirty="0">
                  <a:solidFill>
                    <a:srgbClr val="EF3F30"/>
                  </a:solidFill>
                  <a:latin typeface="Nunito" panose="00000500000000000000" pitchFamily="2" charset="0"/>
                  <a:cs typeface="Arial"/>
                  <a:sym typeface="Arial"/>
                  <a:rtl val="0"/>
                </a:rPr>
                <a:t>2.6 - 3.7 (48 - 68 mg/dL)</a:t>
              </a:r>
            </a:p>
          </p:txBody>
        </p:sp>
        <p:sp>
          <p:nvSpPr>
            <p:cNvPr id="29" name="TextBox 40">
              <a:extLst>
                <a:ext uri="{FF2B5EF4-FFF2-40B4-BE49-F238E27FC236}">
                  <a16:creationId xmlns:a16="http://schemas.microsoft.com/office/drawing/2014/main" id="{1C3138FB-1D17-EAAC-12BE-54793C3D08C9}"/>
                </a:ext>
              </a:extLst>
            </p:cNvPr>
            <p:cNvSpPr txBox="1"/>
            <p:nvPr/>
          </p:nvSpPr>
          <p:spPr>
            <a:xfrm>
              <a:off x="9330605" y="6481456"/>
              <a:ext cx="2026863" cy="45594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04815"/>
              <a:r>
                <a:rPr lang="en-US" sz="1500">
                  <a:solidFill>
                    <a:srgbClr val="616161"/>
                  </a:solidFill>
                  <a:latin typeface="Nunito" panose="00000500000000000000" pitchFamily="2" charset="0"/>
                  <a:cs typeface="Arial"/>
                  <a:sym typeface="Arial"/>
                  <a:rtl val="0"/>
                </a:rPr>
                <a:t>1.1 (20 mg/dL)</a:t>
              </a:r>
            </a:p>
          </p:txBody>
        </p:sp>
        <p:sp>
          <p:nvSpPr>
            <p:cNvPr id="30" name="TextBox 41">
              <a:extLst>
                <a:ext uri="{FF2B5EF4-FFF2-40B4-BE49-F238E27FC236}">
                  <a16:creationId xmlns:a16="http://schemas.microsoft.com/office/drawing/2014/main" id="{912FC4BB-D816-9FFC-1554-C8270ECAC120}"/>
                </a:ext>
              </a:extLst>
            </p:cNvPr>
            <p:cNvSpPr txBox="1"/>
            <p:nvPr/>
          </p:nvSpPr>
          <p:spPr>
            <a:xfrm>
              <a:off x="8646528" y="7381919"/>
              <a:ext cx="3243613" cy="45594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04815"/>
              <a:r>
                <a:rPr lang="en-US" sz="1500" b="1" dirty="0">
                  <a:solidFill>
                    <a:srgbClr val="EF3F30"/>
                  </a:solidFill>
                  <a:latin typeface="Nunito" panose="00000500000000000000" pitchFamily="2" charset="0"/>
                  <a:cs typeface="Arial"/>
                  <a:sym typeface="Arial"/>
                  <a:rtl val="0"/>
                </a:rPr>
                <a:t>1.2 - 1.7 (22 - 31 mg/dL)</a:t>
              </a:r>
            </a:p>
          </p:txBody>
        </p:sp>
        <p:sp>
          <p:nvSpPr>
            <p:cNvPr id="31" name="TextBox 42">
              <a:extLst>
                <a:ext uri="{FF2B5EF4-FFF2-40B4-BE49-F238E27FC236}">
                  <a16:creationId xmlns:a16="http://schemas.microsoft.com/office/drawing/2014/main" id="{B44A6D2F-61AA-08B5-E8FB-02A63BF24057}"/>
                </a:ext>
              </a:extLst>
            </p:cNvPr>
            <p:cNvSpPr txBox="1"/>
            <p:nvPr/>
          </p:nvSpPr>
          <p:spPr>
            <a:xfrm>
              <a:off x="6407897" y="4123658"/>
              <a:ext cx="803327" cy="45594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04815"/>
              <a:r>
                <a:rPr lang="en-US" sz="1500">
                  <a:solidFill>
                    <a:srgbClr val="616161"/>
                  </a:solidFill>
                  <a:latin typeface="Nunito" panose="00000500000000000000" pitchFamily="2" charset="0"/>
                  <a:cs typeface="Arial"/>
                  <a:sym typeface="Arial"/>
                  <a:rtl val="0"/>
                </a:rPr>
                <a:t>1 - 2</a:t>
              </a:r>
            </a:p>
          </p:txBody>
        </p:sp>
        <p:sp>
          <p:nvSpPr>
            <p:cNvPr id="32" name="TextBox 43">
              <a:extLst>
                <a:ext uri="{FF2B5EF4-FFF2-40B4-BE49-F238E27FC236}">
                  <a16:creationId xmlns:a16="http://schemas.microsoft.com/office/drawing/2014/main" id="{FAFA8E4D-A4C7-7DBB-5BC8-82DECB48B6E9}"/>
                </a:ext>
              </a:extLst>
            </p:cNvPr>
            <p:cNvSpPr txBox="1"/>
            <p:nvPr/>
          </p:nvSpPr>
          <p:spPr>
            <a:xfrm>
              <a:off x="6171018" y="4909585"/>
              <a:ext cx="1255650" cy="45594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04815"/>
              <a:r>
                <a:rPr lang="en-US" sz="1500" dirty="0">
                  <a:solidFill>
                    <a:srgbClr val="616161"/>
                  </a:solidFill>
                  <a:latin typeface="Nunito" panose="00000500000000000000" pitchFamily="2" charset="0"/>
                  <a:cs typeface="Arial"/>
                  <a:sym typeface="Arial"/>
                  <a:rtl val="0"/>
                </a:rPr>
                <a:t>0.5 - 1.5</a:t>
              </a:r>
            </a:p>
          </p:txBody>
        </p:sp>
        <p:sp>
          <p:nvSpPr>
            <p:cNvPr id="33" name="TextBox 44">
              <a:extLst>
                <a:ext uri="{FF2B5EF4-FFF2-40B4-BE49-F238E27FC236}">
                  <a16:creationId xmlns:a16="http://schemas.microsoft.com/office/drawing/2014/main" id="{B95EEF31-0788-67C1-2F21-40737335FF2C}"/>
                </a:ext>
              </a:extLst>
            </p:cNvPr>
            <p:cNvSpPr txBox="1"/>
            <p:nvPr/>
          </p:nvSpPr>
          <p:spPr>
            <a:xfrm>
              <a:off x="6171018" y="5695521"/>
              <a:ext cx="1255650" cy="45594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04815"/>
              <a:r>
                <a:rPr lang="en-US" sz="1500">
                  <a:solidFill>
                    <a:srgbClr val="616161"/>
                  </a:solidFill>
                  <a:latin typeface="Nunito" panose="00000500000000000000" pitchFamily="2" charset="0"/>
                  <a:cs typeface="Arial"/>
                  <a:sym typeface="Arial"/>
                  <a:rtl val="0"/>
                </a:rPr>
                <a:t>0.5 - 0.8</a:t>
              </a:r>
            </a:p>
          </p:txBody>
        </p:sp>
        <p:sp>
          <p:nvSpPr>
            <p:cNvPr id="34" name="TextBox 45">
              <a:extLst>
                <a:ext uri="{FF2B5EF4-FFF2-40B4-BE49-F238E27FC236}">
                  <a16:creationId xmlns:a16="http://schemas.microsoft.com/office/drawing/2014/main" id="{EB6BA8FE-B65F-E964-C52E-1CA9A5599EE3}"/>
                </a:ext>
              </a:extLst>
            </p:cNvPr>
            <p:cNvSpPr txBox="1"/>
            <p:nvPr/>
          </p:nvSpPr>
          <p:spPr>
            <a:xfrm>
              <a:off x="6289452" y="6481456"/>
              <a:ext cx="1029489" cy="45594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04815"/>
              <a:r>
                <a:rPr lang="en-US" sz="1500">
                  <a:solidFill>
                    <a:srgbClr val="616161"/>
                  </a:solidFill>
                  <a:latin typeface="Nunito" panose="00000500000000000000" pitchFamily="2" charset="0"/>
                  <a:cs typeface="Arial"/>
                  <a:sym typeface="Arial"/>
                  <a:rtl val="0"/>
                </a:rPr>
                <a:t>0.5 - 1</a:t>
              </a:r>
            </a:p>
          </p:txBody>
        </p:sp>
        <p:sp>
          <p:nvSpPr>
            <p:cNvPr id="35" name="TextBox 46">
              <a:extLst>
                <a:ext uri="{FF2B5EF4-FFF2-40B4-BE49-F238E27FC236}">
                  <a16:creationId xmlns:a16="http://schemas.microsoft.com/office/drawing/2014/main" id="{A96BE5CF-CC46-4347-28A2-D4BE7D347DCF}"/>
                </a:ext>
              </a:extLst>
            </p:cNvPr>
            <p:cNvSpPr txBox="1"/>
            <p:nvPr/>
          </p:nvSpPr>
          <p:spPr>
            <a:xfrm>
              <a:off x="6267615" y="7381919"/>
              <a:ext cx="1029489" cy="45594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04815"/>
              <a:r>
                <a:rPr lang="en-US" sz="1500" b="1" dirty="0">
                  <a:solidFill>
                    <a:srgbClr val="EF3F30"/>
                  </a:solidFill>
                  <a:latin typeface="Nunito" panose="00000500000000000000" pitchFamily="2" charset="0"/>
                  <a:cs typeface="Arial"/>
                  <a:sym typeface="Arial"/>
                  <a:rtl val="0"/>
                </a:rPr>
                <a:t>0.8 - 2</a:t>
              </a:r>
            </a:p>
          </p:txBody>
        </p:sp>
      </p:grpSp>
      <p:sp>
        <p:nvSpPr>
          <p:cNvPr id="36" name="TextBox 63">
            <a:extLst>
              <a:ext uri="{FF2B5EF4-FFF2-40B4-BE49-F238E27FC236}">
                <a16:creationId xmlns:a16="http://schemas.microsoft.com/office/drawing/2014/main" id="{31D0FF27-EC70-77C4-7047-5151E52ABCE8}"/>
              </a:ext>
            </a:extLst>
          </p:cNvPr>
          <p:cNvSpPr txBox="1"/>
          <p:nvPr/>
        </p:nvSpPr>
        <p:spPr>
          <a:xfrm>
            <a:off x="1021636" y="1535898"/>
            <a:ext cx="760144" cy="32316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04815"/>
            <a:r>
              <a:rPr lang="en-US" sz="1500" b="1" dirty="0" err="1">
                <a:solidFill>
                  <a:srgbClr val="616161"/>
                </a:solidFill>
                <a:latin typeface="Nunito" panose="00000500000000000000" pitchFamily="2" charset="0"/>
                <a:cs typeface="Arial"/>
                <a:sym typeface="Arial"/>
                <a:rtl val="0"/>
              </a:rPr>
              <a:t>Thuốc</a:t>
            </a:r>
            <a:endParaRPr lang="en-US" sz="1500" b="1" dirty="0">
              <a:solidFill>
                <a:srgbClr val="616161"/>
              </a:solidFill>
              <a:latin typeface="Nunito" panose="00000500000000000000" pitchFamily="2" charset="0"/>
              <a:cs typeface="Arial"/>
              <a:sym typeface="Arial"/>
              <a:rtl val="0"/>
            </a:endParaRPr>
          </a:p>
        </p:txBody>
      </p:sp>
      <p:sp>
        <p:nvSpPr>
          <p:cNvPr id="37" name="TextBox 65">
            <a:extLst>
              <a:ext uri="{FF2B5EF4-FFF2-40B4-BE49-F238E27FC236}">
                <a16:creationId xmlns:a16="http://schemas.microsoft.com/office/drawing/2014/main" id="{2A494B62-EA5D-0778-6752-A02DCA2589C0}"/>
              </a:ext>
            </a:extLst>
          </p:cNvPr>
          <p:cNvSpPr txBox="1"/>
          <p:nvPr/>
        </p:nvSpPr>
        <p:spPr>
          <a:xfrm>
            <a:off x="1006044" y="2167795"/>
            <a:ext cx="1116011" cy="32316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04815"/>
            <a:r>
              <a:rPr lang="en-US" sz="1500" dirty="0">
                <a:solidFill>
                  <a:srgbClr val="616161"/>
                </a:solidFill>
                <a:latin typeface="Nunito" panose="00000500000000000000" pitchFamily="2" charset="0"/>
                <a:cs typeface="Arial"/>
                <a:sym typeface="Arial"/>
                <a:rtl val="0"/>
              </a:rPr>
              <a:t>Metformin</a:t>
            </a:r>
            <a:r>
              <a:rPr lang="en-US" sz="1600" baseline="30000" dirty="0">
                <a:solidFill>
                  <a:srgbClr val="616161"/>
                </a:solidFill>
                <a:latin typeface="Nunito" panose="00000500000000000000" pitchFamily="2" charset="0"/>
                <a:cs typeface="Arial"/>
                <a:sym typeface="Arial"/>
                <a:rtl val="0"/>
              </a:rPr>
              <a:t>1</a:t>
            </a:r>
          </a:p>
        </p:txBody>
      </p:sp>
      <p:sp>
        <p:nvSpPr>
          <p:cNvPr id="38" name="TextBox 67">
            <a:extLst>
              <a:ext uri="{FF2B5EF4-FFF2-40B4-BE49-F238E27FC236}">
                <a16:creationId xmlns:a16="http://schemas.microsoft.com/office/drawing/2014/main" id="{EEBD3F05-C915-6238-624F-B1A70DCDB60F}"/>
              </a:ext>
            </a:extLst>
          </p:cNvPr>
          <p:cNvSpPr txBox="1"/>
          <p:nvPr/>
        </p:nvSpPr>
        <p:spPr>
          <a:xfrm>
            <a:off x="1006051" y="2724849"/>
            <a:ext cx="1417376" cy="32316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04815"/>
            <a:r>
              <a:rPr lang="en-US" sz="1500" dirty="0">
                <a:solidFill>
                  <a:srgbClr val="616161"/>
                </a:solidFill>
                <a:latin typeface="Nunito" panose="00000500000000000000" pitchFamily="2" charset="0"/>
                <a:cs typeface="Arial"/>
                <a:sym typeface="Arial"/>
                <a:rtl val="0"/>
              </a:rPr>
              <a:t>Sulfonylureas</a:t>
            </a:r>
            <a:r>
              <a:rPr lang="en-US" sz="1333" baseline="30000" dirty="0">
                <a:solidFill>
                  <a:srgbClr val="616161"/>
                </a:solidFill>
                <a:latin typeface="Nunito" panose="00000500000000000000" pitchFamily="2" charset="0"/>
                <a:cs typeface="Arial"/>
                <a:sym typeface="Arial"/>
                <a:rtl val="0"/>
              </a:rPr>
              <a:t>1</a:t>
            </a:r>
            <a:endParaRPr lang="en-US" sz="1500" dirty="0">
              <a:solidFill>
                <a:srgbClr val="616161"/>
              </a:solidFill>
              <a:latin typeface="Nunito" panose="00000500000000000000" pitchFamily="2" charset="0"/>
              <a:cs typeface="Arial"/>
              <a:sym typeface="Arial"/>
              <a:rtl val="0"/>
            </a:endParaRPr>
          </a:p>
        </p:txBody>
      </p:sp>
      <p:sp>
        <p:nvSpPr>
          <p:cNvPr id="39" name="TextBox 69">
            <a:extLst>
              <a:ext uri="{FF2B5EF4-FFF2-40B4-BE49-F238E27FC236}">
                <a16:creationId xmlns:a16="http://schemas.microsoft.com/office/drawing/2014/main" id="{2A35466A-E3A5-FC01-D8C8-4C46D37A7934}"/>
              </a:ext>
            </a:extLst>
          </p:cNvPr>
          <p:cNvSpPr txBox="1"/>
          <p:nvPr/>
        </p:nvSpPr>
        <p:spPr>
          <a:xfrm>
            <a:off x="1006051" y="3281909"/>
            <a:ext cx="1848583" cy="32316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04815"/>
            <a:r>
              <a:rPr lang="en-US" sz="1500" dirty="0">
                <a:solidFill>
                  <a:srgbClr val="616161"/>
                </a:solidFill>
                <a:latin typeface="Nunito" panose="00000500000000000000" pitchFamily="2" charset="0"/>
                <a:cs typeface="Arial"/>
                <a:sym typeface="Arial"/>
                <a:rtl val="0"/>
              </a:rPr>
              <a:t>Thiazolidinediones</a:t>
            </a:r>
            <a:r>
              <a:rPr lang="en-US" sz="1333" baseline="30000" dirty="0">
                <a:solidFill>
                  <a:srgbClr val="616161"/>
                </a:solidFill>
                <a:latin typeface="Nunito" panose="00000500000000000000" pitchFamily="2" charset="0"/>
                <a:cs typeface="Arial"/>
                <a:sym typeface="Arial"/>
                <a:rtl val="0"/>
              </a:rPr>
              <a:t>1</a:t>
            </a:r>
            <a:endParaRPr lang="en-US" sz="1500" dirty="0">
              <a:solidFill>
                <a:srgbClr val="616161"/>
              </a:solidFill>
              <a:latin typeface="Nunito" panose="00000500000000000000" pitchFamily="2" charset="0"/>
              <a:cs typeface="Arial"/>
              <a:sym typeface="Arial"/>
              <a:rtl val="0"/>
            </a:endParaRPr>
          </a:p>
        </p:txBody>
      </p:sp>
      <p:sp>
        <p:nvSpPr>
          <p:cNvPr id="40" name="TextBox 71">
            <a:extLst>
              <a:ext uri="{FF2B5EF4-FFF2-40B4-BE49-F238E27FC236}">
                <a16:creationId xmlns:a16="http://schemas.microsoft.com/office/drawing/2014/main" id="{896585EC-6DC4-CB7C-8C03-C5DD3F304878}"/>
              </a:ext>
            </a:extLst>
          </p:cNvPr>
          <p:cNvSpPr txBox="1"/>
          <p:nvPr/>
        </p:nvSpPr>
        <p:spPr>
          <a:xfrm>
            <a:off x="1023580" y="3680573"/>
            <a:ext cx="1378904" cy="553998"/>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04815"/>
            <a:r>
              <a:rPr lang="en-US" sz="1500" dirty="0">
                <a:solidFill>
                  <a:srgbClr val="616161"/>
                </a:solidFill>
                <a:latin typeface="Nunito" panose="00000500000000000000" pitchFamily="2" charset="0"/>
                <a:sym typeface="MyriadPro-Regular"/>
                <a:rtl val="0"/>
              </a:rPr>
              <a:t>α</a:t>
            </a:r>
            <a:r>
              <a:rPr lang="en-US" sz="1500" dirty="0">
                <a:solidFill>
                  <a:srgbClr val="616161"/>
                </a:solidFill>
                <a:latin typeface="Nunito" panose="00000500000000000000" pitchFamily="2" charset="0"/>
                <a:cs typeface="Arial"/>
                <a:sym typeface="Arial"/>
                <a:rtl val="0"/>
              </a:rPr>
              <a:t>-glucosidase</a:t>
            </a:r>
          </a:p>
          <a:p>
            <a:pPr defTabSz="304815"/>
            <a:r>
              <a:rPr lang="en-US" sz="1500" dirty="0">
                <a:solidFill>
                  <a:srgbClr val="616161"/>
                </a:solidFill>
                <a:latin typeface="Nunito" panose="00000500000000000000" pitchFamily="2" charset="0"/>
                <a:cs typeface="Arial"/>
                <a:sym typeface="Arial"/>
                <a:rtl val="0"/>
              </a:rPr>
              <a:t>inhibitor</a:t>
            </a:r>
            <a:r>
              <a:rPr lang="en-US" sz="1333" baseline="30000" dirty="0">
                <a:solidFill>
                  <a:srgbClr val="616161"/>
                </a:solidFill>
                <a:latin typeface="Nunito" panose="00000500000000000000" pitchFamily="2" charset="0"/>
                <a:cs typeface="Arial"/>
                <a:sym typeface="Arial"/>
                <a:rtl val="0"/>
              </a:rPr>
              <a:t>1,4</a:t>
            </a:r>
            <a:endParaRPr lang="en-US" sz="1500" dirty="0">
              <a:solidFill>
                <a:srgbClr val="616161"/>
              </a:solidFill>
              <a:latin typeface="Nunito" panose="00000500000000000000" pitchFamily="2" charset="0"/>
              <a:cs typeface="Arial"/>
              <a:sym typeface="Arial"/>
              <a:rtl val="0"/>
            </a:endParaRPr>
          </a:p>
        </p:txBody>
      </p:sp>
      <p:sp>
        <p:nvSpPr>
          <p:cNvPr id="41" name="TextBox 75">
            <a:extLst>
              <a:ext uri="{FF2B5EF4-FFF2-40B4-BE49-F238E27FC236}">
                <a16:creationId xmlns:a16="http://schemas.microsoft.com/office/drawing/2014/main" id="{A7908744-BCFA-CF2B-41EA-16CE8ADC9C16}"/>
              </a:ext>
            </a:extLst>
          </p:cNvPr>
          <p:cNvSpPr txBox="1"/>
          <p:nvPr/>
        </p:nvSpPr>
        <p:spPr>
          <a:xfrm>
            <a:off x="1006051" y="4396017"/>
            <a:ext cx="2026517" cy="32316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04815"/>
            <a:r>
              <a:rPr lang="en-US" sz="1500" dirty="0">
                <a:solidFill>
                  <a:srgbClr val="616161"/>
                </a:solidFill>
                <a:latin typeface="Nunito" panose="00000500000000000000" pitchFamily="2" charset="0"/>
                <a:cs typeface="Arial"/>
                <a:sym typeface="Arial"/>
                <a:rtl val="0"/>
              </a:rPr>
              <a:t>DPP-4 inhibitors</a:t>
            </a:r>
            <a:r>
              <a:rPr lang="en-US" sz="1333" baseline="30000" dirty="0">
                <a:solidFill>
                  <a:srgbClr val="616161"/>
                </a:solidFill>
                <a:latin typeface="Nunito" panose="00000500000000000000" pitchFamily="2" charset="0"/>
                <a:cs typeface="Arial"/>
                <a:sym typeface="Arial"/>
                <a:rtl val="0"/>
              </a:rPr>
              <a:t>2,5,6,7,8</a:t>
            </a:r>
            <a:endParaRPr lang="en-US" sz="1500" dirty="0">
              <a:solidFill>
                <a:srgbClr val="616161"/>
              </a:solidFill>
              <a:latin typeface="Nunito" panose="00000500000000000000" pitchFamily="2" charset="0"/>
              <a:cs typeface="Arial"/>
              <a:sym typeface="Arial"/>
              <a:rtl val="0"/>
            </a:endParaRPr>
          </a:p>
        </p:txBody>
      </p:sp>
      <p:sp>
        <p:nvSpPr>
          <p:cNvPr id="42" name="TextBox 77">
            <a:extLst>
              <a:ext uri="{FF2B5EF4-FFF2-40B4-BE49-F238E27FC236}">
                <a16:creationId xmlns:a16="http://schemas.microsoft.com/office/drawing/2014/main" id="{5DA2C283-D025-F648-3543-8E539C2461F7}"/>
              </a:ext>
            </a:extLst>
          </p:cNvPr>
          <p:cNvSpPr txBox="1"/>
          <p:nvPr/>
        </p:nvSpPr>
        <p:spPr>
          <a:xfrm>
            <a:off x="1006044" y="4931616"/>
            <a:ext cx="1993687" cy="553998"/>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04815"/>
            <a:r>
              <a:rPr lang="en-US" sz="1500" b="1" dirty="0">
                <a:solidFill>
                  <a:srgbClr val="EF3F30"/>
                </a:solidFill>
                <a:latin typeface="Nunito" panose="00000500000000000000" pitchFamily="2" charset="0"/>
                <a:cs typeface="Arial"/>
                <a:sym typeface="Arial"/>
                <a:rtl val="0"/>
              </a:rPr>
              <a:t>SGLT-2 inhibitors</a:t>
            </a:r>
            <a:r>
              <a:rPr lang="en-US" sz="1333" b="1" baseline="30000" dirty="0">
                <a:solidFill>
                  <a:srgbClr val="EF3F30"/>
                </a:solidFill>
                <a:latin typeface="Nunito" panose="00000500000000000000" pitchFamily="2" charset="0"/>
                <a:cs typeface="Arial"/>
                <a:sym typeface="Arial"/>
                <a:rtl val="0"/>
              </a:rPr>
              <a:t>9,10</a:t>
            </a:r>
          </a:p>
          <a:p>
            <a:pPr defTabSz="304815"/>
            <a:r>
              <a:rPr lang="en-US" sz="1500" b="1" dirty="0">
                <a:solidFill>
                  <a:srgbClr val="EF3F30"/>
                </a:solidFill>
                <a:latin typeface="Nunito" panose="00000500000000000000" pitchFamily="2" charset="0"/>
                <a:cs typeface="Arial"/>
                <a:sym typeface="Arial"/>
                <a:rtl val="0"/>
              </a:rPr>
              <a:t>DAPAGLIFLOZIN</a:t>
            </a:r>
          </a:p>
        </p:txBody>
      </p:sp>
      <p:sp>
        <p:nvSpPr>
          <p:cNvPr id="43" name="Graphic 7">
            <a:extLst>
              <a:ext uri="{FF2B5EF4-FFF2-40B4-BE49-F238E27FC236}">
                <a16:creationId xmlns:a16="http://schemas.microsoft.com/office/drawing/2014/main" id="{6B8E8526-C00D-CC9A-EC97-9874BE6E9C39}"/>
              </a:ext>
            </a:extLst>
          </p:cNvPr>
          <p:cNvSpPr txBox="1"/>
          <p:nvPr/>
        </p:nvSpPr>
        <p:spPr>
          <a:xfrm>
            <a:off x="11242" y="5987666"/>
            <a:ext cx="12180758" cy="738664"/>
          </a:xfrm>
          <a:prstGeom prst="rect">
            <a:avLst/>
          </a:prstGeom>
          <a:noFill/>
        </p:spPr>
        <p:txBody>
          <a:bodyPr wrap="square" rtlCol="0">
            <a:spAutoFit/>
          </a:bodyPr>
          <a:lstStyle/>
          <a:p>
            <a:pPr defTabSz="304815"/>
            <a:r>
              <a:rPr lang="fr-FR" sz="1050" dirty="0">
                <a:solidFill>
                  <a:srgbClr val="616161"/>
                </a:solidFill>
                <a:ea typeface="Roboto Light" panose="02000000000000000000" pitchFamily="2" charset="0"/>
                <a:cs typeface="Arial"/>
                <a:sym typeface="Arial"/>
                <a:rtl val="0"/>
              </a:rPr>
              <a:t>1. </a:t>
            </a:r>
            <a:r>
              <a:rPr lang="fr-FR" sz="1050" dirty="0" err="1">
                <a:solidFill>
                  <a:srgbClr val="616161"/>
                </a:solidFill>
                <a:ea typeface="Roboto Light" panose="02000000000000000000" pitchFamily="2" charset="0"/>
                <a:cs typeface="Arial"/>
                <a:sym typeface="Arial"/>
                <a:rtl val="0"/>
              </a:rPr>
              <a:t>Krentz</a:t>
            </a:r>
            <a:r>
              <a:rPr lang="fr-FR" sz="1050" dirty="0">
                <a:solidFill>
                  <a:srgbClr val="616161"/>
                </a:solidFill>
                <a:ea typeface="Roboto Light" panose="02000000000000000000" pitchFamily="2" charset="0"/>
                <a:cs typeface="Arial"/>
                <a:sym typeface="Arial"/>
                <a:rtl val="0"/>
              </a:rPr>
              <a:t> AJ, Bailey CJ. </a:t>
            </a:r>
            <a:r>
              <a:rPr lang="fr-FR" sz="1050" dirty="0" err="1">
                <a:solidFill>
                  <a:srgbClr val="616161"/>
                </a:solidFill>
                <a:ea typeface="Roboto Light" panose="02000000000000000000" pitchFamily="2" charset="0"/>
                <a:cs typeface="Arial"/>
                <a:sym typeface="Arial"/>
                <a:rtl val="0"/>
              </a:rPr>
              <a:t>Drugs</a:t>
            </a:r>
            <a:r>
              <a:rPr lang="fr-FR" sz="1050" dirty="0">
                <a:solidFill>
                  <a:srgbClr val="616161"/>
                </a:solidFill>
                <a:ea typeface="Roboto Light" panose="02000000000000000000" pitchFamily="2" charset="0"/>
                <a:cs typeface="Arial"/>
                <a:sym typeface="Arial"/>
                <a:rtl val="0"/>
              </a:rPr>
              <a:t>. 2005;65:385-411.      2. Nathan DM, Buse JB, Davidson MB et al. </a:t>
            </a:r>
            <a:r>
              <a:rPr lang="fr-FR" sz="1050" dirty="0" err="1">
                <a:solidFill>
                  <a:srgbClr val="616161"/>
                </a:solidFill>
                <a:ea typeface="Roboto Light" panose="02000000000000000000" pitchFamily="2" charset="0"/>
                <a:cs typeface="Arial"/>
                <a:sym typeface="Arial"/>
                <a:rtl val="0"/>
              </a:rPr>
              <a:t>Diabetes</a:t>
            </a:r>
            <a:r>
              <a:rPr lang="fr-FR" sz="1050" dirty="0">
                <a:solidFill>
                  <a:srgbClr val="616161"/>
                </a:solidFill>
                <a:ea typeface="Roboto Light" panose="02000000000000000000" pitchFamily="2" charset="0"/>
                <a:cs typeface="Arial"/>
                <a:sym typeface="Arial"/>
                <a:rtl val="0"/>
              </a:rPr>
              <a:t> Care 32(1), 193–203 (2009).      3. </a:t>
            </a:r>
            <a:r>
              <a:rPr lang="fr-FR" sz="1050" dirty="0" err="1">
                <a:solidFill>
                  <a:srgbClr val="616161"/>
                </a:solidFill>
                <a:ea typeface="Roboto Light" panose="02000000000000000000" pitchFamily="2" charset="0"/>
                <a:cs typeface="Arial"/>
                <a:sym typeface="Arial"/>
                <a:rtl val="0"/>
              </a:rPr>
              <a:t>Rosenstock</a:t>
            </a:r>
            <a:r>
              <a:rPr lang="fr-FR" sz="1050" dirty="0">
                <a:solidFill>
                  <a:srgbClr val="616161"/>
                </a:solidFill>
                <a:ea typeface="Roboto Light" panose="02000000000000000000" pitchFamily="2" charset="0"/>
                <a:cs typeface="Arial"/>
                <a:sym typeface="Arial"/>
                <a:rtl val="0"/>
              </a:rPr>
              <a:t> J, et al. </a:t>
            </a:r>
            <a:r>
              <a:rPr lang="fr-FR" sz="1050" dirty="0" err="1">
                <a:solidFill>
                  <a:srgbClr val="616161"/>
                </a:solidFill>
                <a:ea typeface="Roboto Light" panose="02000000000000000000" pitchFamily="2" charset="0"/>
                <a:cs typeface="Arial"/>
                <a:sym typeface="Arial"/>
                <a:rtl val="0"/>
              </a:rPr>
              <a:t>Diabetes</a:t>
            </a:r>
            <a:r>
              <a:rPr lang="fr-FR" sz="1050" dirty="0">
                <a:solidFill>
                  <a:srgbClr val="616161"/>
                </a:solidFill>
                <a:ea typeface="Roboto Light" panose="02000000000000000000" pitchFamily="2" charset="0"/>
                <a:cs typeface="Arial"/>
                <a:sym typeface="Arial"/>
                <a:rtl val="0"/>
              </a:rPr>
              <a:t> Care. 2004;27:1265-70.      4. Van de </a:t>
            </a:r>
            <a:r>
              <a:rPr lang="fr-FR" sz="1050" dirty="0" err="1">
                <a:solidFill>
                  <a:srgbClr val="616161"/>
                </a:solidFill>
                <a:ea typeface="Roboto Light" panose="02000000000000000000" pitchFamily="2" charset="0"/>
                <a:cs typeface="Arial"/>
                <a:sym typeface="Arial"/>
                <a:rtl val="0"/>
              </a:rPr>
              <a:t>Laar</a:t>
            </a:r>
            <a:r>
              <a:rPr lang="fr-FR" sz="1050" dirty="0">
                <a:solidFill>
                  <a:srgbClr val="616161"/>
                </a:solidFill>
                <a:ea typeface="Roboto Light" panose="02000000000000000000" pitchFamily="2" charset="0"/>
                <a:cs typeface="Arial"/>
                <a:sym typeface="Arial"/>
                <a:rtl val="0"/>
              </a:rPr>
              <a:t> FA, et al. </a:t>
            </a:r>
            <a:r>
              <a:rPr lang="fr-FR" sz="1050" dirty="0" err="1">
                <a:solidFill>
                  <a:srgbClr val="616161"/>
                </a:solidFill>
                <a:ea typeface="Roboto Light" panose="02000000000000000000" pitchFamily="2" charset="0"/>
                <a:cs typeface="Arial"/>
                <a:sym typeface="Arial"/>
                <a:rtl val="0"/>
              </a:rPr>
              <a:t>Diabetes</a:t>
            </a:r>
            <a:r>
              <a:rPr lang="fr-FR" sz="1050" dirty="0">
                <a:solidFill>
                  <a:srgbClr val="616161"/>
                </a:solidFill>
                <a:ea typeface="Roboto Light" panose="02000000000000000000" pitchFamily="2" charset="0"/>
                <a:cs typeface="Arial"/>
                <a:sym typeface="Arial"/>
                <a:rtl val="0"/>
              </a:rPr>
              <a:t> Care. 2005;28:154-63.5. </a:t>
            </a:r>
            <a:r>
              <a:rPr lang="fr-FR" sz="1050" dirty="0" err="1">
                <a:solidFill>
                  <a:srgbClr val="616161"/>
                </a:solidFill>
                <a:ea typeface="Roboto Light" panose="02000000000000000000" pitchFamily="2" charset="0"/>
                <a:cs typeface="Arial"/>
                <a:sym typeface="Arial"/>
                <a:rtl val="0"/>
              </a:rPr>
              <a:t>Ahrèn</a:t>
            </a:r>
            <a:r>
              <a:rPr lang="fr-FR" sz="1050" dirty="0">
                <a:solidFill>
                  <a:srgbClr val="616161"/>
                </a:solidFill>
                <a:ea typeface="Roboto Light" panose="02000000000000000000" pitchFamily="2" charset="0"/>
                <a:cs typeface="Arial"/>
                <a:sym typeface="Arial"/>
                <a:rtl val="0"/>
              </a:rPr>
              <a:t> B. Expert </a:t>
            </a:r>
            <a:r>
              <a:rPr lang="fr-FR" sz="1050" dirty="0" err="1">
                <a:solidFill>
                  <a:srgbClr val="616161"/>
                </a:solidFill>
                <a:ea typeface="Roboto Light" panose="02000000000000000000" pitchFamily="2" charset="0"/>
                <a:cs typeface="Arial"/>
                <a:sym typeface="Arial"/>
                <a:rtl val="0"/>
              </a:rPr>
              <a:t>Opin</a:t>
            </a:r>
            <a:r>
              <a:rPr lang="fr-FR" sz="1050" dirty="0">
                <a:solidFill>
                  <a:srgbClr val="616161"/>
                </a:solidFill>
                <a:ea typeface="Roboto Light" panose="02000000000000000000" pitchFamily="2" charset="0"/>
                <a:cs typeface="Arial"/>
                <a:sym typeface="Arial"/>
                <a:rtl val="0"/>
              </a:rPr>
              <a:t> </a:t>
            </a:r>
            <a:r>
              <a:rPr lang="fr-FR" sz="1050" dirty="0" err="1">
                <a:solidFill>
                  <a:srgbClr val="616161"/>
                </a:solidFill>
                <a:ea typeface="Roboto Light" panose="02000000000000000000" pitchFamily="2" charset="0"/>
                <a:cs typeface="Arial"/>
                <a:sym typeface="Arial"/>
                <a:rtl val="0"/>
              </a:rPr>
              <a:t>Emerg</a:t>
            </a:r>
            <a:r>
              <a:rPr lang="fr-FR" sz="1050" dirty="0">
                <a:solidFill>
                  <a:srgbClr val="616161"/>
                </a:solidFill>
                <a:ea typeface="Roboto Light" panose="02000000000000000000" pitchFamily="2" charset="0"/>
                <a:cs typeface="Arial"/>
                <a:sym typeface="Arial"/>
                <a:rtl val="0"/>
              </a:rPr>
              <a:t> </a:t>
            </a:r>
            <a:r>
              <a:rPr lang="fr-FR" sz="1050" dirty="0" err="1">
                <a:solidFill>
                  <a:srgbClr val="616161"/>
                </a:solidFill>
                <a:ea typeface="Roboto Light" panose="02000000000000000000" pitchFamily="2" charset="0"/>
                <a:cs typeface="Arial"/>
                <a:sym typeface="Arial"/>
                <a:rtl val="0"/>
              </a:rPr>
              <a:t>Drugs</a:t>
            </a:r>
            <a:r>
              <a:rPr lang="fr-FR" sz="1050" dirty="0">
                <a:solidFill>
                  <a:srgbClr val="616161"/>
                </a:solidFill>
                <a:ea typeface="Roboto Light" panose="02000000000000000000" pitchFamily="2" charset="0"/>
                <a:cs typeface="Arial"/>
                <a:sym typeface="Arial"/>
                <a:rtl val="0"/>
              </a:rPr>
              <a:t>. 2008;13:593-607.     6. </a:t>
            </a:r>
            <a:r>
              <a:rPr lang="fr-FR" sz="1050" dirty="0" err="1">
                <a:solidFill>
                  <a:srgbClr val="616161"/>
                </a:solidFill>
                <a:ea typeface="Roboto Light" panose="02000000000000000000" pitchFamily="2" charset="0"/>
                <a:cs typeface="Arial"/>
                <a:sym typeface="Arial"/>
                <a:rtl val="0"/>
              </a:rPr>
              <a:t>Gallwitz</a:t>
            </a:r>
            <a:r>
              <a:rPr lang="fr-FR" sz="1050" dirty="0">
                <a:solidFill>
                  <a:srgbClr val="616161"/>
                </a:solidFill>
                <a:ea typeface="Roboto Light" panose="02000000000000000000" pitchFamily="2" charset="0"/>
                <a:cs typeface="Arial"/>
                <a:sym typeface="Arial"/>
                <a:rtl val="0"/>
              </a:rPr>
              <a:t> B, </a:t>
            </a:r>
            <a:r>
              <a:rPr lang="fr-FR" sz="1050" dirty="0" err="1">
                <a:solidFill>
                  <a:srgbClr val="616161"/>
                </a:solidFill>
                <a:ea typeface="Roboto Light" panose="02000000000000000000" pitchFamily="2" charset="0"/>
                <a:cs typeface="Arial"/>
                <a:sym typeface="Arial"/>
                <a:rtl val="0"/>
              </a:rPr>
              <a:t>Haring</a:t>
            </a:r>
            <a:r>
              <a:rPr lang="fr-FR" sz="1050" dirty="0">
                <a:solidFill>
                  <a:srgbClr val="616161"/>
                </a:solidFill>
                <a:ea typeface="Roboto Light" panose="02000000000000000000" pitchFamily="2" charset="0"/>
                <a:cs typeface="Arial"/>
                <a:sym typeface="Arial"/>
                <a:rtl val="0"/>
              </a:rPr>
              <a:t> H-U. </a:t>
            </a:r>
            <a:r>
              <a:rPr lang="fr-FR" sz="1050" dirty="0" err="1">
                <a:solidFill>
                  <a:srgbClr val="616161"/>
                </a:solidFill>
                <a:ea typeface="Roboto Light" panose="02000000000000000000" pitchFamily="2" charset="0"/>
                <a:cs typeface="Arial"/>
                <a:sym typeface="Arial"/>
                <a:rtl val="0"/>
              </a:rPr>
              <a:t>Diabetes</a:t>
            </a:r>
            <a:r>
              <a:rPr lang="fr-FR" sz="1050" dirty="0">
                <a:solidFill>
                  <a:srgbClr val="616161"/>
                </a:solidFill>
                <a:ea typeface="Roboto Light" panose="02000000000000000000" pitchFamily="2" charset="0"/>
                <a:cs typeface="Arial"/>
                <a:sym typeface="Arial"/>
                <a:rtl val="0"/>
              </a:rPr>
              <a:t> </a:t>
            </a:r>
            <a:r>
              <a:rPr lang="fr-FR" sz="1050" dirty="0" err="1">
                <a:solidFill>
                  <a:srgbClr val="616161"/>
                </a:solidFill>
                <a:ea typeface="Roboto Light" panose="02000000000000000000" pitchFamily="2" charset="0"/>
                <a:cs typeface="Arial"/>
                <a:sym typeface="Arial"/>
                <a:rtl val="0"/>
              </a:rPr>
              <a:t>Obes</a:t>
            </a:r>
            <a:r>
              <a:rPr lang="fr-FR" sz="1050" dirty="0">
                <a:solidFill>
                  <a:srgbClr val="616161"/>
                </a:solidFill>
                <a:ea typeface="Roboto Light" panose="02000000000000000000" pitchFamily="2" charset="0"/>
                <a:cs typeface="Arial"/>
                <a:sym typeface="Arial"/>
                <a:rtl val="0"/>
              </a:rPr>
              <a:t> </a:t>
            </a:r>
            <a:r>
              <a:rPr lang="fr-FR" sz="1050" dirty="0" err="1">
                <a:solidFill>
                  <a:srgbClr val="616161"/>
                </a:solidFill>
                <a:ea typeface="Roboto Light" panose="02000000000000000000" pitchFamily="2" charset="0"/>
                <a:cs typeface="Arial"/>
                <a:sym typeface="Arial"/>
                <a:rtl val="0"/>
              </a:rPr>
              <a:t>Metab</a:t>
            </a:r>
            <a:r>
              <a:rPr lang="fr-FR" sz="1050" dirty="0">
                <a:solidFill>
                  <a:srgbClr val="616161"/>
                </a:solidFill>
                <a:ea typeface="Roboto Light" panose="02000000000000000000" pitchFamily="2" charset="0"/>
                <a:cs typeface="Arial"/>
                <a:sym typeface="Arial"/>
                <a:rtl val="0"/>
              </a:rPr>
              <a:t>. 2010;12:1-11.    7. </a:t>
            </a:r>
            <a:r>
              <a:rPr lang="fr-FR" sz="1050" dirty="0" err="1">
                <a:solidFill>
                  <a:srgbClr val="616161"/>
                </a:solidFill>
                <a:ea typeface="Roboto Light" panose="02000000000000000000" pitchFamily="2" charset="0"/>
                <a:cs typeface="Arial"/>
                <a:sym typeface="Arial"/>
                <a:rtl val="0"/>
              </a:rPr>
              <a:t>Amori</a:t>
            </a:r>
            <a:r>
              <a:rPr lang="fr-FR" sz="1050" dirty="0">
                <a:solidFill>
                  <a:srgbClr val="616161"/>
                </a:solidFill>
                <a:ea typeface="Roboto Light" panose="02000000000000000000" pitchFamily="2" charset="0"/>
                <a:cs typeface="Arial"/>
                <a:sym typeface="Arial"/>
                <a:rtl val="0"/>
              </a:rPr>
              <a:t> RE, et al. JAMA. 2007;298:194-206.    8. </a:t>
            </a:r>
            <a:r>
              <a:rPr lang="fr-FR" sz="1050" dirty="0" err="1">
                <a:solidFill>
                  <a:srgbClr val="616161"/>
                </a:solidFill>
                <a:ea typeface="Roboto Light" panose="02000000000000000000" pitchFamily="2" charset="0"/>
                <a:cs typeface="Arial"/>
                <a:sym typeface="Arial"/>
                <a:rtl val="0"/>
              </a:rPr>
              <a:t>Aschner</a:t>
            </a:r>
            <a:r>
              <a:rPr lang="fr-FR" sz="1050" dirty="0">
                <a:solidFill>
                  <a:srgbClr val="616161"/>
                </a:solidFill>
                <a:ea typeface="Roboto Light" panose="02000000000000000000" pitchFamily="2" charset="0"/>
                <a:cs typeface="Arial"/>
                <a:sym typeface="Arial"/>
                <a:rtl val="0"/>
              </a:rPr>
              <a:t> P, et al. </a:t>
            </a:r>
            <a:r>
              <a:rPr lang="fr-FR" sz="1050" dirty="0" err="1">
                <a:solidFill>
                  <a:srgbClr val="616161"/>
                </a:solidFill>
                <a:ea typeface="Roboto Light" panose="02000000000000000000" pitchFamily="2" charset="0"/>
                <a:cs typeface="Arial"/>
                <a:sym typeface="Arial"/>
                <a:rtl val="0"/>
              </a:rPr>
              <a:t>Diabetes</a:t>
            </a:r>
            <a:r>
              <a:rPr lang="fr-FR" sz="1050" dirty="0">
                <a:solidFill>
                  <a:srgbClr val="616161"/>
                </a:solidFill>
                <a:ea typeface="Roboto Light" panose="02000000000000000000" pitchFamily="2" charset="0"/>
                <a:cs typeface="Arial"/>
                <a:sym typeface="Arial"/>
                <a:rtl val="0"/>
              </a:rPr>
              <a:t> Care. 2006;29:2632-7. 9. </a:t>
            </a:r>
            <a:r>
              <a:rPr lang="fr-FR" sz="1050" dirty="0" err="1">
                <a:solidFill>
                  <a:srgbClr val="616161"/>
                </a:solidFill>
                <a:ea typeface="Roboto Light" panose="02000000000000000000" pitchFamily="2" charset="0"/>
                <a:cs typeface="Arial"/>
                <a:sym typeface="Arial"/>
                <a:rtl val="0"/>
              </a:rPr>
              <a:t>Diabetes</a:t>
            </a:r>
            <a:r>
              <a:rPr lang="fr-FR" sz="1050" dirty="0">
                <a:solidFill>
                  <a:srgbClr val="616161"/>
                </a:solidFill>
                <a:ea typeface="Roboto Light" panose="02000000000000000000" pitchFamily="2" charset="0"/>
                <a:cs typeface="Arial"/>
                <a:sym typeface="Arial"/>
                <a:rtl val="0"/>
              </a:rPr>
              <a:t> </a:t>
            </a:r>
            <a:r>
              <a:rPr lang="fr-FR" sz="1050" dirty="0" err="1">
                <a:solidFill>
                  <a:srgbClr val="616161"/>
                </a:solidFill>
                <a:ea typeface="Roboto Light" panose="02000000000000000000" pitchFamily="2" charset="0"/>
                <a:cs typeface="Arial"/>
                <a:sym typeface="Arial"/>
                <a:rtl val="0"/>
              </a:rPr>
              <a:t>Metab</a:t>
            </a:r>
            <a:r>
              <a:rPr lang="fr-FR" sz="1050" dirty="0">
                <a:solidFill>
                  <a:srgbClr val="616161"/>
                </a:solidFill>
                <a:ea typeface="Roboto Light" panose="02000000000000000000" pitchFamily="2" charset="0"/>
                <a:cs typeface="Arial"/>
                <a:sym typeface="Arial"/>
                <a:rtl val="0"/>
              </a:rPr>
              <a:t> </a:t>
            </a:r>
            <a:r>
              <a:rPr lang="fr-FR" sz="1050" dirty="0" err="1">
                <a:solidFill>
                  <a:srgbClr val="616161"/>
                </a:solidFill>
                <a:ea typeface="Roboto Light" panose="02000000000000000000" pitchFamily="2" charset="0"/>
                <a:cs typeface="Arial"/>
                <a:sym typeface="Arial"/>
                <a:rtl val="0"/>
              </a:rPr>
              <a:t>Res</a:t>
            </a:r>
            <a:r>
              <a:rPr lang="fr-FR" sz="1050" dirty="0">
                <a:solidFill>
                  <a:srgbClr val="616161"/>
                </a:solidFill>
                <a:ea typeface="Roboto Light" panose="02000000000000000000" pitchFamily="2" charset="0"/>
                <a:cs typeface="Arial"/>
                <a:sym typeface="Arial"/>
                <a:rtl val="0"/>
              </a:rPr>
              <a:t> </a:t>
            </a:r>
            <a:r>
              <a:rPr lang="fr-FR" sz="1050" dirty="0" err="1">
                <a:solidFill>
                  <a:srgbClr val="616161"/>
                </a:solidFill>
                <a:ea typeface="Roboto Light" panose="02000000000000000000" pitchFamily="2" charset="0"/>
                <a:cs typeface="Arial"/>
                <a:sym typeface="Arial"/>
                <a:rtl val="0"/>
              </a:rPr>
              <a:t>Rev</a:t>
            </a:r>
            <a:r>
              <a:rPr lang="fr-FR" sz="1050" dirty="0">
                <a:solidFill>
                  <a:srgbClr val="616161"/>
                </a:solidFill>
                <a:ea typeface="Roboto Light" panose="02000000000000000000" pitchFamily="2" charset="0"/>
                <a:cs typeface="Arial"/>
                <a:sym typeface="Arial"/>
                <a:rtl val="0"/>
              </a:rPr>
              <a:t> 2014; 30: 204–221. 10. http://www.fda.gov/downloads/advisorycommittees/committeesmeetingmaterials/drugs/endocrinologicandmetabolicdrugsadvisorycommittee/</a:t>
            </a:r>
            <a:r>
              <a:rPr lang="fr-FR" sz="1050" dirty="0" err="1">
                <a:solidFill>
                  <a:srgbClr val="616161"/>
                </a:solidFill>
                <a:ea typeface="Roboto Light" panose="02000000000000000000" pitchFamily="2" charset="0"/>
                <a:cs typeface="Arial"/>
                <a:sym typeface="Arial"/>
                <a:rtl val="0"/>
              </a:rPr>
              <a:t>ucm378079.pdf</a:t>
            </a:r>
            <a:r>
              <a:rPr lang="fr-FR" sz="1050" dirty="0">
                <a:solidFill>
                  <a:srgbClr val="616161"/>
                </a:solidFill>
                <a:ea typeface="Roboto Light" panose="02000000000000000000" pitchFamily="2" charset="0"/>
                <a:cs typeface="Arial"/>
                <a:sym typeface="Arial"/>
                <a:rtl val="0"/>
              </a:rPr>
              <a:t>  </a:t>
            </a:r>
            <a:endParaRPr lang="en-US" sz="1050" dirty="0">
              <a:solidFill>
                <a:srgbClr val="616161"/>
              </a:solidFill>
              <a:ea typeface="Roboto Light" panose="02000000000000000000" pitchFamily="2" charset="0"/>
              <a:cs typeface="Arial"/>
              <a:sym typeface="Arial"/>
              <a:rtl val="0"/>
            </a:endParaRPr>
          </a:p>
        </p:txBody>
      </p:sp>
    </p:spTree>
    <p:extLst>
      <p:ext uri="{BB962C8B-B14F-4D97-AF65-F5344CB8AC3E}">
        <p14:creationId xmlns:p14="http://schemas.microsoft.com/office/powerpoint/2010/main" val="228455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raphic 7">
            <a:extLst>
              <a:ext uri="{FF2B5EF4-FFF2-40B4-BE49-F238E27FC236}">
                <a16:creationId xmlns:a16="http://schemas.microsoft.com/office/drawing/2014/main" id="{A48404C9-420A-7FDD-59A9-804D245D9792}"/>
              </a:ext>
            </a:extLst>
          </p:cNvPr>
          <p:cNvSpPr txBox="1"/>
          <p:nvPr/>
        </p:nvSpPr>
        <p:spPr>
          <a:xfrm>
            <a:off x="100088" y="6424395"/>
            <a:ext cx="12091912" cy="415498"/>
          </a:xfrm>
          <a:prstGeom prst="rect">
            <a:avLst/>
          </a:prstGeom>
          <a:noFill/>
        </p:spPr>
        <p:txBody>
          <a:bodyPr wrap="square" rtlCol="0">
            <a:spAutoFit/>
          </a:bodyPr>
          <a:lstStyle/>
          <a:p>
            <a:pPr defTabSz="304815"/>
            <a:r>
              <a:rPr lang="fr-FR" sz="1050" dirty="0">
                <a:solidFill>
                  <a:srgbClr val="616161"/>
                </a:solidFill>
                <a:ea typeface="Roboto Light" panose="02000000000000000000" pitchFamily="2" charset="0"/>
                <a:cs typeface="Arial"/>
                <a:sym typeface="Arial"/>
                <a:rtl val="0"/>
              </a:rPr>
              <a:t>1.  Henry RR et al. Int J Clin </a:t>
            </a:r>
            <a:r>
              <a:rPr lang="fr-FR" sz="1050" dirty="0" err="1">
                <a:solidFill>
                  <a:srgbClr val="616161"/>
                </a:solidFill>
                <a:ea typeface="Roboto Light" panose="02000000000000000000" pitchFamily="2" charset="0"/>
                <a:cs typeface="Arial"/>
                <a:sym typeface="Arial"/>
                <a:rtl val="0"/>
              </a:rPr>
              <a:t>Pract</a:t>
            </a:r>
            <a:r>
              <a:rPr lang="fr-FR" sz="1050" dirty="0">
                <a:solidFill>
                  <a:srgbClr val="616161"/>
                </a:solidFill>
                <a:ea typeface="Roboto Light" panose="02000000000000000000" pitchFamily="2" charset="0"/>
                <a:cs typeface="Arial"/>
                <a:sym typeface="Arial"/>
                <a:rtl val="0"/>
              </a:rPr>
              <a:t>. 2012;66:446-456.       2. Bailey CJ, et al. Lancet 2010;375:2223–33.  3. .Del Prato S, et al. </a:t>
            </a:r>
            <a:r>
              <a:rPr lang="fr-FR" sz="1050" dirty="0" err="1">
                <a:solidFill>
                  <a:srgbClr val="616161"/>
                </a:solidFill>
                <a:ea typeface="Roboto Light" panose="02000000000000000000" pitchFamily="2" charset="0"/>
                <a:cs typeface="Arial"/>
                <a:sym typeface="Arial"/>
                <a:rtl val="0"/>
              </a:rPr>
              <a:t>Presented</a:t>
            </a:r>
            <a:r>
              <a:rPr lang="fr-FR" sz="1050" dirty="0">
                <a:solidFill>
                  <a:srgbClr val="616161"/>
                </a:solidFill>
                <a:ea typeface="Roboto Light" panose="02000000000000000000" pitchFamily="2" charset="0"/>
                <a:cs typeface="Arial"/>
                <a:sym typeface="Arial"/>
                <a:rtl val="0"/>
              </a:rPr>
              <a:t> at the 73rd American </a:t>
            </a:r>
            <a:r>
              <a:rPr lang="fr-FR" sz="1050" dirty="0" err="1">
                <a:solidFill>
                  <a:srgbClr val="616161"/>
                </a:solidFill>
                <a:ea typeface="Roboto Light" panose="02000000000000000000" pitchFamily="2" charset="0"/>
                <a:cs typeface="Arial"/>
                <a:sym typeface="Arial"/>
                <a:rtl val="0"/>
              </a:rPr>
              <a:t>Diabetes</a:t>
            </a:r>
            <a:r>
              <a:rPr lang="fr-FR" sz="1050" dirty="0">
                <a:solidFill>
                  <a:srgbClr val="616161"/>
                </a:solidFill>
                <a:ea typeface="Roboto Light" panose="02000000000000000000" pitchFamily="2" charset="0"/>
                <a:cs typeface="Arial"/>
                <a:sym typeface="Arial"/>
                <a:rtl val="0"/>
              </a:rPr>
              <a:t> Association Scientific Sessions, Chicago, USA. 21–25 June 2013. Abstract 62-LB.</a:t>
            </a:r>
            <a:endParaRPr lang="en-US" sz="1050" dirty="0">
              <a:solidFill>
                <a:srgbClr val="616161"/>
              </a:solidFill>
              <a:ea typeface="Roboto Light" panose="02000000000000000000" pitchFamily="2" charset="0"/>
              <a:cs typeface="Arial"/>
              <a:sym typeface="Arial"/>
              <a:rtl val="0"/>
            </a:endParaRPr>
          </a:p>
        </p:txBody>
      </p:sp>
      <p:grpSp>
        <p:nvGrpSpPr>
          <p:cNvPr id="4" name="Group 3">
            <a:extLst>
              <a:ext uri="{FF2B5EF4-FFF2-40B4-BE49-F238E27FC236}">
                <a16:creationId xmlns:a16="http://schemas.microsoft.com/office/drawing/2014/main" id="{85727611-8B4A-688A-528A-3FD9C51E75E3}"/>
              </a:ext>
            </a:extLst>
          </p:cNvPr>
          <p:cNvGrpSpPr/>
          <p:nvPr/>
        </p:nvGrpSpPr>
        <p:grpSpPr>
          <a:xfrm>
            <a:off x="6295643" y="3563219"/>
            <a:ext cx="5069268" cy="2535173"/>
            <a:chOff x="9443465" y="5321331"/>
            <a:chExt cx="7603902" cy="3802759"/>
          </a:xfrm>
        </p:grpSpPr>
        <p:sp>
          <p:nvSpPr>
            <p:cNvPr id="5" name="Freeform: Shape 4">
              <a:extLst>
                <a:ext uri="{FF2B5EF4-FFF2-40B4-BE49-F238E27FC236}">
                  <a16:creationId xmlns:a16="http://schemas.microsoft.com/office/drawing/2014/main" id="{307ACECB-8764-10FE-1C60-C7EAAE51972E}"/>
                </a:ext>
              </a:extLst>
            </p:cNvPr>
            <p:cNvSpPr/>
            <p:nvPr/>
          </p:nvSpPr>
          <p:spPr>
            <a:xfrm>
              <a:off x="9443465" y="5321331"/>
              <a:ext cx="7603902" cy="3756592"/>
            </a:xfrm>
            <a:custGeom>
              <a:avLst/>
              <a:gdLst>
                <a:gd name="connsiteX0" fmla="*/ 0 w 7603902"/>
                <a:gd name="connsiteY0" fmla="*/ 0 h 3457003"/>
                <a:gd name="connsiteX1" fmla="*/ 7603903 w 7603902"/>
                <a:gd name="connsiteY1" fmla="*/ 0 h 3457003"/>
                <a:gd name="connsiteX2" fmla="*/ 7603903 w 7603902"/>
                <a:gd name="connsiteY2" fmla="*/ 3457003 h 3457003"/>
                <a:gd name="connsiteX3" fmla="*/ 0 w 7603902"/>
                <a:gd name="connsiteY3" fmla="*/ 3457003 h 3457003"/>
              </a:gdLst>
              <a:ahLst/>
              <a:cxnLst>
                <a:cxn ang="0">
                  <a:pos x="connsiteX0" y="connsiteY0"/>
                </a:cxn>
                <a:cxn ang="0">
                  <a:pos x="connsiteX1" y="connsiteY1"/>
                </a:cxn>
                <a:cxn ang="0">
                  <a:pos x="connsiteX2" y="connsiteY2"/>
                </a:cxn>
                <a:cxn ang="0">
                  <a:pos x="connsiteX3" y="connsiteY3"/>
                </a:cxn>
              </a:cxnLst>
              <a:rect l="l" t="t" r="r" b="b"/>
              <a:pathLst>
                <a:path w="7603902" h="3457003">
                  <a:moveTo>
                    <a:pt x="0" y="0"/>
                  </a:moveTo>
                  <a:lnTo>
                    <a:pt x="7603903" y="0"/>
                  </a:lnTo>
                  <a:lnTo>
                    <a:pt x="7603903" y="3457003"/>
                  </a:lnTo>
                  <a:lnTo>
                    <a:pt x="0" y="3457003"/>
                  </a:lnTo>
                  <a:close/>
                </a:path>
              </a:pathLst>
            </a:custGeom>
            <a:noFill/>
            <a:ln w="9525" cap="flat">
              <a:solidFill>
                <a:srgbClr val="616161"/>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6" name="TextBox 5">
              <a:extLst>
                <a:ext uri="{FF2B5EF4-FFF2-40B4-BE49-F238E27FC236}">
                  <a16:creationId xmlns:a16="http://schemas.microsoft.com/office/drawing/2014/main" id="{4A6C9158-161F-8FFB-7368-31C492A54AB7}"/>
                </a:ext>
              </a:extLst>
            </p:cNvPr>
            <p:cNvSpPr txBox="1"/>
            <p:nvPr/>
          </p:nvSpPr>
          <p:spPr>
            <a:xfrm>
              <a:off x="10148444" y="8293093"/>
              <a:ext cx="6247385" cy="830997"/>
            </a:xfrm>
            <a:prstGeom prst="rect">
              <a:avLst/>
            </a:prstGeom>
            <a:noFill/>
          </p:spPr>
          <p:txBody>
            <a:bodyPr wrap="none" rtlCol="0">
              <a:spAutoFit/>
            </a:bodyPr>
            <a:lstStyle/>
            <a:p>
              <a:pPr algn="ctr" defTabSz="304815"/>
              <a:r>
                <a:rPr lang="en-US" sz="1500" b="1" dirty="0">
                  <a:solidFill>
                    <a:srgbClr val="EF3F30"/>
                  </a:solidFill>
                  <a:latin typeface="Nunito" panose="00000500000000000000" pitchFamily="2" charset="0"/>
                  <a:cs typeface="Arial"/>
                  <a:sym typeface="Arial"/>
                  <a:rtl val="0"/>
                </a:rPr>
                <a:t>ÊM DỊU: GIẢM 10 LẦN</a:t>
              </a:r>
            </a:p>
            <a:p>
              <a:pPr algn="ctr" defTabSz="304815"/>
              <a:r>
                <a:rPr lang="en-US" sz="1500" b="1" dirty="0" err="1">
                  <a:solidFill>
                    <a:srgbClr val="00B0F0"/>
                  </a:solidFill>
                  <a:latin typeface="Nunito" panose="00000500000000000000" pitchFamily="2" charset="0"/>
                  <a:cs typeface="Arial"/>
                  <a:sym typeface="Arial"/>
                  <a:rtl val="0"/>
                </a:rPr>
                <a:t>nguy</a:t>
              </a:r>
              <a:r>
                <a:rPr lang="en-US" sz="1500" b="1" dirty="0">
                  <a:solidFill>
                    <a:srgbClr val="00B0F0"/>
                  </a:solidFill>
                  <a:latin typeface="Nunito" panose="00000500000000000000" pitchFamily="2" charset="0"/>
                  <a:cs typeface="Arial"/>
                  <a:sym typeface="Arial"/>
                  <a:rtl val="0"/>
                </a:rPr>
                <a:t> </a:t>
              </a:r>
              <a:r>
                <a:rPr lang="en-US" sz="1500" b="1" dirty="0" err="1">
                  <a:solidFill>
                    <a:srgbClr val="00B0F0"/>
                  </a:solidFill>
                  <a:latin typeface="Nunito" panose="00000500000000000000" pitchFamily="2" charset="0"/>
                  <a:cs typeface="Arial"/>
                  <a:sym typeface="Arial"/>
                  <a:rtl val="0"/>
                </a:rPr>
                <a:t>cơ</a:t>
              </a:r>
              <a:r>
                <a:rPr lang="en-US" sz="1500" b="1" dirty="0">
                  <a:solidFill>
                    <a:srgbClr val="00B0F0"/>
                  </a:solidFill>
                  <a:latin typeface="Nunito" panose="00000500000000000000" pitchFamily="2" charset="0"/>
                  <a:cs typeface="Arial"/>
                  <a:sym typeface="Arial"/>
                  <a:rtl val="0"/>
                </a:rPr>
                <a:t> </a:t>
              </a:r>
              <a:r>
                <a:rPr lang="en-US" sz="1500" b="1" dirty="0" err="1">
                  <a:solidFill>
                    <a:srgbClr val="00B0F0"/>
                  </a:solidFill>
                  <a:latin typeface="Nunito" panose="00000500000000000000" pitchFamily="2" charset="0"/>
                  <a:cs typeface="Arial"/>
                  <a:sym typeface="Arial"/>
                  <a:rtl val="0"/>
                </a:rPr>
                <a:t>hạ</a:t>
              </a:r>
              <a:r>
                <a:rPr lang="en-US" sz="1500" b="1" dirty="0">
                  <a:solidFill>
                    <a:srgbClr val="00B0F0"/>
                  </a:solidFill>
                  <a:latin typeface="Nunito" panose="00000500000000000000" pitchFamily="2" charset="0"/>
                  <a:cs typeface="Arial"/>
                  <a:sym typeface="Arial"/>
                  <a:rtl val="0"/>
                </a:rPr>
                <a:t> </a:t>
              </a:r>
              <a:r>
                <a:rPr lang="en-US" sz="1500" b="1" dirty="0" err="1">
                  <a:solidFill>
                    <a:srgbClr val="00B0F0"/>
                  </a:solidFill>
                  <a:latin typeface="Nunito" panose="00000500000000000000" pitchFamily="2" charset="0"/>
                  <a:cs typeface="Arial"/>
                  <a:sym typeface="Arial"/>
                  <a:rtl val="0"/>
                </a:rPr>
                <a:t>đường</a:t>
              </a:r>
              <a:r>
                <a:rPr lang="en-US" sz="1500" b="1" dirty="0">
                  <a:solidFill>
                    <a:srgbClr val="00B0F0"/>
                  </a:solidFill>
                  <a:latin typeface="Nunito" panose="00000500000000000000" pitchFamily="2" charset="0"/>
                  <a:cs typeface="Arial"/>
                  <a:sym typeface="Arial"/>
                  <a:rtl val="0"/>
                </a:rPr>
                <a:t> </a:t>
              </a:r>
              <a:r>
                <a:rPr lang="en-US" sz="1500" b="1" dirty="0" err="1">
                  <a:solidFill>
                    <a:srgbClr val="00B0F0"/>
                  </a:solidFill>
                  <a:latin typeface="Nunito" panose="00000500000000000000" pitchFamily="2" charset="0"/>
                  <a:cs typeface="Arial"/>
                  <a:sym typeface="Arial"/>
                  <a:rtl val="0"/>
                </a:rPr>
                <a:t>huyết</a:t>
              </a:r>
              <a:r>
                <a:rPr lang="en-US" sz="1500" b="1" dirty="0">
                  <a:solidFill>
                    <a:srgbClr val="00B0F0"/>
                  </a:solidFill>
                  <a:latin typeface="Nunito" panose="00000500000000000000" pitchFamily="2" charset="0"/>
                  <a:cs typeface="Arial"/>
                  <a:sym typeface="Arial"/>
                  <a:rtl val="0"/>
                </a:rPr>
                <a:t> vs. </a:t>
              </a:r>
              <a:r>
                <a:rPr lang="en-US" sz="1500" b="1" dirty="0" err="1">
                  <a:solidFill>
                    <a:srgbClr val="00B0F0"/>
                  </a:solidFill>
                  <a:latin typeface="Nunito" panose="00000500000000000000" pitchFamily="2" charset="0"/>
                  <a:cs typeface="Arial"/>
                  <a:sym typeface="Arial"/>
                  <a:rtl val="0"/>
                </a:rPr>
                <a:t>Glipisied</a:t>
              </a:r>
              <a:r>
                <a:rPr lang="en-US" sz="1500" b="1" dirty="0">
                  <a:solidFill>
                    <a:srgbClr val="00B0F0"/>
                  </a:solidFill>
                  <a:latin typeface="Nunito" panose="00000500000000000000" pitchFamily="2" charset="0"/>
                  <a:cs typeface="Arial"/>
                  <a:sym typeface="Arial"/>
                  <a:rtl val="0"/>
                </a:rPr>
                <a:t> (SU)</a:t>
              </a:r>
              <a:r>
                <a:rPr lang="en-US" sz="1500" b="1" baseline="30000" dirty="0">
                  <a:solidFill>
                    <a:srgbClr val="00B0F0"/>
                  </a:solidFill>
                  <a:latin typeface="Nunito" panose="00000500000000000000" pitchFamily="2" charset="0"/>
                  <a:cs typeface="Arial"/>
                  <a:sym typeface="Arial"/>
                  <a:rtl val="0"/>
                </a:rPr>
                <a:t>3</a:t>
              </a:r>
            </a:p>
          </p:txBody>
        </p:sp>
        <p:grpSp>
          <p:nvGrpSpPr>
            <p:cNvPr id="7" name="Group 6">
              <a:extLst>
                <a:ext uri="{FF2B5EF4-FFF2-40B4-BE49-F238E27FC236}">
                  <a16:creationId xmlns:a16="http://schemas.microsoft.com/office/drawing/2014/main" id="{4A10381F-9753-E0DE-21E7-87C95CEC4BFC}"/>
                </a:ext>
              </a:extLst>
            </p:cNvPr>
            <p:cNvGrpSpPr/>
            <p:nvPr/>
          </p:nvGrpSpPr>
          <p:grpSpPr>
            <a:xfrm>
              <a:off x="9727716" y="5373452"/>
              <a:ext cx="6933793" cy="2983865"/>
              <a:chOff x="9727716" y="5373452"/>
              <a:chExt cx="6933793" cy="2983865"/>
            </a:xfrm>
          </p:grpSpPr>
          <p:sp>
            <p:nvSpPr>
              <p:cNvPr id="8" name="Freeform: Shape 7">
                <a:extLst>
                  <a:ext uri="{FF2B5EF4-FFF2-40B4-BE49-F238E27FC236}">
                    <a16:creationId xmlns:a16="http://schemas.microsoft.com/office/drawing/2014/main" id="{71DA084D-4C10-C1BC-5337-06AFC0E79CDB}"/>
                  </a:ext>
                </a:extLst>
              </p:cNvPr>
              <p:cNvSpPr/>
              <p:nvPr/>
            </p:nvSpPr>
            <p:spPr>
              <a:xfrm>
                <a:off x="11601640" y="7693723"/>
                <a:ext cx="1711261" cy="143065"/>
              </a:xfrm>
              <a:custGeom>
                <a:avLst/>
                <a:gdLst>
                  <a:gd name="connsiteX0" fmla="*/ 0 w 1711261"/>
                  <a:gd name="connsiteY0" fmla="*/ 0 h 143065"/>
                  <a:gd name="connsiteX1" fmla="*/ 1711262 w 1711261"/>
                  <a:gd name="connsiteY1" fmla="*/ 0 h 143065"/>
                  <a:gd name="connsiteX2" fmla="*/ 1711262 w 1711261"/>
                  <a:gd name="connsiteY2" fmla="*/ 143066 h 143065"/>
                  <a:gd name="connsiteX3" fmla="*/ 0 w 1711261"/>
                  <a:gd name="connsiteY3" fmla="*/ 143066 h 143065"/>
                </a:gdLst>
                <a:ahLst/>
                <a:cxnLst>
                  <a:cxn ang="0">
                    <a:pos x="connsiteX0" y="connsiteY0"/>
                  </a:cxn>
                  <a:cxn ang="0">
                    <a:pos x="connsiteX1" y="connsiteY1"/>
                  </a:cxn>
                  <a:cxn ang="0">
                    <a:pos x="connsiteX2" y="connsiteY2"/>
                  </a:cxn>
                  <a:cxn ang="0">
                    <a:pos x="connsiteX3" y="connsiteY3"/>
                  </a:cxn>
                </a:cxnLst>
                <a:rect l="l" t="t" r="r" b="b"/>
                <a:pathLst>
                  <a:path w="1711261" h="143065">
                    <a:moveTo>
                      <a:pt x="0" y="0"/>
                    </a:moveTo>
                    <a:lnTo>
                      <a:pt x="1711262" y="0"/>
                    </a:lnTo>
                    <a:lnTo>
                      <a:pt x="1711262" y="143066"/>
                    </a:lnTo>
                    <a:lnTo>
                      <a:pt x="0" y="143066"/>
                    </a:lnTo>
                    <a:close/>
                  </a:path>
                </a:pathLst>
              </a:custGeom>
              <a:solidFill>
                <a:srgbClr val="EF3F30"/>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9" name="Freeform: Shape 8">
                <a:extLst>
                  <a:ext uri="{FF2B5EF4-FFF2-40B4-BE49-F238E27FC236}">
                    <a16:creationId xmlns:a16="http://schemas.microsoft.com/office/drawing/2014/main" id="{CF5211D1-C6B7-E3ED-9701-E82514C625AF}"/>
                  </a:ext>
                </a:extLst>
              </p:cNvPr>
              <p:cNvSpPr/>
              <p:nvPr/>
            </p:nvSpPr>
            <p:spPr>
              <a:xfrm>
                <a:off x="14601253" y="6614445"/>
                <a:ext cx="1711261" cy="1222343"/>
              </a:xfrm>
              <a:custGeom>
                <a:avLst/>
                <a:gdLst>
                  <a:gd name="connsiteX0" fmla="*/ -1 w 1711261"/>
                  <a:gd name="connsiteY0" fmla="*/ 0 h 1222343"/>
                  <a:gd name="connsiteX1" fmla="*/ 1711261 w 1711261"/>
                  <a:gd name="connsiteY1" fmla="*/ 0 h 1222343"/>
                  <a:gd name="connsiteX2" fmla="*/ 1711261 w 1711261"/>
                  <a:gd name="connsiteY2" fmla="*/ 1222343 h 1222343"/>
                  <a:gd name="connsiteX3" fmla="*/ -1 w 1711261"/>
                  <a:gd name="connsiteY3" fmla="*/ 1222343 h 1222343"/>
                </a:gdLst>
                <a:ahLst/>
                <a:cxnLst>
                  <a:cxn ang="0">
                    <a:pos x="connsiteX0" y="connsiteY0"/>
                  </a:cxn>
                  <a:cxn ang="0">
                    <a:pos x="connsiteX1" y="connsiteY1"/>
                  </a:cxn>
                  <a:cxn ang="0">
                    <a:pos x="connsiteX2" y="connsiteY2"/>
                  </a:cxn>
                  <a:cxn ang="0">
                    <a:pos x="connsiteX3" y="connsiteY3"/>
                  </a:cxn>
                </a:cxnLst>
                <a:rect l="l" t="t" r="r" b="b"/>
                <a:pathLst>
                  <a:path w="1711261" h="1222343">
                    <a:moveTo>
                      <a:pt x="-1" y="0"/>
                    </a:moveTo>
                    <a:lnTo>
                      <a:pt x="1711261" y="0"/>
                    </a:lnTo>
                    <a:lnTo>
                      <a:pt x="1711261" y="1222343"/>
                    </a:lnTo>
                    <a:lnTo>
                      <a:pt x="-1" y="1222343"/>
                    </a:lnTo>
                    <a:close/>
                  </a:path>
                </a:pathLst>
              </a:custGeom>
              <a:solidFill>
                <a:srgbClr val="CCDB29"/>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10" name="Freeform: Shape 9">
                <a:extLst>
                  <a:ext uri="{FF2B5EF4-FFF2-40B4-BE49-F238E27FC236}">
                    <a16:creationId xmlns:a16="http://schemas.microsoft.com/office/drawing/2014/main" id="{2DB42E15-4AA2-6190-8CE6-87C5D949F9BB}"/>
                  </a:ext>
                </a:extLst>
              </p:cNvPr>
              <p:cNvSpPr/>
              <p:nvPr/>
            </p:nvSpPr>
            <p:spPr>
              <a:xfrm>
                <a:off x="10775536" y="7836789"/>
                <a:ext cx="5885973" cy="9525"/>
              </a:xfrm>
              <a:custGeom>
                <a:avLst/>
                <a:gdLst>
                  <a:gd name="connsiteX0" fmla="*/ 0 w 5885973"/>
                  <a:gd name="connsiteY0" fmla="*/ 0 h 9525"/>
                  <a:gd name="connsiteX1" fmla="*/ 5885974 w 5885973"/>
                  <a:gd name="connsiteY1" fmla="*/ 0 h 9525"/>
                </a:gdLst>
                <a:ahLst/>
                <a:cxnLst>
                  <a:cxn ang="0">
                    <a:pos x="connsiteX0" y="connsiteY0"/>
                  </a:cxn>
                  <a:cxn ang="0">
                    <a:pos x="connsiteX1" y="connsiteY1"/>
                  </a:cxn>
                </a:cxnLst>
                <a:rect l="l" t="t" r="r" b="b"/>
                <a:pathLst>
                  <a:path w="5885973" h="9525">
                    <a:moveTo>
                      <a:pt x="0" y="0"/>
                    </a:moveTo>
                    <a:lnTo>
                      <a:pt x="5885974" y="0"/>
                    </a:lnTo>
                  </a:path>
                </a:pathLst>
              </a:custGeom>
              <a:ln w="16669" cap="flat">
                <a:solidFill>
                  <a:srgbClr val="616161"/>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11" name="Freeform: Shape 10">
                <a:extLst>
                  <a:ext uri="{FF2B5EF4-FFF2-40B4-BE49-F238E27FC236}">
                    <a16:creationId xmlns:a16="http://schemas.microsoft.com/office/drawing/2014/main" id="{654F2811-3152-2FA5-D094-852519195783}"/>
                  </a:ext>
                </a:extLst>
              </p:cNvPr>
              <p:cNvSpPr/>
              <p:nvPr/>
            </p:nvSpPr>
            <p:spPr>
              <a:xfrm>
                <a:off x="10775536" y="5509164"/>
                <a:ext cx="73723" cy="2372677"/>
              </a:xfrm>
              <a:custGeom>
                <a:avLst/>
                <a:gdLst>
                  <a:gd name="connsiteX0" fmla="*/ 0 w 73723"/>
                  <a:gd name="connsiteY0" fmla="*/ 0 h 2372677"/>
                  <a:gd name="connsiteX1" fmla="*/ 73724 w 73723"/>
                  <a:gd name="connsiteY1" fmla="*/ 0 h 2372677"/>
                  <a:gd name="connsiteX2" fmla="*/ 73724 w 73723"/>
                  <a:gd name="connsiteY2" fmla="*/ 2372677 h 2372677"/>
                </a:gdLst>
                <a:ahLst/>
                <a:cxnLst>
                  <a:cxn ang="0">
                    <a:pos x="connsiteX0" y="connsiteY0"/>
                  </a:cxn>
                  <a:cxn ang="0">
                    <a:pos x="connsiteX1" y="connsiteY1"/>
                  </a:cxn>
                  <a:cxn ang="0">
                    <a:pos x="connsiteX2" y="connsiteY2"/>
                  </a:cxn>
                </a:cxnLst>
                <a:rect l="l" t="t" r="r" b="b"/>
                <a:pathLst>
                  <a:path w="73723" h="2372677">
                    <a:moveTo>
                      <a:pt x="0" y="0"/>
                    </a:moveTo>
                    <a:lnTo>
                      <a:pt x="73724" y="0"/>
                    </a:lnTo>
                    <a:lnTo>
                      <a:pt x="73724" y="2372677"/>
                    </a:lnTo>
                  </a:path>
                </a:pathLst>
              </a:custGeom>
              <a:noFill/>
              <a:ln w="16669" cap="flat">
                <a:solidFill>
                  <a:srgbClr val="616161"/>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12" name="TextBox 11">
                <a:extLst>
                  <a:ext uri="{FF2B5EF4-FFF2-40B4-BE49-F238E27FC236}">
                    <a16:creationId xmlns:a16="http://schemas.microsoft.com/office/drawing/2014/main" id="{A5B42F42-CC98-3C0E-0AEF-DAE900093241}"/>
                  </a:ext>
                </a:extLst>
              </p:cNvPr>
              <p:cNvSpPr txBox="1"/>
              <p:nvPr/>
            </p:nvSpPr>
            <p:spPr>
              <a:xfrm>
                <a:off x="10338377" y="5373452"/>
                <a:ext cx="515046" cy="311623"/>
              </a:xfrm>
              <a:prstGeom prst="rect">
                <a:avLst/>
              </a:prstGeom>
              <a:noFill/>
            </p:spPr>
            <p:txBody>
              <a:bodyPr wrap="none" rtlCol="0">
                <a:spAutoFit/>
              </a:bodyPr>
              <a:lstStyle/>
              <a:p>
                <a:pPr defTabSz="304815"/>
                <a:r>
                  <a:rPr lang="en-US" sz="750">
                    <a:solidFill>
                      <a:srgbClr val="616161"/>
                    </a:solidFill>
                    <a:latin typeface="Nunito" panose="00000500000000000000" pitchFamily="2" charset="0"/>
                    <a:cs typeface="Arial"/>
                    <a:sym typeface="Arial"/>
                    <a:rtl val="0"/>
                  </a:rPr>
                  <a:t>100</a:t>
                </a:r>
              </a:p>
            </p:txBody>
          </p:sp>
          <p:sp>
            <p:nvSpPr>
              <p:cNvPr id="13" name="TextBox 12">
                <a:extLst>
                  <a:ext uri="{FF2B5EF4-FFF2-40B4-BE49-F238E27FC236}">
                    <a16:creationId xmlns:a16="http://schemas.microsoft.com/office/drawing/2014/main" id="{38CD6C98-5C4D-08CA-0BC3-B54DAB9E5E13}"/>
                  </a:ext>
                </a:extLst>
              </p:cNvPr>
              <p:cNvSpPr txBox="1"/>
              <p:nvPr/>
            </p:nvSpPr>
            <p:spPr>
              <a:xfrm>
                <a:off x="10424102" y="5830281"/>
                <a:ext cx="435696" cy="311623"/>
              </a:xfrm>
              <a:prstGeom prst="rect">
                <a:avLst/>
              </a:prstGeom>
              <a:noFill/>
            </p:spPr>
            <p:txBody>
              <a:bodyPr wrap="none" rtlCol="0">
                <a:spAutoFit/>
              </a:bodyPr>
              <a:lstStyle/>
              <a:p>
                <a:pPr defTabSz="304815"/>
                <a:r>
                  <a:rPr lang="en-US" sz="750">
                    <a:solidFill>
                      <a:srgbClr val="616161"/>
                    </a:solidFill>
                    <a:latin typeface="Nunito" panose="00000500000000000000" pitchFamily="2" charset="0"/>
                    <a:cs typeface="Arial"/>
                    <a:sym typeface="Arial"/>
                    <a:rtl val="0"/>
                  </a:rPr>
                  <a:t>80</a:t>
                </a:r>
              </a:p>
            </p:txBody>
          </p:sp>
          <p:sp>
            <p:nvSpPr>
              <p:cNvPr id="14" name="TextBox 13">
                <a:extLst>
                  <a:ext uri="{FF2B5EF4-FFF2-40B4-BE49-F238E27FC236}">
                    <a16:creationId xmlns:a16="http://schemas.microsoft.com/office/drawing/2014/main" id="{77890704-8D0C-721D-555D-5AB0AE4800FF}"/>
                  </a:ext>
                </a:extLst>
              </p:cNvPr>
              <p:cNvSpPr txBox="1"/>
              <p:nvPr/>
            </p:nvSpPr>
            <p:spPr>
              <a:xfrm>
                <a:off x="10424102" y="5603451"/>
                <a:ext cx="435696" cy="311623"/>
              </a:xfrm>
              <a:prstGeom prst="rect">
                <a:avLst/>
              </a:prstGeom>
              <a:noFill/>
            </p:spPr>
            <p:txBody>
              <a:bodyPr wrap="none" rtlCol="0">
                <a:spAutoFit/>
              </a:bodyPr>
              <a:lstStyle/>
              <a:p>
                <a:pPr defTabSz="304815"/>
                <a:r>
                  <a:rPr lang="en-US" sz="750">
                    <a:solidFill>
                      <a:srgbClr val="616161"/>
                    </a:solidFill>
                    <a:latin typeface="Nunito" panose="00000500000000000000" pitchFamily="2" charset="0"/>
                    <a:cs typeface="Arial"/>
                    <a:sym typeface="Arial"/>
                    <a:rtl val="0"/>
                  </a:rPr>
                  <a:t>90</a:t>
                </a:r>
              </a:p>
            </p:txBody>
          </p:sp>
          <p:sp>
            <p:nvSpPr>
              <p:cNvPr id="15" name="TextBox 14">
                <a:extLst>
                  <a:ext uri="{FF2B5EF4-FFF2-40B4-BE49-F238E27FC236}">
                    <a16:creationId xmlns:a16="http://schemas.microsoft.com/office/drawing/2014/main" id="{1E961358-BC38-DE6D-A370-3E0E3B2D6484}"/>
                  </a:ext>
                </a:extLst>
              </p:cNvPr>
              <p:cNvSpPr txBox="1"/>
              <p:nvPr/>
            </p:nvSpPr>
            <p:spPr>
              <a:xfrm>
                <a:off x="10424102" y="6077349"/>
                <a:ext cx="435696" cy="311623"/>
              </a:xfrm>
              <a:prstGeom prst="rect">
                <a:avLst/>
              </a:prstGeom>
              <a:noFill/>
            </p:spPr>
            <p:txBody>
              <a:bodyPr wrap="none" rtlCol="0">
                <a:spAutoFit/>
              </a:bodyPr>
              <a:lstStyle/>
              <a:p>
                <a:pPr defTabSz="304815"/>
                <a:r>
                  <a:rPr lang="en-US" sz="750">
                    <a:solidFill>
                      <a:srgbClr val="616161"/>
                    </a:solidFill>
                    <a:latin typeface="Nunito" panose="00000500000000000000" pitchFamily="2" charset="0"/>
                    <a:cs typeface="Arial"/>
                    <a:sym typeface="Arial"/>
                    <a:rtl val="0"/>
                  </a:rPr>
                  <a:t>70</a:t>
                </a:r>
              </a:p>
            </p:txBody>
          </p:sp>
          <p:sp>
            <p:nvSpPr>
              <p:cNvPr id="16" name="TextBox 15">
                <a:extLst>
                  <a:ext uri="{FF2B5EF4-FFF2-40B4-BE49-F238E27FC236}">
                    <a16:creationId xmlns:a16="http://schemas.microsoft.com/office/drawing/2014/main" id="{488B7100-F80C-A0C9-8D9D-6D3211159A07}"/>
                  </a:ext>
                </a:extLst>
              </p:cNvPr>
              <p:cNvSpPr txBox="1"/>
              <p:nvPr/>
            </p:nvSpPr>
            <p:spPr>
              <a:xfrm>
                <a:off x="10424254" y="6298415"/>
                <a:ext cx="435696" cy="311623"/>
              </a:xfrm>
              <a:prstGeom prst="rect">
                <a:avLst/>
              </a:prstGeom>
              <a:noFill/>
            </p:spPr>
            <p:txBody>
              <a:bodyPr wrap="none" rtlCol="0">
                <a:spAutoFit/>
              </a:bodyPr>
              <a:lstStyle/>
              <a:p>
                <a:pPr defTabSz="304815"/>
                <a:r>
                  <a:rPr lang="en-US" sz="750">
                    <a:solidFill>
                      <a:srgbClr val="616161"/>
                    </a:solidFill>
                    <a:latin typeface="Nunito" panose="00000500000000000000" pitchFamily="2" charset="0"/>
                    <a:cs typeface="Arial"/>
                    <a:sym typeface="Arial"/>
                    <a:rtl val="0"/>
                  </a:rPr>
                  <a:t>60</a:t>
                </a:r>
              </a:p>
            </p:txBody>
          </p:sp>
          <p:sp>
            <p:nvSpPr>
              <p:cNvPr id="17" name="TextBox 16">
                <a:extLst>
                  <a:ext uri="{FF2B5EF4-FFF2-40B4-BE49-F238E27FC236}">
                    <a16:creationId xmlns:a16="http://schemas.microsoft.com/office/drawing/2014/main" id="{4E552803-05AC-D707-6BB1-D2727868876C}"/>
                  </a:ext>
                </a:extLst>
              </p:cNvPr>
              <p:cNvSpPr txBox="1"/>
              <p:nvPr/>
            </p:nvSpPr>
            <p:spPr>
              <a:xfrm>
                <a:off x="10424102" y="6519471"/>
                <a:ext cx="435696" cy="311623"/>
              </a:xfrm>
              <a:prstGeom prst="rect">
                <a:avLst/>
              </a:prstGeom>
              <a:noFill/>
            </p:spPr>
            <p:txBody>
              <a:bodyPr wrap="none" rtlCol="0">
                <a:spAutoFit/>
              </a:bodyPr>
              <a:lstStyle/>
              <a:p>
                <a:pPr defTabSz="304815"/>
                <a:r>
                  <a:rPr lang="en-US" sz="750">
                    <a:solidFill>
                      <a:srgbClr val="616161"/>
                    </a:solidFill>
                    <a:latin typeface="Nunito" panose="00000500000000000000" pitchFamily="2" charset="0"/>
                    <a:cs typeface="Arial"/>
                    <a:sym typeface="Arial"/>
                    <a:rtl val="0"/>
                  </a:rPr>
                  <a:t>50</a:t>
                </a:r>
              </a:p>
            </p:txBody>
          </p:sp>
          <p:sp>
            <p:nvSpPr>
              <p:cNvPr id="18" name="TextBox 17">
                <a:extLst>
                  <a:ext uri="{FF2B5EF4-FFF2-40B4-BE49-F238E27FC236}">
                    <a16:creationId xmlns:a16="http://schemas.microsoft.com/office/drawing/2014/main" id="{99641DB7-92EE-6BE5-F6E0-74BFB16B390F}"/>
                  </a:ext>
                </a:extLst>
              </p:cNvPr>
              <p:cNvSpPr txBox="1"/>
              <p:nvPr/>
            </p:nvSpPr>
            <p:spPr>
              <a:xfrm>
                <a:off x="10424102" y="6766530"/>
                <a:ext cx="435696" cy="311623"/>
              </a:xfrm>
              <a:prstGeom prst="rect">
                <a:avLst/>
              </a:prstGeom>
              <a:noFill/>
            </p:spPr>
            <p:txBody>
              <a:bodyPr wrap="none" rtlCol="0">
                <a:spAutoFit/>
              </a:bodyPr>
              <a:lstStyle/>
              <a:p>
                <a:pPr defTabSz="304815"/>
                <a:r>
                  <a:rPr lang="en-US" sz="750" dirty="0">
                    <a:solidFill>
                      <a:srgbClr val="616161"/>
                    </a:solidFill>
                    <a:latin typeface="Nunito" panose="00000500000000000000" pitchFamily="2" charset="0"/>
                    <a:cs typeface="Arial"/>
                    <a:sym typeface="Arial"/>
                    <a:rtl val="0"/>
                  </a:rPr>
                  <a:t>40</a:t>
                </a:r>
              </a:p>
            </p:txBody>
          </p:sp>
          <p:sp>
            <p:nvSpPr>
              <p:cNvPr id="19" name="TextBox 18">
                <a:extLst>
                  <a:ext uri="{FF2B5EF4-FFF2-40B4-BE49-F238E27FC236}">
                    <a16:creationId xmlns:a16="http://schemas.microsoft.com/office/drawing/2014/main" id="{003F518A-2229-C0EA-F7B2-15D6E1310A87}"/>
                  </a:ext>
                </a:extLst>
              </p:cNvPr>
              <p:cNvSpPr txBox="1"/>
              <p:nvPr/>
            </p:nvSpPr>
            <p:spPr>
              <a:xfrm>
                <a:off x="10424102" y="7013591"/>
                <a:ext cx="435696" cy="311623"/>
              </a:xfrm>
              <a:prstGeom prst="rect">
                <a:avLst/>
              </a:prstGeom>
              <a:noFill/>
            </p:spPr>
            <p:txBody>
              <a:bodyPr wrap="none" rtlCol="0">
                <a:spAutoFit/>
              </a:bodyPr>
              <a:lstStyle/>
              <a:p>
                <a:pPr defTabSz="304815"/>
                <a:r>
                  <a:rPr lang="en-US" sz="750">
                    <a:solidFill>
                      <a:srgbClr val="616161"/>
                    </a:solidFill>
                    <a:latin typeface="Nunito" panose="00000500000000000000" pitchFamily="2" charset="0"/>
                    <a:cs typeface="Arial"/>
                    <a:sym typeface="Arial"/>
                    <a:rtl val="0"/>
                  </a:rPr>
                  <a:t>30</a:t>
                </a:r>
              </a:p>
            </p:txBody>
          </p:sp>
          <p:sp>
            <p:nvSpPr>
              <p:cNvPr id="20" name="TextBox 19">
                <a:extLst>
                  <a:ext uri="{FF2B5EF4-FFF2-40B4-BE49-F238E27FC236}">
                    <a16:creationId xmlns:a16="http://schemas.microsoft.com/office/drawing/2014/main" id="{4CEA6F36-76EB-1CC7-7E3F-ED4E08247547}"/>
                  </a:ext>
                </a:extLst>
              </p:cNvPr>
              <p:cNvSpPr txBox="1"/>
              <p:nvPr/>
            </p:nvSpPr>
            <p:spPr>
              <a:xfrm>
                <a:off x="10424102" y="7247667"/>
                <a:ext cx="435696" cy="311623"/>
              </a:xfrm>
              <a:prstGeom prst="rect">
                <a:avLst/>
              </a:prstGeom>
              <a:noFill/>
            </p:spPr>
            <p:txBody>
              <a:bodyPr wrap="none" rtlCol="0">
                <a:spAutoFit/>
              </a:bodyPr>
              <a:lstStyle/>
              <a:p>
                <a:pPr defTabSz="304815"/>
                <a:r>
                  <a:rPr lang="en-US" sz="750">
                    <a:solidFill>
                      <a:srgbClr val="616161"/>
                    </a:solidFill>
                    <a:latin typeface="Nunito" panose="00000500000000000000" pitchFamily="2" charset="0"/>
                    <a:cs typeface="Arial"/>
                    <a:sym typeface="Arial"/>
                    <a:rtl val="0"/>
                  </a:rPr>
                  <a:t>20</a:t>
                </a:r>
              </a:p>
            </p:txBody>
          </p:sp>
          <p:sp>
            <p:nvSpPr>
              <p:cNvPr id="21" name="TextBox 20">
                <a:extLst>
                  <a:ext uri="{FF2B5EF4-FFF2-40B4-BE49-F238E27FC236}">
                    <a16:creationId xmlns:a16="http://schemas.microsoft.com/office/drawing/2014/main" id="{51A9E977-994F-6F0D-DAA1-DA04003B4B79}"/>
                  </a:ext>
                </a:extLst>
              </p:cNvPr>
              <p:cNvSpPr txBox="1"/>
              <p:nvPr/>
            </p:nvSpPr>
            <p:spPr>
              <a:xfrm>
                <a:off x="10424102" y="7481717"/>
                <a:ext cx="435696" cy="311623"/>
              </a:xfrm>
              <a:prstGeom prst="rect">
                <a:avLst/>
              </a:prstGeom>
              <a:noFill/>
            </p:spPr>
            <p:txBody>
              <a:bodyPr wrap="none" rtlCol="0">
                <a:spAutoFit/>
              </a:bodyPr>
              <a:lstStyle/>
              <a:p>
                <a:pPr defTabSz="304815"/>
                <a:r>
                  <a:rPr lang="en-US" sz="750">
                    <a:solidFill>
                      <a:srgbClr val="616161"/>
                    </a:solidFill>
                    <a:latin typeface="Nunito" panose="00000500000000000000" pitchFamily="2" charset="0"/>
                    <a:cs typeface="Arial"/>
                    <a:sym typeface="Arial"/>
                    <a:rtl val="0"/>
                  </a:rPr>
                  <a:t>10</a:t>
                </a:r>
              </a:p>
            </p:txBody>
          </p:sp>
          <p:sp>
            <p:nvSpPr>
              <p:cNvPr id="22" name="TextBox 21">
                <a:extLst>
                  <a:ext uri="{FF2B5EF4-FFF2-40B4-BE49-F238E27FC236}">
                    <a16:creationId xmlns:a16="http://schemas.microsoft.com/office/drawing/2014/main" id="{A03F663A-027D-EF80-DE3B-5C038A714BA6}"/>
                  </a:ext>
                </a:extLst>
              </p:cNvPr>
              <p:cNvSpPr txBox="1"/>
              <p:nvPr/>
            </p:nvSpPr>
            <p:spPr>
              <a:xfrm>
                <a:off x="10509827" y="7702781"/>
                <a:ext cx="356349" cy="311623"/>
              </a:xfrm>
              <a:prstGeom prst="rect">
                <a:avLst/>
              </a:prstGeom>
              <a:noFill/>
            </p:spPr>
            <p:txBody>
              <a:bodyPr wrap="none" rtlCol="0">
                <a:spAutoFit/>
              </a:bodyPr>
              <a:lstStyle/>
              <a:p>
                <a:pPr defTabSz="304815"/>
                <a:r>
                  <a:rPr lang="en-US" sz="750">
                    <a:solidFill>
                      <a:srgbClr val="616161"/>
                    </a:solidFill>
                    <a:latin typeface="Nunito" panose="00000500000000000000" pitchFamily="2" charset="0"/>
                    <a:cs typeface="Arial"/>
                    <a:sym typeface="Arial"/>
                    <a:rtl val="0"/>
                  </a:rPr>
                  <a:t>0</a:t>
                </a:r>
              </a:p>
            </p:txBody>
          </p:sp>
          <p:sp>
            <p:nvSpPr>
              <p:cNvPr id="23" name="TextBox 22">
                <a:extLst>
                  <a:ext uri="{FF2B5EF4-FFF2-40B4-BE49-F238E27FC236}">
                    <a16:creationId xmlns:a16="http://schemas.microsoft.com/office/drawing/2014/main" id="{62FE6711-6941-162D-BCBB-A1F361AFDDAC}"/>
                  </a:ext>
                </a:extLst>
              </p:cNvPr>
              <p:cNvSpPr txBox="1"/>
              <p:nvPr/>
            </p:nvSpPr>
            <p:spPr>
              <a:xfrm>
                <a:off x="13606081" y="7972500"/>
                <a:ext cx="868508" cy="384817"/>
              </a:xfrm>
              <a:prstGeom prst="rect">
                <a:avLst/>
              </a:prstGeom>
              <a:noFill/>
            </p:spPr>
            <p:txBody>
              <a:bodyPr wrap="none" rtlCol="0">
                <a:spAutoFit/>
              </a:bodyPr>
              <a:lstStyle/>
              <a:p>
                <a:pPr defTabSz="304815"/>
                <a:r>
                  <a:rPr lang="en-US" sz="1067" b="1" dirty="0">
                    <a:solidFill>
                      <a:srgbClr val="616161"/>
                    </a:solidFill>
                    <a:latin typeface="Nunito" panose="00000500000000000000" pitchFamily="2" charset="0"/>
                    <a:cs typeface="Arial"/>
                    <a:sym typeface="Arial"/>
                    <a:rtl val="0"/>
                  </a:rPr>
                  <a:t>4 </a:t>
                </a:r>
                <a:r>
                  <a:rPr lang="en-US" sz="1067" b="1" dirty="0" err="1">
                    <a:solidFill>
                      <a:srgbClr val="616161"/>
                    </a:solidFill>
                    <a:latin typeface="Nunito" panose="00000500000000000000" pitchFamily="2" charset="0"/>
                    <a:cs typeface="Arial"/>
                    <a:sym typeface="Arial"/>
                    <a:rtl val="0"/>
                  </a:rPr>
                  <a:t>năm</a:t>
                </a:r>
                <a:endParaRPr lang="en-US" sz="1067" b="1" dirty="0">
                  <a:solidFill>
                    <a:srgbClr val="616161"/>
                  </a:solidFill>
                  <a:latin typeface="Nunito" panose="00000500000000000000" pitchFamily="2" charset="0"/>
                  <a:cs typeface="Arial"/>
                  <a:sym typeface="Arial"/>
                  <a:rtl val="0"/>
                </a:endParaRPr>
              </a:p>
            </p:txBody>
          </p:sp>
          <p:sp>
            <p:nvSpPr>
              <p:cNvPr id="24" name="TextBox 23">
                <a:extLst>
                  <a:ext uri="{FF2B5EF4-FFF2-40B4-BE49-F238E27FC236}">
                    <a16:creationId xmlns:a16="http://schemas.microsoft.com/office/drawing/2014/main" id="{F2B7AE20-B1B8-06EC-A5BF-35DAD2924A95}"/>
                  </a:ext>
                </a:extLst>
              </p:cNvPr>
              <p:cNvSpPr txBox="1"/>
              <p:nvPr/>
            </p:nvSpPr>
            <p:spPr>
              <a:xfrm>
                <a:off x="11333035" y="7855125"/>
                <a:ext cx="2299188" cy="311623"/>
              </a:xfrm>
              <a:prstGeom prst="rect">
                <a:avLst/>
              </a:prstGeom>
              <a:noFill/>
            </p:spPr>
            <p:txBody>
              <a:bodyPr wrap="none" rtlCol="0">
                <a:spAutoFit/>
              </a:bodyPr>
              <a:lstStyle/>
              <a:p>
                <a:pPr defTabSz="304815"/>
                <a:r>
                  <a:rPr lang="en-US" sz="750" dirty="0">
                    <a:solidFill>
                      <a:srgbClr val="616161"/>
                    </a:solidFill>
                    <a:latin typeface="Nunito" panose="00000500000000000000" pitchFamily="2" charset="0"/>
                    <a:cs typeface="Arial"/>
                    <a:sym typeface="Arial"/>
                    <a:rtl val="0"/>
                  </a:rPr>
                  <a:t>Dapagliflozin 10mg + Metformin</a:t>
                </a:r>
              </a:p>
            </p:txBody>
          </p:sp>
          <p:sp>
            <p:nvSpPr>
              <p:cNvPr id="25" name="TextBox 24">
                <a:extLst>
                  <a:ext uri="{FF2B5EF4-FFF2-40B4-BE49-F238E27FC236}">
                    <a16:creationId xmlns:a16="http://schemas.microsoft.com/office/drawing/2014/main" id="{621192F9-B7F2-58E7-DFE1-0C83DAA5C949}"/>
                  </a:ext>
                </a:extLst>
              </p:cNvPr>
              <p:cNvSpPr txBox="1"/>
              <p:nvPr/>
            </p:nvSpPr>
            <p:spPr>
              <a:xfrm>
                <a:off x="12210193" y="7262698"/>
                <a:ext cx="584775" cy="300082"/>
              </a:xfrm>
              <a:prstGeom prst="rect">
                <a:avLst/>
              </a:prstGeom>
              <a:noFill/>
            </p:spPr>
            <p:txBody>
              <a:bodyPr wrap="none" rtlCol="0">
                <a:spAutoFit/>
              </a:bodyPr>
              <a:lstStyle/>
              <a:p>
                <a:pPr defTabSz="304815"/>
                <a:r>
                  <a:rPr lang="en-US" sz="700">
                    <a:solidFill>
                      <a:srgbClr val="616161"/>
                    </a:solidFill>
                    <a:latin typeface="Nunito" panose="00000500000000000000" pitchFamily="2" charset="0"/>
                    <a:cs typeface="Arial"/>
                    <a:sym typeface="Arial"/>
                    <a:rtl val="0"/>
                  </a:rPr>
                  <a:t>5.4%</a:t>
                </a:r>
              </a:p>
            </p:txBody>
          </p:sp>
          <p:sp>
            <p:nvSpPr>
              <p:cNvPr id="26" name="TextBox 25">
                <a:extLst>
                  <a:ext uri="{FF2B5EF4-FFF2-40B4-BE49-F238E27FC236}">
                    <a16:creationId xmlns:a16="http://schemas.microsoft.com/office/drawing/2014/main" id="{A38C6443-577D-FB31-CE9E-38E2D09C8C79}"/>
                  </a:ext>
                </a:extLst>
              </p:cNvPr>
              <p:cNvSpPr txBox="1"/>
              <p:nvPr/>
            </p:nvSpPr>
            <p:spPr>
              <a:xfrm>
                <a:off x="12125896" y="7418716"/>
                <a:ext cx="745878" cy="300082"/>
              </a:xfrm>
              <a:prstGeom prst="rect">
                <a:avLst/>
              </a:prstGeom>
              <a:noFill/>
            </p:spPr>
            <p:txBody>
              <a:bodyPr wrap="none" rtlCol="0">
                <a:spAutoFit/>
              </a:bodyPr>
              <a:lstStyle/>
              <a:p>
                <a:pPr defTabSz="304815"/>
                <a:r>
                  <a:rPr lang="en-US" sz="700">
                    <a:solidFill>
                      <a:srgbClr val="616161"/>
                    </a:solidFill>
                    <a:latin typeface="Nunito" panose="00000500000000000000" pitchFamily="2" charset="0"/>
                    <a:cs typeface="Arial"/>
                    <a:sym typeface="Arial"/>
                    <a:rtl val="0"/>
                  </a:rPr>
                  <a:t>(n=406)</a:t>
                </a:r>
              </a:p>
            </p:txBody>
          </p:sp>
          <p:sp>
            <p:nvSpPr>
              <p:cNvPr id="27" name="TextBox 26">
                <a:extLst>
                  <a:ext uri="{FF2B5EF4-FFF2-40B4-BE49-F238E27FC236}">
                    <a16:creationId xmlns:a16="http://schemas.microsoft.com/office/drawing/2014/main" id="{81DE8A9C-3942-17C0-7D71-0DD9EC8B0A92}"/>
                  </a:ext>
                </a:extLst>
              </p:cNvPr>
              <p:cNvSpPr txBox="1"/>
              <p:nvPr/>
            </p:nvSpPr>
            <p:spPr>
              <a:xfrm>
                <a:off x="15170848" y="6183410"/>
                <a:ext cx="659316" cy="300082"/>
              </a:xfrm>
              <a:prstGeom prst="rect">
                <a:avLst/>
              </a:prstGeom>
              <a:noFill/>
            </p:spPr>
            <p:txBody>
              <a:bodyPr wrap="none" rtlCol="0">
                <a:spAutoFit/>
              </a:bodyPr>
              <a:lstStyle/>
              <a:p>
                <a:pPr defTabSz="304815"/>
                <a:r>
                  <a:rPr lang="en-US" sz="700">
                    <a:solidFill>
                      <a:srgbClr val="616161"/>
                    </a:solidFill>
                    <a:latin typeface="Nunito" panose="00000500000000000000" pitchFamily="2" charset="0"/>
                    <a:cs typeface="Arial"/>
                    <a:sym typeface="Arial"/>
                    <a:rtl val="0"/>
                  </a:rPr>
                  <a:t>51.5%</a:t>
                </a:r>
              </a:p>
            </p:txBody>
          </p:sp>
          <p:sp>
            <p:nvSpPr>
              <p:cNvPr id="28" name="TextBox 27">
                <a:extLst>
                  <a:ext uri="{FF2B5EF4-FFF2-40B4-BE49-F238E27FC236}">
                    <a16:creationId xmlns:a16="http://schemas.microsoft.com/office/drawing/2014/main" id="{1693A3E0-1170-8233-EAA0-7DF155622D21}"/>
                  </a:ext>
                </a:extLst>
              </p:cNvPr>
              <p:cNvSpPr txBox="1"/>
              <p:nvPr/>
            </p:nvSpPr>
            <p:spPr>
              <a:xfrm>
                <a:off x="15125603" y="6339431"/>
                <a:ext cx="745878" cy="300082"/>
              </a:xfrm>
              <a:prstGeom prst="rect">
                <a:avLst/>
              </a:prstGeom>
              <a:noFill/>
            </p:spPr>
            <p:txBody>
              <a:bodyPr wrap="none" rtlCol="0">
                <a:spAutoFit/>
              </a:bodyPr>
              <a:lstStyle/>
              <a:p>
                <a:pPr defTabSz="304815"/>
                <a:r>
                  <a:rPr lang="en-US" sz="700">
                    <a:solidFill>
                      <a:srgbClr val="616161"/>
                    </a:solidFill>
                    <a:latin typeface="Nunito" panose="00000500000000000000" pitchFamily="2" charset="0"/>
                    <a:cs typeface="Arial"/>
                    <a:sym typeface="Arial"/>
                    <a:rtl val="0"/>
                  </a:rPr>
                  <a:t>(n=408)</a:t>
                </a:r>
              </a:p>
            </p:txBody>
          </p:sp>
          <p:sp>
            <p:nvSpPr>
              <p:cNvPr id="29" name="TextBox 28">
                <a:extLst>
                  <a:ext uri="{FF2B5EF4-FFF2-40B4-BE49-F238E27FC236}">
                    <a16:creationId xmlns:a16="http://schemas.microsoft.com/office/drawing/2014/main" id="{E95D1F22-DCEE-5484-97DE-9F8B6A284BB5}"/>
                  </a:ext>
                </a:extLst>
              </p:cNvPr>
              <p:cNvSpPr txBox="1"/>
              <p:nvPr/>
            </p:nvSpPr>
            <p:spPr>
              <a:xfrm>
                <a:off x="14682596" y="7855125"/>
                <a:ext cx="1630736" cy="311623"/>
              </a:xfrm>
              <a:prstGeom prst="rect">
                <a:avLst/>
              </a:prstGeom>
              <a:noFill/>
            </p:spPr>
            <p:txBody>
              <a:bodyPr wrap="none" rtlCol="0">
                <a:spAutoFit/>
              </a:bodyPr>
              <a:lstStyle/>
              <a:p>
                <a:pPr defTabSz="304815"/>
                <a:r>
                  <a:rPr lang="en-US" sz="750">
                    <a:solidFill>
                      <a:srgbClr val="616161"/>
                    </a:solidFill>
                    <a:latin typeface="Nunito" panose="00000500000000000000" pitchFamily="2" charset="0"/>
                    <a:cs typeface="Arial"/>
                    <a:sym typeface="Arial"/>
                    <a:rtl val="0"/>
                  </a:rPr>
                  <a:t>Glipizide + Metformin</a:t>
                </a:r>
              </a:p>
            </p:txBody>
          </p:sp>
          <p:sp>
            <p:nvSpPr>
              <p:cNvPr id="30" name="TextBox 29">
                <a:extLst>
                  <a:ext uri="{FF2B5EF4-FFF2-40B4-BE49-F238E27FC236}">
                    <a16:creationId xmlns:a16="http://schemas.microsoft.com/office/drawing/2014/main" id="{989F2F48-A8D0-8BB0-21C1-E59B629C991D}"/>
                  </a:ext>
                </a:extLst>
              </p:cNvPr>
              <p:cNvSpPr txBox="1"/>
              <p:nvPr/>
            </p:nvSpPr>
            <p:spPr>
              <a:xfrm rot="16200000">
                <a:off x="9002710" y="6564756"/>
                <a:ext cx="1803859" cy="353847"/>
              </a:xfrm>
              <a:prstGeom prst="rect">
                <a:avLst/>
              </a:prstGeom>
              <a:noFill/>
            </p:spPr>
            <p:txBody>
              <a:bodyPr wrap="none" rtlCol="0">
                <a:spAutoFit/>
              </a:bodyPr>
              <a:lstStyle/>
              <a:p>
                <a:pPr defTabSz="304815"/>
                <a:r>
                  <a:rPr lang="en-US" sz="933" b="1" spc="-50">
                    <a:solidFill>
                      <a:srgbClr val="616161"/>
                    </a:solidFill>
                    <a:latin typeface="Nunito" panose="00000500000000000000" pitchFamily="2" charset="0"/>
                    <a:cs typeface="Arial"/>
                    <a:sym typeface="Arial"/>
                    <a:rtl val="0"/>
                  </a:rPr>
                  <a:t>Số bệnh nhân có ≥1</a:t>
                </a:r>
              </a:p>
            </p:txBody>
          </p:sp>
          <p:sp>
            <p:nvSpPr>
              <p:cNvPr id="31" name="TextBox 30">
                <a:extLst>
                  <a:ext uri="{FF2B5EF4-FFF2-40B4-BE49-F238E27FC236}">
                    <a16:creationId xmlns:a16="http://schemas.microsoft.com/office/drawing/2014/main" id="{C385EBDD-3D4C-07F6-0809-D7D57BD2137F}"/>
                  </a:ext>
                </a:extLst>
              </p:cNvPr>
              <p:cNvSpPr txBox="1"/>
              <p:nvPr/>
            </p:nvSpPr>
            <p:spPr>
              <a:xfrm rot="16200000">
                <a:off x="9072035" y="6549230"/>
                <a:ext cx="2190983" cy="353847"/>
              </a:xfrm>
              <a:prstGeom prst="rect">
                <a:avLst/>
              </a:prstGeom>
              <a:noFill/>
            </p:spPr>
            <p:txBody>
              <a:bodyPr wrap="none" rtlCol="0">
                <a:spAutoFit/>
              </a:bodyPr>
              <a:lstStyle/>
              <a:p>
                <a:pPr defTabSz="304815"/>
                <a:r>
                  <a:rPr lang="en-US" sz="933" b="1" spc="-50" dirty="0" err="1">
                    <a:solidFill>
                      <a:srgbClr val="616161"/>
                    </a:solidFill>
                    <a:latin typeface="Nunito" panose="00000500000000000000" pitchFamily="2" charset="0"/>
                    <a:cs typeface="Arial"/>
                    <a:sym typeface="Arial"/>
                    <a:rtl val="0"/>
                  </a:rPr>
                  <a:t>Cơn</a:t>
                </a:r>
                <a:r>
                  <a:rPr lang="en-US" sz="933" b="1" spc="-50" dirty="0">
                    <a:solidFill>
                      <a:srgbClr val="616161"/>
                    </a:solidFill>
                    <a:latin typeface="Nunito" panose="00000500000000000000" pitchFamily="2" charset="0"/>
                    <a:cs typeface="Arial"/>
                    <a:sym typeface="Arial"/>
                    <a:rtl val="0"/>
                  </a:rPr>
                  <a:t> </a:t>
                </a:r>
                <a:r>
                  <a:rPr lang="en-US" sz="933" b="1" spc="-50" dirty="0" err="1">
                    <a:solidFill>
                      <a:srgbClr val="616161"/>
                    </a:solidFill>
                    <a:latin typeface="Nunito" panose="00000500000000000000" pitchFamily="2" charset="0"/>
                    <a:cs typeface="Arial"/>
                    <a:sym typeface="Arial"/>
                    <a:rtl val="0"/>
                  </a:rPr>
                  <a:t>hạ</a:t>
                </a:r>
                <a:r>
                  <a:rPr lang="en-US" sz="933" b="1" spc="-50" dirty="0">
                    <a:solidFill>
                      <a:srgbClr val="616161"/>
                    </a:solidFill>
                    <a:latin typeface="Nunito" panose="00000500000000000000" pitchFamily="2" charset="0"/>
                    <a:cs typeface="Arial"/>
                    <a:sym typeface="Arial"/>
                    <a:rtl val="0"/>
                  </a:rPr>
                  <a:t> </a:t>
                </a:r>
                <a:r>
                  <a:rPr lang="en-US" sz="933" b="1" spc="-50" dirty="0" err="1">
                    <a:solidFill>
                      <a:srgbClr val="616161"/>
                    </a:solidFill>
                    <a:latin typeface="Nunito" panose="00000500000000000000" pitchFamily="2" charset="0"/>
                    <a:cs typeface="Arial"/>
                    <a:sym typeface="Arial"/>
                    <a:rtl val="0"/>
                  </a:rPr>
                  <a:t>đường</a:t>
                </a:r>
                <a:r>
                  <a:rPr lang="en-US" sz="933" b="1" spc="-50" dirty="0">
                    <a:solidFill>
                      <a:srgbClr val="616161"/>
                    </a:solidFill>
                    <a:latin typeface="Nunito" panose="00000500000000000000" pitchFamily="2" charset="0"/>
                    <a:cs typeface="Arial"/>
                    <a:sym typeface="Arial"/>
                    <a:rtl val="0"/>
                  </a:rPr>
                  <a:t> </a:t>
                </a:r>
                <a:r>
                  <a:rPr lang="en-US" sz="933" b="1" spc="-50" dirty="0" err="1">
                    <a:solidFill>
                      <a:srgbClr val="616161"/>
                    </a:solidFill>
                    <a:latin typeface="Nunito" panose="00000500000000000000" pitchFamily="2" charset="0"/>
                    <a:cs typeface="Arial"/>
                    <a:sym typeface="Arial"/>
                    <a:rtl val="0"/>
                  </a:rPr>
                  <a:t>huyết</a:t>
                </a:r>
                <a:r>
                  <a:rPr lang="en-US" sz="933" b="1" spc="-50" dirty="0">
                    <a:solidFill>
                      <a:srgbClr val="616161"/>
                    </a:solidFill>
                    <a:latin typeface="Nunito" panose="00000500000000000000" pitchFamily="2" charset="0"/>
                    <a:cs typeface="Arial"/>
                    <a:sym typeface="Arial"/>
                    <a:rtl val="0"/>
                  </a:rPr>
                  <a:t> (%)</a:t>
                </a:r>
              </a:p>
            </p:txBody>
          </p:sp>
          <p:sp>
            <p:nvSpPr>
              <p:cNvPr id="32" name="Freeform: Shape 31">
                <a:extLst>
                  <a:ext uri="{FF2B5EF4-FFF2-40B4-BE49-F238E27FC236}">
                    <a16:creationId xmlns:a16="http://schemas.microsoft.com/office/drawing/2014/main" id="{2F249988-E838-2871-9DB9-CE3A67BD47C5}"/>
                  </a:ext>
                </a:extLst>
              </p:cNvPr>
              <p:cNvSpPr/>
              <p:nvPr/>
            </p:nvSpPr>
            <p:spPr>
              <a:xfrm>
                <a:off x="10775536" y="5737479"/>
                <a:ext cx="73723" cy="9525"/>
              </a:xfrm>
              <a:custGeom>
                <a:avLst/>
                <a:gdLst>
                  <a:gd name="connsiteX0" fmla="*/ 73724 w 73723"/>
                  <a:gd name="connsiteY0" fmla="*/ 0 h 9525"/>
                  <a:gd name="connsiteX1" fmla="*/ 0 w 73723"/>
                  <a:gd name="connsiteY1" fmla="*/ 0 h 9525"/>
                </a:gdLst>
                <a:ahLst/>
                <a:cxnLst>
                  <a:cxn ang="0">
                    <a:pos x="connsiteX0" y="connsiteY0"/>
                  </a:cxn>
                  <a:cxn ang="0">
                    <a:pos x="connsiteX1" y="connsiteY1"/>
                  </a:cxn>
                </a:cxnLst>
                <a:rect l="l" t="t" r="r" b="b"/>
                <a:pathLst>
                  <a:path w="73723" h="9525">
                    <a:moveTo>
                      <a:pt x="73724" y="0"/>
                    </a:moveTo>
                    <a:lnTo>
                      <a:pt x="0" y="0"/>
                    </a:lnTo>
                  </a:path>
                </a:pathLst>
              </a:custGeom>
              <a:ln w="16669" cap="flat">
                <a:solidFill>
                  <a:srgbClr val="616161"/>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33" name="Freeform: Shape 32">
                <a:extLst>
                  <a:ext uri="{FF2B5EF4-FFF2-40B4-BE49-F238E27FC236}">
                    <a16:creationId xmlns:a16="http://schemas.microsoft.com/office/drawing/2014/main" id="{F32D20B5-3712-CBD6-CB2B-75A43217B313}"/>
                  </a:ext>
                </a:extLst>
              </p:cNvPr>
              <p:cNvSpPr/>
              <p:nvPr/>
            </p:nvSpPr>
            <p:spPr>
              <a:xfrm>
                <a:off x="10775536" y="5964269"/>
                <a:ext cx="73723" cy="9525"/>
              </a:xfrm>
              <a:custGeom>
                <a:avLst/>
                <a:gdLst>
                  <a:gd name="connsiteX0" fmla="*/ 73724 w 73723"/>
                  <a:gd name="connsiteY0" fmla="*/ 0 h 9525"/>
                  <a:gd name="connsiteX1" fmla="*/ 0 w 73723"/>
                  <a:gd name="connsiteY1" fmla="*/ 0 h 9525"/>
                </a:gdLst>
                <a:ahLst/>
                <a:cxnLst>
                  <a:cxn ang="0">
                    <a:pos x="connsiteX0" y="connsiteY0"/>
                  </a:cxn>
                  <a:cxn ang="0">
                    <a:pos x="connsiteX1" y="connsiteY1"/>
                  </a:cxn>
                </a:cxnLst>
                <a:rect l="l" t="t" r="r" b="b"/>
                <a:pathLst>
                  <a:path w="73723" h="9525">
                    <a:moveTo>
                      <a:pt x="73724" y="0"/>
                    </a:moveTo>
                    <a:lnTo>
                      <a:pt x="0" y="0"/>
                    </a:lnTo>
                  </a:path>
                </a:pathLst>
              </a:custGeom>
              <a:ln w="16669" cap="flat">
                <a:solidFill>
                  <a:srgbClr val="616161"/>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34" name="Freeform: Shape 33">
                <a:extLst>
                  <a:ext uri="{FF2B5EF4-FFF2-40B4-BE49-F238E27FC236}">
                    <a16:creationId xmlns:a16="http://schemas.microsoft.com/office/drawing/2014/main" id="{9DFC7156-E669-80A7-8A5E-F17A3005BE62}"/>
                  </a:ext>
                </a:extLst>
              </p:cNvPr>
              <p:cNvSpPr/>
              <p:nvPr/>
            </p:nvSpPr>
            <p:spPr>
              <a:xfrm>
                <a:off x="10775536" y="6211347"/>
                <a:ext cx="73723" cy="9525"/>
              </a:xfrm>
              <a:custGeom>
                <a:avLst/>
                <a:gdLst>
                  <a:gd name="connsiteX0" fmla="*/ 73724 w 73723"/>
                  <a:gd name="connsiteY0" fmla="*/ 0 h 9525"/>
                  <a:gd name="connsiteX1" fmla="*/ 0 w 73723"/>
                  <a:gd name="connsiteY1" fmla="*/ 0 h 9525"/>
                </a:gdLst>
                <a:ahLst/>
                <a:cxnLst>
                  <a:cxn ang="0">
                    <a:pos x="connsiteX0" y="connsiteY0"/>
                  </a:cxn>
                  <a:cxn ang="0">
                    <a:pos x="connsiteX1" y="connsiteY1"/>
                  </a:cxn>
                </a:cxnLst>
                <a:rect l="l" t="t" r="r" b="b"/>
                <a:pathLst>
                  <a:path w="73723" h="9525">
                    <a:moveTo>
                      <a:pt x="73724" y="0"/>
                    </a:moveTo>
                    <a:lnTo>
                      <a:pt x="0" y="0"/>
                    </a:lnTo>
                  </a:path>
                </a:pathLst>
              </a:custGeom>
              <a:ln w="16669" cap="flat">
                <a:solidFill>
                  <a:srgbClr val="616161"/>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35" name="Freeform: Shape 34">
                <a:extLst>
                  <a:ext uri="{FF2B5EF4-FFF2-40B4-BE49-F238E27FC236}">
                    <a16:creationId xmlns:a16="http://schemas.microsoft.com/office/drawing/2014/main" id="{E4120D25-ACB5-1110-7950-D784892BE60C}"/>
                  </a:ext>
                </a:extLst>
              </p:cNvPr>
              <p:cNvSpPr/>
              <p:nvPr/>
            </p:nvSpPr>
            <p:spPr>
              <a:xfrm>
                <a:off x="10775536" y="6432423"/>
                <a:ext cx="73723" cy="9525"/>
              </a:xfrm>
              <a:custGeom>
                <a:avLst/>
                <a:gdLst>
                  <a:gd name="connsiteX0" fmla="*/ 73724 w 73723"/>
                  <a:gd name="connsiteY0" fmla="*/ 0 h 9525"/>
                  <a:gd name="connsiteX1" fmla="*/ 0 w 73723"/>
                  <a:gd name="connsiteY1" fmla="*/ 0 h 9525"/>
                </a:gdLst>
                <a:ahLst/>
                <a:cxnLst>
                  <a:cxn ang="0">
                    <a:pos x="connsiteX0" y="connsiteY0"/>
                  </a:cxn>
                  <a:cxn ang="0">
                    <a:pos x="connsiteX1" y="connsiteY1"/>
                  </a:cxn>
                </a:cxnLst>
                <a:rect l="l" t="t" r="r" b="b"/>
                <a:pathLst>
                  <a:path w="73723" h="9525">
                    <a:moveTo>
                      <a:pt x="73724" y="0"/>
                    </a:moveTo>
                    <a:lnTo>
                      <a:pt x="0" y="0"/>
                    </a:lnTo>
                  </a:path>
                </a:pathLst>
              </a:custGeom>
              <a:ln w="16669" cap="flat">
                <a:solidFill>
                  <a:srgbClr val="616161"/>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36" name="Freeform: Shape 35">
                <a:extLst>
                  <a:ext uri="{FF2B5EF4-FFF2-40B4-BE49-F238E27FC236}">
                    <a16:creationId xmlns:a16="http://schemas.microsoft.com/office/drawing/2014/main" id="{2094AB52-EBB0-AA23-4D67-9EF0DC35E5C8}"/>
                  </a:ext>
                </a:extLst>
              </p:cNvPr>
              <p:cNvSpPr/>
              <p:nvPr/>
            </p:nvSpPr>
            <p:spPr>
              <a:xfrm>
                <a:off x="10775536" y="6653498"/>
                <a:ext cx="73723" cy="9525"/>
              </a:xfrm>
              <a:custGeom>
                <a:avLst/>
                <a:gdLst>
                  <a:gd name="connsiteX0" fmla="*/ 73724 w 73723"/>
                  <a:gd name="connsiteY0" fmla="*/ 0 h 9525"/>
                  <a:gd name="connsiteX1" fmla="*/ 0 w 73723"/>
                  <a:gd name="connsiteY1" fmla="*/ 0 h 9525"/>
                </a:gdLst>
                <a:ahLst/>
                <a:cxnLst>
                  <a:cxn ang="0">
                    <a:pos x="connsiteX0" y="connsiteY0"/>
                  </a:cxn>
                  <a:cxn ang="0">
                    <a:pos x="connsiteX1" y="connsiteY1"/>
                  </a:cxn>
                </a:cxnLst>
                <a:rect l="l" t="t" r="r" b="b"/>
                <a:pathLst>
                  <a:path w="73723" h="9525">
                    <a:moveTo>
                      <a:pt x="73724" y="0"/>
                    </a:moveTo>
                    <a:lnTo>
                      <a:pt x="0" y="0"/>
                    </a:lnTo>
                  </a:path>
                </a:pathLst>
              </a:custGeom>
              <a:ln w="16669" cap="flat">
                <a:solidFill>
                  <a:srgbClr val="616161"/>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37" name="Freeform: Shape 36">
                <a:extLst>
                  <a:ext uri="{FF2B5EF4-FFF2-40B4-BE49-F238E27FC236}">
                    <a16:creationId xmlns:a16="http://schemas.microsoft.com/office/drawing/2014/main" id="{8C50926C-7561-EAE2-9E92-8C9CFEBBD36F}"/>
                  </a:ext>
                </a:extLst>
              </p:cNvPr>
              <p:cNvSpPr/>
              <p:nvPr/>
            </p:nvSpPr>
            <p:spPr>
              <a:xfrm>
                <a:off x="10775536" y="6900576"/>
                <a:ext cx="73723" cy="9525"/>
              </a:xfrm>
              <a:custGeom>
                <a:avLst/>
                <a:gdLst>
                  <a:gd name="connsiteX0" fmla="*/ 73724 w 73723"/>
                  <a:gd name="connsiteY0" fmla="*/ 0 h 9525"/>
                  <a:gd name="connsiteX1" fmla="*/ 0 w 73723"/>
                  <a:gd name="connsiteY1" fmla="*/ 0 h 9525"/>
                </a:gdLst>
                <a:ahLst/>
                <a:cxnLst>
                  <a:cxn ang="0">
                    <a:pos x="connsiteX0" y="connsiteY0"/>
                  </a:cxn>
                  <a:cxn ang="0">
                    <a:pos x="connsiteX1" y="connsiteY1"/>
                  </a:cxn>
                </a:cxnLst>
                <a:rect l="l" t="t" r="r" b="b"/>
                <a:pathLst>
                  <a:path w="73723" h="9525">
                    <a:moveTo>
                      <a:pt x="73724" y="0"/>
                    </a:moveTo>
                    <a:lnTo>
                      <a:pt x="0" y="0"/>
                    </a:lnTo>
                  </a:path>
                </a:pathLst>
              </a:custGeom>
              <a:ln w="16669" cap="flat">
                <a:solidFill>
                  <a:srgbClr val="616161"/>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38" name="Freeform: Shape 37">
                <a:extLst>
                  <a:ext uri="{FF2B5EF4-FFF2-40B4-BE49-F238E27FC236}">
                    <a16:creationId xmlns:a16="http://schemas.microsoft.com/office/drawing/2014/main" id="{3108751C-FFB9-8547-133F-6CC7096A6C30}"/>
                  </a:ext>
                </a:extLst>
              </p:cNvPr>
              <p:cNvSpPr/>
              <p:nvPr/>
            </p:nvSpPr>
            <p:spPr>
              <a:xfrm>
                <a:off x="10775536" y="7147655"/>
                <a:ext cx="73723" cy="9525"/>
              </a:xfrm>
              <a:custGeom>
                <a:avLst/>
                <a:gdLst>
                  <a:gd name="connsiteX0" fmla="*/ 73724 w 73723"/>
                  <a:gd name="connsiteY0" fmla="*/ 0 h 9525"/>
                  <a:gd name="connsiteX1" fmla="*/ 0 w 73723"/>
                  <a:gd name="connsiteY1" fmla="*/ 0 h 9525"/>
                </a:gdLst>
                <a:ahLst/>
                <a:cxnLst>
                  <a:cxn ang="0">
                    <a:pos x="connsiteX0" y="connsiteY0"/>
                  </a:cxn>
                  <a:cxn ang="0">
                    <a:pos x="connsiteX1" y="connsiteY1"/>
                  </a:cxn>
                </a:cxnLst>
                <a:rect l="l" t="t" r="r" b="b"/>
                <a:pathLst>
                  <a:path w="73723" h="9525">
                    <a:moveTo>
                      <a:pt x="73724" y="0"/>
                    </a:moveTo>
                    <a:lnTo>
                      <a:pt x="0" y="0"/>
                    </a:lnTo>
                  </a:path>
                </a:pathLst>
              </a:custGeom>
              <a:ln w="16669" cap="flat">
                <a:solidFill>
                  <a:srgbClr val="616161"/>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39" name="Freeform: Shape 38">
                <a:extLst>
                  <a:ext uri="{FF2B5EF4-FFF2-40B4-BE49-F238E27FC236}">
                    <a16:creationId xmlns:a16="http://schemas.microsoft.com/office/drawing/2014/main" id="{69C31603-61F6-FF00-4050-CD8A220ADA25}"/>
                  </a:ext>
                </a:extLst>
              </p:cNvPr>
              <p:cNvSpPr/>
              <p:nvPr/>
            </p:nvSpPr>
            <p:spPr>
              <a:xfrm>
                <a:off x="10775536" y="7381684"/>
                <a:ext cx="73723" cy="9525"/>
              </a:xfrm>
              <a:custGeom>
                <a:avLst/>
                <a:gdLst>
                  <a:gd name="connsiteX0" fmla="*/ 73724 w 73723"/>
                  <a:gd name="connsiteY0" fmla="*/ 0 h 9525"/>
                  <a:gd name="connsiteX1" fmla="*/ 0 w 73723"/>
                  <a:gd name="connsiteY1" fmla="*/ 0 h 9525"/>
                </a:gdLst>
                <a:ahLst/>
                <a:cxnLst>
                  <a:cxn ang="0">
                    <a:pos x="connsiteX0" y="connsiteY0"/>
                  </a:cxn>
                  <a:cxn ang="0">
                    <a:pos x="connsiteX1" y="connsiteY1"/>
                  </a:cxn>
                </a:cxnLst>
                <a:rect l="l" t="t" r="r" b="b"/>
                <a:pathLst>
                  <a:path w="73723" h="9525">
                    <a:moveTo>
                      <a:pt x="73724" y="0"/>
                    </a:moveTo>
                    <a:lnTo>
                      <a:pt x="0" y="0"/>
                    </a:lnTo>
                  </a:path>
                </a:pathLst>
              </a:custGeom>
              <a:ln w="16669" cap="flat">
                <a:solidFill>
                  <a:srgbClr val="616161"/>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40" name="Freeform: Shape 39">
                <a:extLst>
                  <a:ext uri="{FF2B5EF4-FFF2-40B4-BE49-F238E27FC236}">
                    <a16:creationId xmlns:a16="http://schemas.microsoft.com/office/drawing/2014/main" id="{CA726DCD-8A96-5F06-0D62-8CC51DDF134E}"/>
                  </a:ext>
                </a:extLst>
              </p:cNvPr>
              <p:cNvSpPr/>
              <p:nvPr/>
            </p:nvSpPr>
            <p:spPr>
              <a:xfrm>
                <a:off x="10775536" y="7615713"/>
                <a:ext cx="73723" cy="9525"/>
              </a:xfrm>
              <a:custGeom>
                <a:avLst/>
                <a:gdLst>
                  <a:gd name="connsiteX0" fmla="*/ 73724 w 73723"/>
                  <a:gd name="connsiteY0" fmla="*/ 0 h 9525"/>
                  <a:gd name="connsiteX1" fmla="*/ 0 w 73723"/>
                  <a:gd name="connsiteY1" fmla="*/ 0 h 9525"/>
                </a:gdLst>
                <a:ahLst/>
                <a:cxnLst>
                  <a:cxn ang="0">
                    <a:pos x="connsiteX0" y="connsiteY0"/>
                  </a:cxn>
                  <a:cxn ang="0">
                    <a:pos x="connsiteX1" y="connsiteY1"/>
                  </a:cxn>
                </a:cxnLst>
                <a:rect l="l" t="t" r="r" b="b"/>
                <a:pathLst>
                  <a:path w="73723" h="9525">
                    <a:moveTo>
                      <a:pt x="73724" y="0"/>
                    </a:moveTo>
                    <a:lnTo>
                      <a:pt x="0" y="0"/>
                    </a:lnTo>
                  </a:path>
                </a:pathLst>
              </a:custGeom>
              <a:ln w="16669" cap="flat">
                <a:solidFill>
                  <a:srgbClr val="616161"/>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41" name="Freeform: Shape 40">
                <a:extLst>
                  <a:ext uri="{FF2B5EF4-FFF2-40B4-BE49-F238E27FC236}">
                    <a16:creationId xmlns:a16="http://schemas.microsoft.com/office/drawing/2014/main" id="{E680A0F5-8B2A-CC46-E97F-4D6C71EDB66D}"/>
                  </a:ext>
                </a:extLst>
              </p:cNvPr>
              <p:cNvSpPr/>
              <p:nvPr/>
            </p:nvSpPr>
            <p:spPr>
              <a:xfrm>
                <a:off x="14446757" y="5899213"/>
                <a:ext cx="1010126" cy="312134"/>
              </a:xfrm>
              <a:custGeom>
                <a:avLst/>
                <a:gdLst>
                  <a:gd name="connsiteX0" fmla="*/ 1010127 w 1010126"/>
                  <a:gd name="connsiteY0" fmla="*/ 312134 h 312134"/>
                  <a:gd name="connsiteX1" fmla="*/ 1010127 w 1010126"/>
                  <a:gd name="connsiteY1" fmla="*/ 71533 h 312134"/>
                  <a:gd name="connsiteX2" fmla="*/ 938594 w 1010126"/>
                  <a:gd name="connsiteY2" fmla="*/ 0 h 312134"/>
                  <a:gd name="connsiteX3" fmla="*/ 0 w 1010126"/>
                  <a:gd name="connsiteY3" fmla="*/ 0 h 312134"/>
                </a:gdLst>
                <a:ahLst/>
                <a:cxnLst>
                  <a:cxn ang="0">
                    <a:pos x="connsiteX0" y="connsiteY0"/>
                  </a:cxn>
                  <a:cxn ang="0">
                    <a:pos x="connsiteX1" y="connsiteY1"/>
                  </a:cxn>
                  <a:cxn ang="0">
                    <a:pos x="connsiteX2" y="connsiteY2"/>
                  </a:cxn>
                  <a:cxn ang="0">
                    <a:pos x="connsiteX3" y="connsiteY3"/>
                  </a:cxn>
                </a:cxnLst>
                <a:rect l="l" t="t" r="r" b="b"/>
                <a:pathLst>
                  <a:path w="1010126" h="312134">
                    <a:moveTo>
                      <a:pt x="1010127" y="312134"/>
                    </a:moveTo>
                    <a:lnTo>
                      <a:pt x="1010127" y="71533"/>
                    </a:lnTo>
                    <a:cubicBezTo>
                      <a:pt x="1010127" y="32004"/>
                      <a:pt x="978123" y="0"/>
                      <a:pt x="938594" y="0"/>
                    </a:cubicBezTo>
                    <a:lnTo>
                      <a:pt x="0" y="0"/>
                    </a:lnTo>
                  </a:path>
                </a:pathLst>
              </a:custGeom>
              <a:noFill/>
              <a:ln w="28575" cap="flat">
                <a:solidFill>
                  <a:srgbClr val="00B0F0"/>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42" name="Freeform: Shape 41">
                <a:extLst>
                  <a:ext uri="{FF2B5EF4-FFF2-40B4-BE49-F238E27FC236}">
                    <a16:creationId xmlns:a16="http://schemas.microsoft.com/office/drawing/2014/main" id="{20CE718E-224E-99BF-20D9-7FF3AAFD3A7B}"/>
                  </a:ext>
                </a:extLst>
              </p:cNvPr>
              <p:cNvSpPr/>
              <p:nvPr/>
            </p:nvSpPr>
            <p:spPr>
              <a:xfrm>
                <a:off x="12433839" y="5916453"/>
                <a:ext cx="312134" cy="1336453"/>
              </a:xfrm>
              <a:custGeom>
                <a:avLst/>
                <a:gdLst>
                  <a:gd name="connsiteX0" fmla="*/ 312134 w 312134"/>
                  <a:gd name="connsiteY0" fmla="*/ 0 h 1336453"/>
                  <a:gd name="connsiteX1" fmla="*/ 71533 w 312134"/>
                  <a:gd name="connsiteY1" fmla="*/ 0 h 1336453"/>
                  <a:gd name="connsiteX2" fmla="*/ 0 w 312134"/>
                  <a:gd name="connsiteY2" fmla="*/ 71533 h 1336453"/>
                  <a:gd name="connsiteX3" fmla="*/ 0 w 312134"/>
                  <a:gd name="connsiteY3" fmla="*/ 1336453 h 1336453"/>
                </a:gdLst>
                <a:ahLst/>
                <a:cxnLst>
                  <a:cxn ang="0">
                    <a:pos x="connsiteX0" y="connsiteY0"/>
                  </a:cxn>
                  <a:cxn ang="0">
                    <a:pos x="connsiteX1" y="connsiteY1"/>
                  </a:cxn>
                  <a:cxn ang="0">
                    <a:pos x="connsiteX2" y="connsiteY2"/>
                  </a:cxn>
                  <a:cxn ang="0">
                    <a:pos x="connsiteX3" y="connsiteY3"/>
                  </a:cxn>
                </a:cxnLst>
                <a:rect l="l" t="t" r="r" b="b"/>
                <a:pathLst>
                  <a:path w="312134" h="1336453">
                    <a:moveTo>
                      <a:pt x="312134" y="0"/>
                    </a:moveTo>
                    <a:lnTo>
                      <a:pt x="71533" y="0"/>
                    </a:lnTo>
                    <a:cubicBezTo>
                      <a:pt x="32004" y="0"/>
                      <a:pt x="0" y="32004"/>
                      <a:pt x="0" y="71533"/>
                    </a:cubicBezTo>
                    <a:lnTo>
                      <a:pt x="0" y="1336453"/>
                    </a:lnTo>
                  </a:path>
                </a:pathLst>
              </a:custGeom>
              <a:noFill/>
              <a:ln w="28575" cap="flat">
                <a:solidFill>
                  <a:srgbClr val="00B0F0"/>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43" name="TextBox 42">
                <a:extLst>
                  <a:ext uri="{FF2B5EF4-FFF2-40B4-BE49-F238E27FC236}">
                    <a16:creationId xmlns:a16="http://schemas.microsoft.com/office/drawing/2014/main" id="{19FE63BB-E904-8045-EC01-2BBA7BBD9E61}"/>
                  </a:ext>
                </a:extLst>
              </p:cNvPr>
              <p:cNvSpPr txBox="1"/>
              <p:nvPr/>
            </p:nvSpPr>
            <p:spPr>
              <a:xfrm>
                <a:off x="12874084" y="5511869"/>
                <a:ext cx="1517722" cy="807913"/>
              </a:xfrm>
              <a:prstGeom prst="rect">
                <a:avLst/>
              </a:prstGeom>
              <a:noFill/>
            </p:spPr>
            <p:txBody>
              <a:bodyPr wrap="none" rtlCol="0">
                <a:spAutoFit/>
              </a:bodyPr>
              <a:lstStyle/>
              <a:p>
                <a:pPr defTabSz="304815"/>
                <a:r>
                  <a:rPr lang="en-US" sz="2900" b="1" spc="-100" dirty="0">
                    <a:solidFill>
                      <a:srgbClr val="00B0F0"/>
                    </a:solidFill>
                    <a:latin typeface="Nunito" panose="00000500000000000000" pitchFamily="2" charset="0"/>
                    <a:cs typeface="Arial"/>
                    <a:sym typeface="Arial"/>
                    <a:rtl val="0"/>
                  </a:rPr>
                  <a:t>~10X</a:t>
                </a:r>
              </a:p>
            </p:txBody>
          </p:sp>
        </p:grpSp>
      </p:grpSp>
      <p:grpSp>
        <p:nvGrpSpPr>
          <p:cNvPr id="44" name="Group 43">
            <a:extLst>
              <a:ext uri="{FF2B5EF4-FFF2-40B4-BE49-F238E27FC236}">
                <a16:creationId xmlns:a16="http://schemas.microsoft.com/office/drawing/2014/main" id="{F2237D24-2630-33E0-92E7-8283BCC20E2D}"/>
              </a:ext>
            </a:extLst>
          </p:cNvPr>
          <p:cNvGrpSpPr/>
          <p:nvPr/>
        </p:nvGrpSpPr>
        <p:grpSpPr>
          <a:xfrm>
            <a:off x="6295643" y="1105622"/>
            <a:ext cx="5069268" cy="2304669"/>
            <a:chOff x="9443465" y="1530095"/>
            <a:chExt cx="7603902" cy="3457003"/>
          </a:xfrm>
        </p:grpSpPr>
        <p:sp>
          <p:nvSpPr>
            <p:cNvPr id="45" name="Freeform: Shape 44">
              <a:extLst>
                <a:ext uri="{FF2B5EF4-FFF2-40B4-BE49-F238E27FC236}">
                  <a16:creationId xmlns:a16="http://schemas.microsoft.com/office/drawing/2014/main" id="{9186F398-5DF1-16AB-CDE3-7682DF7BF796}"/>
                </a:ext>
              </a:extLst>
            </p:cNvPr>
            <p:cNvSpPr/>
            <p:nvPr/>
          </p:nvSpPr>
          <p:spPr>
            <a:xfrm>
              <a:off x="9443465" y="1530095"/>
              <a:ext cx="7603902" cy="3457003"/>
            </a:xfrm>
            <a:custGeom>
              <a:avLst/>
              <a:gdLst>
                <a:gd name="connsiteX0" fmla="*/ 0 w 7603902"/>
                <a:gd name="connsiteY0" fmla="*/ 0 h 3457003"/>
                <a:gd name="connsiteX1" fmla="*/ 7603903 w 7603902"/>
                <a:gd name="connsiteY1" fmla="*/ 0 h 3457003"/>
                <a:gd name="connsiteX2" fmla="*/ 7603903 w 7603902"/>
                <a:gd name="connsiteY2" fmla="*/ 3457003 h 3457003"/>
                <a:gd name="connsiteX3" fmla="*/ 0 w 7603902"/>
                <a:gd name="connsiteY3" fmla="*/ 3457003 h 3457003"/>
              </a:gdLst>
              <a:ahLst/>
              <a:cxnLst>
                <a:cxn ang="0">
                  <a:pos x="connsiteX0" y="connsiteY0"/>
                </a:cxn>
                <a:cxn ang="0">
                  <a:pos x="connsiteX1" y="connsiteY1"/>
                </a:cxn>
                <a:cxn ang="0">
                  <a:pos x="connsiteX2" y="connsiteY2"/>
                </a:cxn>
                <a:cxn ang="0">
                  <a:pos x="connsiteX3" y="connsiteY3"/>
                </a:cxn>
              </a:cxnLst>
              <a:rect l="l" t="t" r="r" b="b"/>
              <a:pathLst>
                <a:path w="7603902" h="3457003">
                  <a:moveTo>
                    <a:pt x="0" y="0"/>
                  </a:moveTo>
                  <a:lnTo>
                    <a:pt x="7603903" y="0"/>
                  </a:lnTo>
                  <a:lnTo>
                    <a:pt x="7603903" y="3457003"/>
                  </a:lnTo>
                  <a:lnTo>
                    <a:pt x="0" y="3457003"/>
                  </a:lnTo>
                  <a:close/>
                </a:path>
              </a:pathLst>
            </a:custGeom>
            <a:noFill/>
            <a:ln w="9525" cap="flat">
              <a:solidFill>
                <a:srgbClr val="616161"/>
              </a:solidFill>
              <a:prstDash val="solid"/>
              <a:miter/>
            </a:ln>
          </p:spPr>
          <p:txBody>
            <a:bodyPr rtlCol="0" anchor="ctr"/>
            <a:lstStyle/>
            <a:p>
              <a:pPr defTabSz="304815"/>
              <a:endParaRPr lang="en-US" sz="1200" dirty="0">
                <a:solidFill>
                  <a:prstClr val="black"/>
                </a:solidFill>
                <a:latin typeface="Nunito" panose="00000500000000000000" pitchFamily="2" charset="0"/>
              </a:endParaRPr>
            </a:p>
          </p:txBody>
        </p:sp>
        <p:sp>
          <p:nvSpPr>
            <p:cNvPr id="46" name="TextBox 45">
              <a:extLst>
                <a:ext uri="{FF2B5EF4-FFF2-40B4-BE49-F238E27FC236}">
                  <a16:creationId xmlns:a16="http://schemas.microsoft.com/office/drawing/2014/main" id="{AD4229EB-34FC-2082-6BF2-AECE949BD4DA}"/>
                </a:ext>
              </a:extLst>
            </p:cNvPr>
            <p:cNvSpPr txBox="1"/>
            <p:nvPr/>
          </p:nvSpPr>
          <p:spPr>
            <a:xfrm>
              <a:off x="9792308" y="4494467"/>
              <a:ext cx="6906219" cy="484747"/>
            </a:xfrm>
            <a:prstGeom prst="rect">
              <a:avLst/>
            </a:prstGeom>
            <a:noFill/>
          </p:spPr>
          <p:txBody>
            <a:bodyPr wrap="none" rtlCol="0">
              <a:spAutoFit/>
            </a:bodyPr>
            <a:lstStyle/>
            <a:p>
              <a:pPr algn="ctr" defTabSz="304815"/>
              <a:r>
                <a:rPr lang="en-US" sz="1500" b="1" dirty="0" err="1">
                  <a:solidFill>
                    <a:srgbClr val="00B0F0"/>
                  </a:solidFill>
                  <a:latin typeface="Nunito" panose="00000500000000000000" pitchFamily="2" charset="0"/>
                  <a:cs typeface="Arial"/>
                  <a:sym typeface="Arial"/>
                  <a:rtl val="0"/>
                </a:rPr>
                <a:t>Hiệu</a:t>
              </a:r>
              <a:r>
                <a:rPr lang="en-US" sz="1500" b="1" dirty="0">
                  <a:solidFill>
                    <a:srgbClr val="00B0F0"/>
                  </a:solidFill>
                  <a:latin typeface="Nunito" panose="00000500000000000000" pitchFamily="2" charset="0"/>
                  <a:cs typeface="Arial"/>
                  <a:sym typeface="Arial"/>
                  <a:rtl val="0"/>
                </a:rPr>
                <a:t> </a:t>
              </a:r>
              <a:r>
                <a:rPr lang="en-US" sz="1500" b="1" dirty="0" err="1">
                  <a:solidFill>
                    <a:srgbClr val="00B0F0"/>
                  </a:solidFill>
                  <a:latin typeface="Nunito" panose="00000500000000000000" pitchFamily="2" charset="0"/>
                  <a:cs typeface="Arial"/>
                  <a:sym typeface="Arial"/>
                  <a:rtl val="0"/>
                </a:rPr>
                <a:t>quả</a:t>
              </a:r>
              <a:r>
                <a:rPr lang="en-US" sz="1500" b="1" dirty="0">
                  <a:solidFill>
                    <a:srgbClr val="00B0F0"/>
                  </a:solidFill>
                  <a:latin typeface="Nunito" panose="00000500000000000000" pitchFamily="2" charset="0"/>
                  <a:cs typeface="Arial"/>
                  <a:sym typeface="Arial"/>
                  <a:rtl val="0"/>
                </a:rPr>
                <a:t> </a:t>
              </a:r>
              <a:r>
                <a:rPr lang="en-US" sz="1500" b="1" dirty="0" err="1">
                  <a:solidFill>
                    <a:srgbClr val="00B0F0"/>
                  </a:solidFill>
                  <a:latin typeface="Nunito" panose="00000500000000000000" pitchFamily="2" charset="0"/>
                  <a:cs typeface="Arial"/>
                  <a:sym typeface="Arial"/>
                  <a:rtl val="0"/>
                </a:rPr>
                <a:t>kiểm</a:t>
              </a:r>
              <a:r>
                <a:rPr lang="en-US" sz="1500" b="1" dirty="0">
                  <a:solidFill>
                    <a:srgbClr val="00B0F0"/>
                  </a:solidFill>
                  <a:latin typeface="Nunito" panose="00000500000000000000" pitchFamily="2" charset="0"/>
                  <a:cs typeface="Arial"/>
                  <a:sym typeface="Arial"/>
                  <a:rtl val="0"/>
                </a:rPr>
                <a:t> </a:t>
              </a:r>
              <a:r>
                <a:rPr lang="en-US" sz="1500" b="1" dirty="0" err="1">
                  <a:solidFill>
                    <a:srgbClr val="00B0F0"/>
                  </a:solidFill>
                  <a:latin typeface="Nunito" panose="00000500000000000000" pitchFamily="2" charset="0"/>
                  <a:cs typeface="Arial"/>
                  <a:sym typeface="Arial"/>
                  <a:rtl val="0"/>
                </a:rPr>
                <a:t>soát</a:t>
              </a:r>
              <a:r>
                <a:rPr lang="en-US" sz="1500" b="1" dirty="0">
                  <a:solidFill>
                    <a:srgbClr val="00B0F0"/>
                  </a:solidFill>
                  <a:latin typeface="Nunito" panose="00000500000000000000" pitchFamily="2" charset="0"/>
                  <a:cs typeface="Arial"/>
                  <a:sym typeface="Arial"/>
                  <a:rtl val="0"/>
                </a:rPr>
                <a:t> HbA1c </a:t>
              </a:r>
              <a:r>
                <a:rPr lang="en-US" sz="1500" b="1" dirty="0">
                  <a:solidFill>
                    <a:srgbClr val="EF3F30"/>
                  </a:solidFill>
                  <a:latin typeface="Nunito" panose="00000500000000000000" pitchFamily="2" charset="0"/>
                  <a:cs typeface="Arial"/>
                  <a:sym typeface="Arial"/>
                  <a:rtl val="0"/>
                </a:rPr>
                <a:t>ỔN ĐỊNH </a:t>
              </a:r>
              <a:r>
                <a:rPr lang="en-US" sz="1500" b="1" dirty="0" err="1">
                  <a:solidFill>
                    <a:srgbClr val="00B0F0"/>
                  </a:solidFill>
                  <a:latin typeface="Nunito" panose="00000500000000000000" pitchFamily="2" charset="0"/>
                  <a:cs typeface="Arial"/>
                  <a:sym typeface="Arial"/>
                  <a:rtl val="0"/>
                </a:rPr>
                <a:t>suốt</a:t>
              </a:r>
              <a:r>
                <a:rPr lang="en-US" sz="1500" b="1" dirty="0">
                  <a:solidFill>
                    <a:srgbClr val="00B0F0"/>
                  </a:solidFill>
                  <a:latin typeface="Nunito" panose="00000500000000000000" pitchFamily="2" charset="0"/>
                  <a:cs typeface="Arial"/>
                  <a:sym typeface="Arial"/>
                  <a:rtl val="0"/>
                </a:rPr>
                <a:t> 4 năm</a:t>
              </a:r>
              <a:r>
                <a:rPr lang="en-US" sz="1500" b="1" baseline="30000" dirty="0">
                  <a:solidFill>
                    <a:srgbClr val="00B0F0"/>
                  </a:solidFill>
                  <a:latin typeface="Nunito" panose="00000500000000000000" pitchFamily="2" charset="0"/>
                  <a:cs typeface="Arial"/>
                  <a:sym typeface="Arial"/>
                  <a:rtl val="0"/>
                </a:rPr>
                <a:t>2</a:t>
              </a:r>
            </a:p>
          </p:txBody>
        </p:sp>
        <p:grpSp>
          <p:nvGrpSpPr>
            <p:cNvPr id="47" name="Graphic 1">
              <a:extLst>
                <a:ext uri="{FF2B5EF4-FFF2-40B4-BE49-F238E27FC236}">
                  <a16:creationId xmlns:a16="http://schemas.microsoft.com/office/drawing/2014/main" id="{A9BB69FF-A1C9-B363-7B93-EEDE4763682A}"/>
                </a:ext>
              </a:extLst>
            </p:cNvPr>
            <p:cNvGrpSpPr/>
            <p:nvPr/>
          </p:nvGrpSpPr>
          <p:grpSpPr>
            <a:xfrm>
              <a:off x="9984192" y="1659037"/>
              <a:ext cx="6644581" cy="2762243"/>
              <a:chOff x="9984192" y="1659037"/>
              <a:chExt cx="6644581" cy="2762243"/>
            </a:xfrm>
          </p:grpSpPr>
          <p:sp>
            <p:nvSpPr>
              <p:cNvPr id="48" name="Freeform: Shape 47">
                <a:extLst>
                  <a:ext uri="{FF2B5EF4-FFF2-40B4-BE49-F238E27FC236}">
                    <a16:creationId xmlns:a16="http://schemas.microsoft.com/office/drawing/2014/main" id="{7F020E1A-41F5-EA6F-429B-6F2CEF321464}"/>
                  </a:ext>
                </a:extLst>
              </p:cNvPr>
              <p:cNvSpPr/>
              <p:nvPr/>
            </p:nvSpPr>
            <p:spPr>
              <a:xfrm>
                <a:off x="15863601" y="1830514"/>
                <a:ext cx="9525" cy="2331339"/>
              </a:xfrm>
              <a:custGeom>
                <a:avLst/>
                <a:gdLst>
                  <a:gd name="connsiteX0" fmla="*/ 0 w 9525"/>
                  <a:gd name="connsiteY0" fmla="*/ 0 h 2331339"/>
                  <a:gd name="connsiteX1" fmla="*/ 0 w 9525"/>
                  <a:gd name="connsiteY1" fmla="*/ 2331339 h 2331339"/>
                </a:gdLst>
                <a:ahLst/>
                <a:cxnLst>
                  <a:cxn ang="0">
                    <a:pos x="connsiteX0" y="connsiteY0"/>
                  </a:cxn>
                  <a:cxn ang="0">
                    <a:pos x="connsiteX1" y="connsiteY1"/>
                  </a:cxn>
                </a:cxnLst>
                <a:rect l="l" t="t" r="r" b="b"/>
                <a:pathLst>
                  <a:path w="9525" h="2331339">
                    <a:moveTo>
                      <a:pt x="0" y="0"/>
                    </a:moveTo>
                    <a:lnTo>
                      <a:pt x="0" y="2331339"/>
                    </a:lnTo>
                  </a:path>
                </a:pathLst>
              </a:custGeom>
              <a:ln w="9525" cap="rnd">
                <a:solidFill>
                  <a:srgbClr val="565656"/>
                </a:solidFill>
                <a:custDash>
                  <a:ds d="75000" sp="300000"/>
                </a:custDash>
                <a:round/>
              </a:ln>
            </p:spPr>
            <p:txBody>
              <a:bodyPr rtlCol="0" anchor="ctr"/>
              <a:lstStyle/>
              <a:p>
                <a:pPr defTabSz="304815"/>
                <a:endParaRPr lang="en-US" sz="1200">
                  <a:solidFill>
                    <a:prstClr val="black"/>
                  </a:solidFill>
                  <a:latin typeface="Nunito" panose="00000500000000000000" pitchFamily="2" charset="0"/>
                </a:endParaRPr>
              </a:p>
            </p:txBody>
          </p:sp>
          <p:sp>
            <p:nvSpPr>
              <p:cNvPr id="49" name="TextBox 48">
                <a:extLst>
                  <a:ext uri="{FF2B5EF4-FFF2-40B4-BE49-F238E27FC236}">
                    <a16:creationId xmlns:a16="http://schemas.microsoft.com/office/drawing/2014/main" id="{0CA42EAC-E852-2CBA-2440-CCAC2F2CC2FC}"/>
                  </a:ext>
                </a:extLst>
              </p:cNvPr>
              <p:cNvSpPr txBox="1"/>
              <p:nvPr/>
            </p:nvSpPr>
            <p:spPr>
              <a:xfrm>
                <a:off x="16015144" y="1990142"/>
                <a:ext cx="570348" cy="276999"/>
              </a:xfrm>
              <a:prstGeom prst="rect">
                <a:avLst/>
              </a:prstGeom>
              <a:noFill/>
            </p:spPr>
            <p:txBody>
              <a:bodyPr wrap="none" rtlCol="0">
                <a:spAutoFit/>
              </a:bodyPr>
              <a:lstStyle/>
              <a:p>
                <a:pPr defTabSz="304815"/>
                <a:r>
                  <a:rPr lang="en-US" sz="600">
                    <a:solidFill>
                      <a:srgbClr val="616161"/>
                    </a:solidFill>
                    <a:latin typeface="Nunito" panose="00000500000000000000" pitchFamily="2" charset="0"/>
                    <a:cs typeface="Arial"/>
                    <a:sym typeface="Arial"/>
                    <a:rtl val="0"/>
                  </a:rPr>
                  <a:t>+0.02</a:t>
                </a:r>
              </a:p>
            </p:txBody>
          </p:sp>
          <p:sp>
            <p:nvSpPr>
              <p:cNvPr id="50" name="TextBox 49">
                <a:extLst>
                  <a:ext uri="{FF2B5EF4-FFF2-40B4-BE49-F238E27FC236}">
                    <a16:creationId xmlns:a16="http://schemas.microsoft.com/office/drawing/2014/main" id="{C8616EF4-4DFE-2179-B21B-670AD20D89DB}"/>
                  </a:ext>
                </a:extLst>
              </p:cNvPr>
              <p:cNvSpPr txBox="1"/>
              <p:nvPr/>
            </p:nvSpPr>
            <p:spPr>
              <a:xfrm>
                <a:off x="16015144" y="2819305"/>
                <a:ext cx="522258" cy="276999"/>
              </a:xfrm>
              <a:prstGeom prst="rect">
                <a:avLst/>
              </a:prstGeom>
              <a:noFill/>
            </p:spPr>
            <p:txBody>
              <a:bodyPr wrap="none" rtlCol="0">
                <a:spAutoFit/>
              </a:bodyPr>
              <a:lstStyle/>
              <a:p>
                <a:pPr defTabSz="304815"/>
                <a:r>
                  <a:rPr lang="en-US" sz="600">
                    <a:solidFill>
                      <a:srgbClr val="616161"/>
                    </a:solidFill>
                    <a:latin typeface="Nunito" panose="00000500000000000000" pitchFamily="2" charset="0"/>
                    <a:cs typeface="Arial"/>
                    <a:sym typeface="Arial"/>
                    <a:rtl val="0"/>
                  </a:rPr>
                  <a:t>-0.5*</a:t>
                </a:r>
              </a:p>
            </p:txBody>
          </p:sp>
          <p:sp>
            <p:nvSpPr>
              <p:cNvPr id="51" name="TextBox 50">
                <a:extLst>
                  <a:ext uri="{FF2B5EF4-FFF2-40B4-BE49-F238E27FC236}">
                    <a16:creationId xmlns:a16="http://schemas.microsoft.com/office/drawing/2014/main" id="{4B405AC7-9E31-3D5A-40A9-74EE8F954DBC}"/>
                  </a:ext>
                </a:extLst>
              </p:cNvPr>
              <p:cNvSpPr txBox="1"/>
              <p:nvPr/>
            </p:nvSpPr>
            <p:spPr>
              <a:xfrm>
                <a:off x="16015144" y="3031236"/>
                <a:ext cx="613629" cy="276999"/>
              </a:xfrm>
              <a:prstGeom prst="rect">
                <a:avLst/>
              </a:prstGeom>
              <a:noFill/>
            </p:spPr>
            <p:txBody>
              <a:bodyPr wrap="none" rtlCol="0">
                <a:spAutoFit/>
              </a:bodyPr>
              <a:lstStyle/>
              <a:p>
                <a:pPr defTabSz="304815"/>
                <a:r>
                  <a:rPr lang="en-US" sz="600">
                    <a:solidFill>
                      <a:srgbClr val="616161"/>
                    </a:solidFill>
                    <a:latin typeface="Nunito" panose="00000500000000000000" pitchFamily="2" charset="0"/>
                    <a:cs typeface="Arial"/>
                    <a:sym typeface="Arial"/>
                    <a:rtl val="0"/>
                  </a:rPr>
                  <a:t>-0.6***</a:t>
                </a:r>
              </a:p>
            </p:txBody>
          </p:sp>
          <p:sp>
            <p:nvSpPr>
              <p:cNvPr id="52" name="TextBox 51">
                <a:extLst>
                  <a:ext uri="{FF2B5EF4-FFF2-40B4-BE49-F238E27FC236}">
                    <a16:creationId xmlns:a16="http://schemas.microsoft.com/office/drawing/2014/main" id="{E052626D-E896-7284-CBB6-278E284029B2}"/>
                  </a:ext>
                </a:extLst>
              </p:cNvPr>
              <p:cNvSpPr txBox="1"/>
              <p:nvPr/>
            </p:nvSpPr>
            <p:spPr>
              <a:xfrm>
                <a:off x="16015144" y="3292068"/>
                <a:ext cx="613629" cy="276999"/>
              </a:xfrm>
              <a:prstGeom prst="rect">
                <a:avLst/>
              </a:prstGeom>
              <a:noFill/>
            </p:spPr>
            <p:txBody>
              <a:bodyPr wrap="none" rtlCol="0">
                <a:spAutoFit/>
              </a:bodyPr>
              <a:lstStyle/>
              <a:p>
                <a:pPr defTabSz="304815"/>
                <a:r>
                  <a:rPr lang="en-US" sz="600">
                    <a:solidFill>
                      <a:srgbClr val="616161"/>
                    </a:solidFill>
                    <a:latin typeface="Nunito" panose="00000500000000000000" pitchFamily="2" charset="0"/>
                    <a:cs typeface="Arial"/>
                    <a:sym typeface="Arial"/>
                    <a:rtl val="0"/>
                  </a:rPr>
                  <a:t>-0.8***</a:t>
                </a:r>
              </a:p>
            </p:txBody>
          </p:sp>
          <p:sp>
            <p:nvSpPr>
              <p:cNvPr id="53" name="TextBox 52">
                <a:extLst>
                  <a:ext uri="{FF2B5EF4-FFF2-40B4-BE49-F238E27FC236}">
                    <a16:creationId xmlns:a16="http://schemas.microsoft.com/office/drawing/2014/main" id="{D2F0ED2D-1ED3-0F8A-D25C-D7845913957B}"/>
                  </a:ext>
                </a:extLst>
              </p:cNvPr>
              <p:cNvSpPr txBox="1"/>
              <p:nvPr/>
            </p:nvSpPr>
            <p:spPr>
              <a:xfrm>
                <a:off x="10604811" y="4109657"/>
                <a:ext cx="356349" cy="311623"/>
              </a:xfrm>
              <a:prstGeom prst="rect">
                <a:avLst/>
              </a:prstGeom>
              <a:noFill/>
            </p:spPr>
            <p:txBody>
              <a:bodyPr wrap="none" rtlCol="0">
                <a:spAutoFit/>
              </a:bodyPr>
              <a:lstStyle/>
              <a:p>
                <a:pPr defTabSz="304815"/>
                <a:r>
                  <a:rPr lang="en-US" sz="750">
                    <a:solidFill>
                      <a:srgbClr val="616161"/>
                    </a:solidFill>
                    <a:latin typeface="Nunito" panose="00000500000000000000" pitchFamily="2" charset="0"/>
                    <a:cs typeface="Arial"/>
                    <a:sym typeface="Arial"/>
                    <a:rtl val="0"/>
                  </a:rPr>
                  <a:t>0</a:t>
                </a:r>
              </a:p>
            </p:txBody>
          </p:sp>
          <p:sp>
            <p:nvSpPr>
              <p:cNvPr id="54" name="TextBox 53">
                <a:extLst>
                  <a:ext uri="{FF2B5EF4-FFF2-40B4-BE49-F238E27FC236}">
                    <a16:creationId xmlns:a16="http://schemas.microsoft.com/office/drawing/2014/main" id="{02C68464-6DBA-E66A-095A-E6B46C77ED8B}"/>
                  </a:ext>
                </a:extLst>
              </p:cNvPr>
              <p:cNvSpPr txBox="1"/>
              <p:nvPr/>
            </p:nvSpPr>
            <p:spPr>
              <a:xfrm>
                <a:off x="10428075" y="1968787"/>
                <a:ext cx="356349" cy="311623"/>
              </a:xfrm>
              <a:prstGeom prst="rect">
                <a:avLst/>
              </a:prstGeom>
              <a:noFill/>
            </p:spPr>
            <p:txBody>
              <a:bodyPr wrap="none" rtlCol="0">
                <a:spAutoFit/>
              </a:bodyPr>
              <a:lstStyle/>
              <a:p>
                <a:pPr defTabSz="304815"/>
                <a:r>
                  <a:rPr lang="en-US" sz="750">
                    <a:solidFill>
                      <a:srgbClr val="616161"/>
                    </a:solidFill>
                    <a:latin typeface="Nunito" panose="00000500000000000000" pitchFamily="2" charset="0"/>
                    <a:cs typeface="Arial"/>
                    <a:sym typeface="Arial"/>
                    <a:rtl val="0"/>
                  </a:rPr>
                  <a:t>0</a:t>
                </a:r>
              </a:p>
            </p:txBody>
          </p:sp>
          <p:sp>
            <p:nvSpPr>
              <p:cNvPr id="55" name="TextBox 54">
                <a:extLst>
                  <a:ext uri="{FF2B5EF4-FFF2-40B4-BE49-F238E27FC236}">
                    <a16:creationId xmlns:a16="http://schemas.microsoft.com/office/drawing/2014/main" id="{4B106655-56F4-2AAE-0BB4-0EFFEF71BB64}"/>
                  </a:ext>
                </a:extLst>
              </p:cNvPr>
              <p:cNvSpPr txBox="1"/>
              <p:nvPr/>
            </p:nvSpPr>
            <p:spPr>
              <a:xfrm>
                <a:off x="10249051" y="3028474"/>
                <a:ext cx="524664" cy="311623"/>
              </a:xfrm>
              <a:prstGeom prst="rect">
                <a:avLst/>
              </a:prstGeom>
              <a:noFill/>
            </p:spPr>
            <p:txBody>
              <a:bodyPr wrap="none" rtlCol="0">
                <a:spAutoFit/>
              </a:bodyPr>
              <a:lstStyle/>
              <a:p>
                <a:pPr defTabSz="304815"/>
                <a:r>
                  <a:rPr lang="en-US" sz="750">
                    <a:solidFill>
                      <a:srgbClr val="616161"/>
                    </a:solidFill>
                    <a:latin typeface="Nunito" panose="00000500000000000000" pitchFamily="2" charset="0"/>
                    <a:cs typeface="Arial"/>
                    <a:sym typeface="Arial"/>
                    <a:rtl val="0"/>
                  </a:rPr>
                  <a:t>-0.6</a:t>
                </a:r>
              </a:p>
            </p:txBody>
          </p:sp>
          <p:sp>
            <p:nvSpPr>
              <p:cNvPr id="56" name="TextBox 55">
                <a:extLst>
                  <a:ext uri="{FF2B5EF4-FFF2-40B4-BE49-F238E27FC236}">
                    <a16:creationId xmlns:a16="http://schemas.microsoft.com/office/drawing/2014/main" id="{DCA9254E-6399-9B35-61C6-EC1ED6335B4C}"/>
                  </a:ext>
                </a:extLst>
              </p:cNvPr>
              <p:cNvSpPr txBox="1"/>
              <p:nvPr/>
            </p:nvSpPr>
            <p:spPr>
              <a:xfrm>
                <a:off x="10248909" y="2686108"/>
                <a:ext cx="524664" cy="311623"/>
              </a:xfrm>
              <a:prstGeom prst="rect">
                <a:avLst/>
              </a:prstGeom>
              <a:noFill/>
            </p:spPr>
            <p:txBody>
              <a:bodyPr wrap="none" rtlCol="0">
                <a:spAutoFit/>
              </a:bodyPr>
              <a:lstStyle/>
              <a:p>
                <a:pPr defTabSz="304815"/>
                <a:r>
                  <a:rPr lang="en-US" sz="750">
                    <a:solidFill>
                      <a:srgbClr val="616161"/>
                    </a:solidFill>
                    <a:latin typeface="Nunito" panose="00000500000000000000" pitchFamily="2" charset="0"/>
                    <a:cs typeface="Arial"/>
                    <a:sym typeface="Arial"/>
                    <a:rtl val="0"/>
                  </a:rPr>
                  <a:t>-0.4</a:t>
                </a:r>
              </a:p>
            </p:txBody>
          </p:sp>
          <p:sp>
            <p:nvSpPr>
              <p:cNvPr id="57" name="TextBox 56">
                <a:extLst>
                  <a:ext uri="{FF2B5EF4-FFF2-40B4-BE49-F238E27FC236}">
                    <a16:creationId xmlns:a16="http://schemas.microsoft.com/office/drawing/2014/main" id="{A91E422B-D5CF-E6F0-8F81-C5735EE5443B}"/>
                  </a:ext>
                </a:extLst>
              </p:cNvPr>
              <p:cNvSpPr txBox="1"/>
              <p:nvPr/>
            </p:nvSpPr>
            <p:spPr>
              <a:xfrm>
                <a:off x="10248909" y="2311145"/>
                <a:ext cx="524664" cy="311623"/>
              </a:xfrm>
              <a:prstGeom prst="rect">
                <a:avLst/>
              </a:prstGeom>
              <a:noFill/>
            </p:spPr>
            <p:txBody>
              <a:bodyPr wrap="none" rtlCol="0">
                <a:spAutoFit/>
              </a:bodyPr>
              <a:lstStyle/>
              <a:p>
                <a:pPr defTabSz="304815"/>
                <a:r>
                  <a:rPr lang="en-US" sz="750" dirty="0">
                    <a:solidFill>
                      <a:srgbClr val="616161"/>
                    </a:solidFill>
                    <a:latin typeface="Nunito" panose="00000500000000000000" pitchFamily="2" charset="0"/>
                    <a:cs typeface="Arial"/>
                    <a:sym typeface="Arial"/>
                    <a:rtl val="0"/>
                  </a:rPr>
                  <a:t>-0.2</a:t>
                </a:r>
              </a:p>
            </p:txBody>
          </p:sp>
          <p:sp>
            <p:nvSpPr>
              <p:cNvPr id="58" name="TextBox 57">
                <a:extLst>
                  <a:ext uri="{FF2B5EF4-FFF2-40B4-BE49-F238E27FC236}">
                    <a16:creationId xmlns:a16="http://schemas.microsoft.com/office/drawing/2014/main" id="{785EDE46-E4E9-6D9C-5448-C483AAAAF14F}"/>
                  </a:ext>
                </a:extLst>
              </p:cNvPr>
              <p:cNvSpPr txBox="1"/>
              <p:nvPr/>
            </p:nvSpPr>
            <p:spPr>
              <a:xfrm>
                <a:off x="10309630" y="1659037"/>
                <a:ext cx="476574" cy="311623"/>
              </a:xfrm>
              <a:prstGeom prst="rect">
                <a:avLst/>
              </a:prstGeom>
              <a:noFill/>
            </p:spPr>
            <p:txBody>
              <a:bodyPr wrap="none" rtlCol="0">
                <a:spAutoFit/>
              </a:bodyPr>
              <a:lstStyle/>
              <a:p>
                <a:pPr defTabSz="304815"/>
                <a:r>
                  <a:rPr lang="en-US" sz="750">
                    <a:solidFill>
                      <a:srgbClr val="616161"/>
                    </a:solidFill>
                    <a:latin typeface="Nunito" panose="00000500000000000000" pitchFamily="2" charset="0"/>
                    <a:cs typeface="Arial"/>
                    <a:sym typeface="Arial"/>
                    <a:rtl val="0"/>
                  </a:rPr>
                  <a:t>0.2</a:t>
                </a:r>
              </a:p>
            </p:txBody>
          </p:sp>
          <p:sp>
            <p:nvSpPr>
              <p:cNvPr id="59" name="TextBox 58">
                <a:extLst>
                  <a:ext uri="{FF2B5EF4-FFF2-40B4-BE49-F238E27FC236}">
                    <a16:creationId xmlns:a16="http://schemas.microsoft.com/office/drawing/2014/main" id="{DE22FC98-D6A8-81D4-2A40-AE2931EE5816}"/>
                  </a:ext>
                </a:extLst>
              </p:cNvPr>
              <p:cNvSpPr txBox="1"/>
              <p:nvPr/>
            </p:nvSpPr>
            <p:spPr>
              <a:xfrm>
                <a:off x="10248909" y="3321929"/>
                <a:ext cx="524664" cy="311623"/>
              </a:xfrm>
              <a:prstGeom prst="rect">
                <a:avLst/>
              </a:prstGeom>
              <a:noFill/>
            </p:spPr>
            <p:txBody>
              <a:bodyPr wrap="none" rtlCol="0">
                <a:spAutoFit/>
              </a:bodyPr>
              <a:lstStyle/>
              <a:p>
                <a:pPr defTabSz="304815"/>
                <a:r>
                  <a:rPr lang="en-US" sz="750">
                    <a:solidFill>
                      <a:srgbClr val="616161"/>
                    </a:solidFill>
                    <a:latin typeface="Nunito" panose="00000500000000000000" pitchFamily="2" charset="0"/>
                    <a:cs typeface="Arial"/>
                    <a:sym typeface="Arial"/>
                    <a:rtl val="0"/>
                  </a:rPr>
                  <a:t>-0.8</a:t>
                </a:r>
              </a:p>
            </p:txBody>
          </p:sp>
          <p:sp>
            <p:nvSpPr>
              <p:cNvPr id="60" name="TextBox 59">
                <a:extLst>
                  <a:ext uri="{FF2B5EF4-FFF2-40B4-BE49-F238E27FC236}">
                    <a16:creationId xmlns:a16="http://schemas.microsoft.com/office/drawing/2014/main" id="{D6121A2E-0A55-A326-BA31-967274AEF3F4}"/>
                  </a:ext>
                </a:extLst>
              </p:cNvPr>
              <p:cNvSpPr txBox="1"/>
              <p:nvPr/>
            </p:nvSpPr>
            <p:spPr>
              <a:xfrm>
                <a:off x="10248909" y="3631682"/>
                <a:ext cx="524664" cy="311623"/>
              </a:xfrm>
              <a:prstGeom prst="rect">
                <a:avLst/>
              </a:prstGeom>
              <a:noFill/>
            </p:spPr>
            <p:txBody>
              <a:bodyPr wrap="none" rtlCol="0">
                <a:spAutoFit/>
              </a:bodyPr>
              <a:lstStyle/>
              <a:p>
                <a:pPr defTabSz="304815"/>
                <a:r>
                  <a:rPr lang="en-US" sz="750">
                    <a:solidFill>
                      <a:srgbClr val="616161"/>
                    </a:solidFill>
                    <a:latin typeface="Nunito" panose="00000500000000000000" pitchFamily="2" charset="0"/>
                    <a:cs typeface="Arial"/>
                    <a:sym typeface="Arial"/>
                    <a:rtl val="0"/>
                  </a:rPr>
                  <a:t>-1.0</a:t>
                </a:r>
              </a:p>
            </p:txBody>
          </p:sp>
          <p:sp>
            <p:nvSpPr>
              <p:cNvPr id="61" name="TextBox 60">
                <a:extLst>
                  <a:ext uri="{FF2B5EF4-FFF2-40B4-BE49-F238E27FC236}">
                    <a16:creationId xmlns:a16="http://schemas.microsoft.com/office/drawing/2014/main" id="{302A3AB8-3AC1-2A0D-F001-36566324964E}"/>
                  </a:ext>
                </a:extLst>
              </p:cNvPr>
              <p:cNvSpPr txBox="1"/>
              <p:nvPr/>
            </p:nvSpPr>
            <p:spPr>
              <a:xfrm>
                <a:off x="10248909" y="3990336"/>
                <a:ext cx="524664" cy="311623"/>
              </a:xfrm>
              <a:prstGeom prst="rect">
                <a:avLst/>
              </a:prstGeom>
              <a:noFill/>
            </p:spPr>
            <p:txBody>
              <a:bodyPr wrap="none" rtlCol="0">
                <a:spAutoFit/>
              </a:bodyPr>
              <a:lstStyle/>
              <a:p>
                <a:pPr defTabSz="304815"/>
                <a:r>
                  <a:rPr lang="en-US" sz="750">
                    <a:solidFill>
                      <a:srgbClr val="616161"/>
                    </a:solidFill>
                    <a:latin typeface="Nunito" panose="00000500000000000000" pitchFamily="2" charset="0"/>
                    <a:cs typeface="Arial"/>
                    <a:sym typeface="Arial"/>
                    <a:rtl val="0"/>
                  </a:rPr>
                  <a:t>-1.2</a:t>
                </a:r>
              </a:p>
            </p:txBody>
          </p:sp>
          <p:sp>
            <p:nvSpPr>
              <p:cNvPr id="62" name="TextBox 61">
                <a:extLst>
                  <a:ext uri="{FF2B5EF4-FFF2-40B4-BE49-F238E27FC236}">
                    <a16:creationId xmlns:a16="http://schemas.microsoft.com/office/drawing/2014/main" id="{C4D16886-8F29-A666-60E2-7344091E518F}"/>
                  </a:ext>
                </a:extLst>
              </p:cNvPr>
              <p:cNvSpPr txBox="1"/>
              <p:nvPr/>
            </p:nvSpPr>
            <p:spPr>
              <a:xfrm>
                <a:off x="11345418" y="4109657"/>
                <a:ext cx="435696" cy="311623"/>
              </a:xfrm>
              <a:prstGeom prst="rect">
                <a:avLst/>
              </a:prstGeom>
              <a:noFill/>
            </p:spPr>
            <p:txBody>
              <a:bodyPr wrap="none" rtlCol="0">
                <a:spAutoFit/>
              </a:bodyPr>
              <a:lstStyle/>
              <a:p>
                <a:pPr defTabSz="304815"/>
                <a:r>
                  <a:rPr lang="en-US" sz="750">
                    <a:solidFill>
                      <a:srgbClr val="616161"/>
                    </a:solidFill>
                    <a:latin typeface="Nunito" panose="00000500000000000000" pitchFamily="2" charset="0"/>
                    <a:cs typeface="Arial"/>
                    <a:sym typeface="Arial"/>
                    <a:rtl val="0"/>
                  </a:rPr>
                  <a:t>16</a:t>
                </a:r>
              </a:p>
            </p:txBody>
          </p:sp>
          <p:sp>
            <p:nvSpPr>
              <p:cNvPr id="63" name="TextBox 62">
                <a:extLst>
                  <a:ext uri="{FF2B5EF4-FFF2-40B4-BE49-F238E27FC236}">
                    <a16:creationId xmlns:a16="http://schemas.microsoft.com/office/drawing/2014/main" id="{FA9EC956-8334-E522-E22B-E46346182212}"/>
                  </a:ext>
                </a:extLst>
              </p:cNvPr>
              <p:cNvSpPr txBox="1"/>
              <p:nvPr/>
            </p:nvSpPr>
            <p:spPr>
              <a:xfrm>
                <a:off x="15383446" y="4109657"/>
                <a:ext cx="435696" cy="311623"/>
              </a:xfrm>
              <a:prstGeom prst="rect">
                <a:avLst/>
              </a:prstGeom>
              <a:noFill/>
            </p:spPr>
            <p:txBody>
              <a:bodyPr wrap="none" rtlCol="0">
                <a:spAutoFit/>
              </a:bodyPr>
              <a:lstStyle/>
              <a:p>
                <a:pPr defTabSz="304815"/>
                <a:r>
                  <a:rPr lang="en-US" sz="750">
                    <a:solidFill>
                      <a:srgbClr val="616161"/>
                    </a:solidFill>
                    <a:latin typeface="Nunito" panose="00000500000000000000" pitchFamily="2" charset="0"/>
                    <a:cs typeface="Arial"/>
                    <a:sym typeface="Arial"/>
                    <a:rtl val="0"/>
                  </a:rPr>
                  <a:t>96</a:t>
                </a:r>
              </a:p>
            </p:txBody>
          </p:sp>
          <p:sp>
            <p:nvSpPr>
              <p:cNvPr id="64" name="TextBox 63">
                <a:extLst>
                  <a:ext uri="{FF2B5EF4-FFF2-40B4-BE49-F238E27FC236}">
                    <a16:creationId xmlns:a16="http://schemas.microsoft.com/office/drawing/2014/main" id="{A3E73090-A910-9E64-F446-2881E3CE5167}"/>
                  </a:ext>
                </a:extLst>
              </p:cNvPr>
              <p:cNvSpPr txBox="1"/>
              <p:nvPr/>
            </p:nvSpPr>
            <p:spPr>
              <a:xfrm>
                <a:off x="11282457" y="1704523"/>
                <a:ext cx="618438" cy="242374"/>
              </a:xfrm>
              <a:prstGeom prst="rect">
                <a:avLst/>
              </a:prstGeom>
              <a:noFill/>
            </p:spPr>
            <p:txBody>
              <a:bodyPr wrap="none" rtlCol="0">
                <a:spAutoFit/>
              </a:bodyPr>
              <a:lstStyle/>
              <a:p>
                <a:pPr defTabSz="304815"/>
                <a:r>
                  <a:rPr lang="en-US" sz="450">
                    <a:solidFill>
                      <a:srgbClr val="616161"/>
                    </a:solidFill>
                    <a:latin typeface="Nunito" panose="00000500000000000000" pitchFamily="2" charset="0"/>
                    <a:cs typeface="Arial"/>
                    <a:sym typeface="Arial"/>
                    <a:rtl val="0"/>
                  </a:rPr>
                  <a:t>Week 24</a:t>
                </a:r>
              </a:p>
            </p:txBody>
          </p:sp>
          <p:sp>
            <p:nvSpPr>
              <p:cNvPr id="65" name="TextBox 64">
                <a:extLst>
                  <a:ext uri="{FF2B5EF4-FFF2-40B4-BE49-F238E27FC236}">
                    <a16:creationId xmlns:a16="http://schemas.microsoft.com/office/drawing/2014/main" id="{18BE4416-A723-BD54-F5EB-67FE2C59D045}"/>
                  </a:ext>
                </a:extLst>
              </p:cNvPr>
              <p:cNvSpPr txBox="1"/>
              <p:nvPr/>
            </p:nvSpPr>
            <p:spPr>
              <a:xfrm rot="16200000">
                <a:off x="9053602" y="2771320"/>
                <a:ext cx="2215028" cy="353847"/>
              </a:xfrm>
              <a:prstGeom prst="rect">
                <a:avLst/>
              </a:prstGeom>
              <a:noFill/>
            </p:spPr>
            <p:txBody>
              <a:bodyPr wrap="none" rtlCol="0">
                <a:spAutoFit/>
              </a:bodyPr>
              <a:lstStyle/>
              <a:p>
                <a:pPr defTabSz="304815"/>
                <a:r>
                  <a:rPr lang="en-US" sz="933" b="1" dirty="0" err="1">
                    <a:solidFill>
                      <a:srgbClr val="616161"/>
                    </a:solidFill>
                    <a:latin typeface="Nunito" panose="00000500000000000000" pitchFamily="2" charset="0"/>
                    <a:cs typeface="Arial"/>
                    <a:sym typeface="Arial"/>
                    <a:rtl val="0"/>
                  </a:rPr>
                  <a:t>Sự</a:t>
                </a:r>
                <a:r>
                  <a:rPr lang="en-US" sz="933" b="1" dirty="0">
                    <a:solidFill>
                      <a:srgbClr val="616161"/>
                    </a:solidFill>
                    <a:latin typeface="Nunito" panose="00000500000000000000" pitchFamily="2" charset="0"/>
                    <a:cs typeface="Arial"/>
                    <a:sym typeface="Arial"/>
                    <a:rtl val="0"/>
                  </a:rPr>
                  <a:t> </a:t>
                </a:r>
                <a:r>
                  <a:rPr lang="en-US" sz="933" b="1" dirty="0" err="1">
                    <a:solidFill>
                      <a:srgbClr val="616161"/>
                    </a:solidFill>
                    <a:latin typeface="Nunito" panose="00000500000000000000" pitchFamily="2" charset="0"/>
                    <a:cs typeface="Arial"/>
                    <a:sym typeface="Arial"/>
                    <a:rtl val="0"/>
                  </a:rPr>
                  <a:t>thay</a:t>
                </a:r>
                <a:r>
                  <a:rPr lang="en-US" sz="933" b="1" dirty="0">
                    <a:solidFill>
                      <a:srgbClr val="616161"/>
                    </a:solidFill>
                    <a:latin typeface="Nunito" panose="00000500000000000000" pitchFamily="2" charset="0"/>
                    <a:cs typeface="Arial"/>
                    <a:sym typeface="Arial"/>
                    <a:rtl val="0"/>
                  </a:rPr>
                  <a:t> </a:t>
                </a:r>
                <a:r>
                  <a:rPr lang="en-US" sz="933" b="1" dirty="0" err="1">
                    <a:solidFill>
                      <a:srgbClr val="616161"/>
                    </a:solidFill>
                    <a:latin typeface="Nunito" panose="00000500000000000000" pitchFamily="2" charset="0"/>
                    <a:cs typeface="Arial"/>
                    <a:sym typeface="Arial"/>
                    <a:rtl val="0"/>
                  </a:rPr>
                  <a:t>đổi</a:t>
                </a:r>
                <a:r>
                  <a:rPr lang="en-US" sz="933" b="1" dirty="0">
                    <a:solidFill>
                      <a:srgbClr val="616161"/>
                    </a:solidFill>
                    <a:latin typeface="Nunito" panose="00000500000000000000" pitchFamily="2" charset="0"/>
                    <a:cs typeface="Arial"/>
                    <a:sym typeface="Arial"/>
                    <a:rtl val="0"/>
                  </a:rPr>
                  <a:t> HbA1c (%)</a:t>
                </a:r>
              </a:p>
            </p:txBody>
          </p:sp>
          <p:sp>
            <p:nvSpPr>
              <p:cNvPr id="66" name="TextBox 65">
                <a:extLst>
                  <a:ext uri="{FF2B5EF4-FFF2-40B4-BE49-F238E27FC236}">
                    <a16:creationId xmlns:a16="http://schemas.microsoft.com/office/drawing/2014/main" id="{FD262E11-7147-9BB6-ACA9-09AFB4806DD5}"/>
                  </a:ext>
                </a:extLst>
              </p:cNvPr>
              <p:cNvSpPr txBox="1"/>
              <p:nvPr/>
            </p:nvSpPr>
            <p:spPr>
              <a:xfrm>
                <a:off x="15270289" y="1712681"/>
                <a:ext cx="666528" cy="242374"/>
              </a:xfrm>
              <a:prstGeom prst="rect">
                <a:avLst/>
              </a:prstGeom>
              <a:noFill/>
            </p:spPr>
            <p:txBody>
              <a:bodyPr wrap="none" rtlCol="0">
                <a:spAutoFit/>
              </a:bodyPr>
              <a:lstStyle/>
              <a:p>
                <a:pPr defTabSz="304815"/>
                <a:r>
                  <a:rPr lang="en-US" sz="450">
                    <a:solidFill>
                      <a:srgbClr val="616161"/>
                    </a:solidFill>
                    <a:latin typeface="Nunito" panose="00000500000000000000" pitchFamily="2" charset="0"/>
                    <a:cs typeface="Arial"/>
                    <a:sym typeface="Arial"/>
                    <a:rtl val="0"/>
                  </a:rPr>
                  <a:t>Week 102</a:t>
                </a:r>
              </a:p>
            </p:txBody>
          </p:sp>
          <p:grpSp>
            <p:nvGrpSpPr>
              <p:cNvPr id="67" name="Graphic 1">
                <a:extLst>
                  <a:ext uri="{FF2B5EF4-FFF2-40B4-BE49-F238E27FC236}">
                    <a16:creationId xmlns:a16="http://schemas.microsoft.com/office/drawing/2014/main" id="{7EFAEECD-4EB1-7B0A-AB86-5BEACCC25B3C}"/>
                  </a:ext>
                </a:extLst>
              </p:cNvPr>
              <p:cNvGrpSpPr/>
              <p:nvPr/>
            </p:nvGrpSpPr>
            <p:grpSpPr>
              <a:xfrm>
                <a:off x="10703718" y="1713166"/>
                <a:ext cx="5572411" cy="2412777"/>
                <a:chOff x="10703718" y="1713166"/>
                <a:chExt cx="5572411" cy="2412777"/>
              </a:xfrm>
              <a:noFill/>
            </p:grpSpPr>
            <p:sp>
              <p:nvSpPr>
                <p:cNvPr id="151" name="Freeform: Shape 150">
                  <a:extLst>
                    <a:ext uri="{FF2B5EF4-FFF2-40B4-BE49-F238E27FC236}">
                      <a16:creationId xmlns:a16="http://schemas.microsoft.com/office/drawing/2014/main" id="{148833F5-A8B8-610A-5DC2-19703AC69741}"/>
                    </a:ext>
                  </a:extLst>
                </p:cNvPr>
                <p:cNvSpPr/>
                <p:nvPr/>
              </p:nvSpPr>
              <p:spPr>
                <a:xfrm>
                  <a:off x="10703718" y="2039207"/>
                  <a:ext cx="39338" cy="9525"/>
                </a:xfrm>
                <a:custGeom>
                  <a:avLst/>
                  <a:gdLst>
                    <a:gd name="connsiteX0" fmla="*/ 0 w 39338"/>
                    <a:gd name="connsiteY0" fmla="*/ 0 h 9525"/>
                    <a:gd name="connsiteX1" fmla="*/ 39338 w 39338"/>
                    <a:gd name="connsiteY1" fmla="*/ 0 h 9525"/>
                  </a:gdLst>
                  <a:ahLst/>
                  <a:cxnLst>
                    <a:cxn ang="0">
                      <a:pos x="connsiteX0" y="connsiteY0"/>
                    </a:cxn>
                    <a:cxn ang="0">
                      <a:pos x="connsiteX1" y="connsiteY1"/>
                    </a:cxn>
                  </a:cxnLst>
                  <a:rect l="l" t="t" r="r" b="b"/>
                  <a:pathLst>
                    <a:path w="39338" h="9525">
                      <a:moveTo>
                        <a:pt x="0" y="0"/>
                      </a:moveTo>
                      <a:lnTo>
                        <a:pt x="39338" y="0"/>
                      </a:lnTo>
                    </a:path>
                  </a:pathLst>
                </a:custGeom>
                <a:ln w="16669" cap="flat">
                  <a:solidFill>
                    <a:srgbClr val="616161"/>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152" name="Freeform: Shape 151">
                  <a:extLst>
                    <a:ext uri="{FF2B5EF4-FFF2-40B4-BE49-F238E27FC236}">
                      <a16:creationId xmlns:a16="http://schemas.microsoft.com/office/drawing/2014/main" id="{65EA1954-BF2D-E5E3-7DBA-77A58A3843CD}"/>
                    </a:ext>
                  </a:extLst>
                </p:cNvPr>
                <p:cNvSpPr/>
                <p:nvPr/>
              </p:nvSpPr>
              <p:spPr>
                <a:xfrm>
                  <a:off x="10703718" y="4044410"/>
                  <a:ext cx="5572411" cy="81534"/>
                </a:xfrm>
                <a:custGeom>
                  <a:avLst/>
                  <a:gdLst>
                    <a:gd name="connsiteX0" fmla="*/ 0 w 5572411"/>
                    <a:gd name="connsiteY0" fmla="*/ 0 h 81534"/>
                    <a:gd name="connsiteX1" fmla="*/ 5572411 w 5572411"/>
                    <a:gd name="connsiteY1" fmla="*/ 0 h 81534"/>
                    <a:gd name="connsiteX2" fmla="*/ 5572411 w 5572411"/>
                    <a:gd name="connsiteY2" fmla="*/ 81534 h 81534"/>
                  </a:gdLst>
                  <a:ahLst/>
                  <a:cxnLst>
                    <a:cxn ang="0">
                      <a:pos x="connsiteX0" y="connsiteY0"/>
                    </a:cxn>
                    <a:cxn ang="0">
                      <a:pos x="connsiteX1" y="connsiteY1"/>
                    </a:cxn>
                    <a:cxn ang="0">
                      <a:pos x="connsiteX2" y="connsiteY2"/>
                    </a:cxn>
                  </a:cxnLst>
                  <a:rect l="l" t="t" r="r" b="b"/>
                  <a:pathLst>
                    <a:path w="5572411" h="81534">
                      <a:moveTo>
                        <a:pt x="0" y="0"/>
                      </a:moveTo>
                      <a:lnTo>
                        <a:pt x="5572411" y="0"/>
                      </a:lnTo>
                      <a:lnTo>
                        <a:pt x="5572411" y="81534"/>
                      </a:lnTo>
                    </a:path>
                  </a:pathLst>
                </a:custGeom>
                <a:noFill/>
                <a:ln w="16669" cap="flat">
                  <a:solidFill>
                    <a:srgbClr val="616161"/>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153" name="Freeform: Shape 152">
                  <a:extLst>
                    <a:ext uri="{FF2B5EF4-FFF2-40B4-BE49-F238E27FC236}">
                      <a16:creationId xmlns:a16="http://schemas.microsoft.com/office/drawing/2014/main" id="{87CF25C4-1313-EBAA-E726-70967DC3EDAD}"/>
                    </a:ext>
                  </a:extLst>
                </p:cNvPr>
                <p:cNvSpPr/>
                <p:nvPr/>
              </p:nvSpPr>
              <p:spPr>
                <a:xfrm>
                  <a:off x="10703718" y="1713166"/>
                  <a:ext cx="39338" cy="2380202"/>
                </a:xfrm>
                <a:custGeom>
                  <a:avLst/>
                  <a:gdLst>
                    <a:gd name="connsiteX0" fmla="*/ 0 w 39338"/>
                    <a:gd name="connsiteY0" fmla="*/ 0 h 2380202"/>
                    <a:gd name="connsiteX1" fmla="*/ 39338 w 39338"/>
                    <a:gd name="connsiteY1" fmla="*/ 0 h 2380202"/>
                    <a:gd name="connsiteX2" fmla="*/ 39338 w 39338"/>
                    <a:gd name="connsiteY2" fmla="*/ 2380202 h 2380202"/>
                  </a:gdLst>
                  <a:ahLst/>
                  <a:cxnLst>
                    <a:cxn ang="0">
                      <a:pos x="connsiteX0" y="connsiteY0"/>
                    </a:cxn>
                    <a:cxn ang="0">
                      <a:pos x="connsiteX1" y="connsiteY1"/>
                    </a:cxn>
                    <a:cxn ang="0">
                      <a:pos x="connsiteX2" y="connsiteY2"/>
                    </a:cxn>
                  </a:cxnLst>
                  <a:rect l="l" t="t" r="r" b="b"/>
                  <a:pathLst>
                    <a:path w="39338" h="2380202">
                      <a:moveTo>
                        <a:pt x="0" y="0"/>
                      </a:moveTo>
                      <a:lnTo>
                        <a:pt x="39338" y="0"/>
                      </a:lnTo>
                      <a:lnTo>
                        <a:pt x="39338" y="2380202"/>
                      </a:lnTo>
                    </a:path>
                  </a:pathLst>
                </a:custGeom>
                <a:noFill/>
                <a:ln w="16669" cap="flat">
                  <a:solidFill>
                    <a:srgbClr val="616161"/>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154" name="Freeform: Shape 153">
                  <a:extLst>
                    <a:ext uri="{FF2B5EF4-FFF2-40B4-BE49-F238E27FC236}">
                      <a16:creationId xmlns:a16="http://schemas.microsoft.com/office/drawing/2014/main" id="{679BD7ED-5979-CEB7-0902-FA374B6E99C0}"/>
                    </a:ext>
                  </a:extLst>
                </p:cNvPr>
                <p:cNvSpPr/>
                <p:nvPr/>
              </p:nvSpPr>
              <p:spPr>
                <a:xfrm>
                  <a:off x="11522487" y="4044410"/>
                  <a:ext cx="9525" cy="48958"/>
                </a:xfrm>
                <a:custGeom>
                  <a:avLst/>
                  <a:gdLst>
                    <a:gd name="connsiteX0" fmla="*/ 0 w 9525"/>
                    <a:gd name="connsiteY0" fmla="*/ 0 h 48958"/>
                    <a:gd name="connsiteX1" fmla="*/ 0 w 9525"/>
                    <a:gd name="connsiteY1" fmla="*/ 48959 h 48958"/>
                  </a:gdLst>
                  <a:ahLst/>
                  <a:cxnLst>
                    <a:cxn ang="0">
                      <a:pos x="connsiteX0" y="connsiteY0"/>
                    </a:cxn>
                    <a:cxn ang="0">
                      <a:pos x="connsiteX1" y="connsiteY1"/>
                    </a:cxn>
                  </a:cxnLst>
                  <a:rect l="l" t="t" r="r" b="b"/>
                  <a:pathLst>
                    <a:path w="9525" h="48958">
                      <a:moveTo>
                        <a:pt x="0" y="0"/>
                      </a:moveTo>
                      <a:lnTo>
                        <a:pt x="0" y="48959"/>
                      </a:lnTo>
                    </a:path>
                  </a:pathLst>
                </a:custGeom>
                <a:ln w="16669" cap="flat">
                  <a:solidFill>
                    <a:srgbClr val="616161"/>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155" name="Freeform: Shape 154">
                  <a:extLst>
                    <a:ext uri="{FF2B5EF4-FFF2-40B4-BE49-F238E27FC236}">
                      <a16:creationId xmlns:a16="http://schemas.microsoft.com/office/drawing/2014/main" id="{A37D565F-C2AE-20F4-85FD-F493F0E44AF1}"/>
                    </a:ext>
                  </a:extLst>
                </p:cNvPr>
                <p:cNvSpPr/>
                <p:nvPr/>
              </p:nvSpPr>
              <p:spPr>
                <a:xfrm>
                  <a:off x="12327540" y="4044410"/>
                  <a:ext cx="9525" cy="48958"/>
                </a:xfrm>
                <a:custGeom>
                  <a:avLst/>
                  <a:gdLst>
                    <a:gd name="connsiteX0" fmla="*/ 0 w 9525"/>
                    <a:gd name="connsiteY0" fmla="*/ 0 h 48958"/>
                    <a:gd name="connsiteX1" fmla="*/ 0 w 9525"/>
                    <a:gd name="connsiteY1" fmla="*/ 48959 h 48958"/>
                  </a:gdLst>
                  <a:ahLst/>
                  <a:cxnLst>
                    <a:cxn ang="0">
                      <a:pos x="connsiteX0" y="connsiteY0"/>
                    </a:cxn>
                    <a:cxn ang="0">
                      <a:pos x="connsiteX1" y="connsiteY1"/>
                    </a:cxn>
                  </a:cxnLst>
                  <a:rect l="l" t="t" r="r" b="b"/>
                  <a:pathLst>
                    <a:path w="9525" h="48958">
                      <a:moveTo>
                        <a:pt x="0" y="0"/>
                      </a:moveTo>
                      <a:lnTo>
                        <a:pt x="0" y="48959"/>
                      </a:lnTo>
                    </a:path>
                  </a:pathLst>
                </a:custGeom>
                <a:ln w="16669" cap="flat">
                  <a:solidFill>
                    <a:srgbClr val="616161"/>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156" name="Freeform: Shape 155">
                  <a:extLst>
                    <a:ext uri="{FF2B5EF4-FFF2-40B4-BE49-F238E27FC236}">
                      <a16:creationId xmlns:a16="http://schemas.microsoft.com/office/drawing/2014/main" id="{B6F54256-CE18-C8FA-81EE-147E95C2C099}"/>
                    </a:ext>
                  </a:extLst>
                </p:cNvPr>
                <p:cNvSpPr/>
                <p:nvPr/>
              </p:nvSpPr>
              <p:spPr>
                <a:xfrm>
                  <a:off x="13158215" y="4044410"/>
                  <a:ext cx="9525" cy="48958"/>
                </a:xfrm>
                <a:custGeom>
                  <a:avLst/>
                  <a:gdLst>
                    <a:gd name="connsiteX0" fmla="*/ -1 w 9525"/>
                    <a:gd name="connsiteY0" fmla="*/ 0 h 48958"/>
                    <a:gd name="connsiteX1" fmla="*/ -1 w 9525"/>
                    <a:gd name="connsiteY1" fmla="*/ 48959 h 48958"/>
                  </a:gdLst>
                  <a:ahLst/>
                  <a:cxnLst>
                    <a:cxn ang="0">
                      <a:pos x="connsiteX0" y="connsiteY0"/>
                    </a:cxn>
                    <a:cxn ang="0">
                      <a:pos x="connsiteX1" y="connsiteY1"/>
                    </a:cxn>
                  </a:cxnLst>
                  <a:rect l="l" t="t" r="r" b="b"/>
                  <a:pathLst>
                    <a:path w="9525" h="48958">
                      <a:moveTo>
                        <a:pt x="-1" y="0"/>
                      </a:moveTo>
                      <a:lnTo>
                        <a:pt x="-1" y="48959"/>
                      </a:lnTo>
                    </a:path>
                  </a:pathLst>
                </a:custGeom>
                <a:ln w="16669" cap="flat">
                  <a:solidFill>
                    <a:srgbClr val="616161"/>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157" name="Freeform: Shape 156">
                  <a:extLst>
                    <a:ext uri="{FF2B5EF4-FFF2-40B4-BE49-F238E27FC236}">
                      <a16:creationId xmlns:a16="http://schemas.microsoft.com/office/drawing/2014/main" id="{8252D47F-593F-F040-2994-256219A32C0E}"/>
                    </a:ext>
                  </a:extLst>
                </p:cNvPr>
                <p:cNvSpPr/>
                <p:nvPr/>
              </p:nvSpPr>
              <p:spPr>
                <a:xfrm>
                  <a:off x="13950409" y="4044410"/>
                  <a:ext cx="9525" cy="48958"/>
                </a:xfrm>
                <a:custGeom>
                  <a:avLst/>
                  <a:gdLst>
                    <a:gd name="connsiteX0" fmla="*/ 0 w 9525"/>
                    <a:gd name="connsiteY0" fmla="*/ 0 h 48958"/>
                    <a:gd name="connsiteX1" fmla="*/ 0 w 9525"/>
                    <a:gd name="connsiteY1" fmla="*/ 48959 h 48958"/>
                  </a:gdLst>
                  <a:ahLst/>
                  <a:cxnLst>
                    <a:cxn ang="0">
                      <a:pos x="connsiteX0" y="connsiteY0"/>
                    </a:cxn>
                    <a:cxn ang="0">
                      <a:pos x="connsiteX1" y="connsiteY1"/>
                    </a:cxn>
                  </a:cxnLst>
                  <a:rect l="l" t="t" r="r" b="b"/>
                  <a:pathLst>
                    <a:path w="9525" h="48958">
                      <a:moveTo>
                        <a:pt x="0" y="0"/>
                      </a:moveTo>
                      <a:lnTo>
                        <a:pt x="0" y="48959"/>
                      </a:lnTo>
                    </a:path>
                  </a:pathLst>
                </a:custGeom>
                <a:ln w="16669" cap="flat">
                  <a:solidFill>
                    <a:srgbClr val="616161"/>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158" name="Freeform: Shape 157">
                  <a:extLst>
                    <a:ext uri="{FF2B5EF4-FFF2-40B4-BE49-F238E27FC236}">
                      <a16:creationId xmlns:a16="http://schemas.microsoft.com/office/drawing/2014/main" id="{9D72D5AE-A8A4-BC4C-51AF-FA8454980E10}"/>
                    </a:ext>
                  </a:extLst>
                </p:cNvPr>
                <p:cNvSpPr/>
                <p:nvPr/>
              </p:nvSpPr>
              <p:spPr>
                <a:xfrm>
                  <a:off x="14742699" y="4044410"/>
                  <a:ext cx="9525" cy="48958"/>
                </a:xfrm>
                <a:custGeom>
                  <a:avLst/>
                  <a:gdLst>
                    <a:gd name="connsiteX0" fmla="*/ 0 w 9525"/>
                    <a:gd name="connsiteY0" fmla="*/ 0 h 48958"/>
                    <a:gd name="connsiteX1" fmla="*/ 0 w 9525"/>
                    <a:gd name="connsiteY1" fmla="*/ 48959 h 48958"/>
                  </a:gdLst>
                  <a:ahLst/>
                  <a:cxnLst>
                    <a:cxn ang="0">
                      <a:pos x="connsiteX0" y="connsiteY0"/>
                    </a:cxn>
                    <a:cxn ang="0">
                      <a:pos x="connsiteX1" y="connsiteY1"/>
                    </a:cxn>
                  </a:cxnLst>
                  <a:rect l="l" t="t" r="r" b="b"/>
                  <a:pathLst>
                    <a:path w="9525" h="48958">
                      <a:moveTo>
                        <a:pt x="0" y="0"/>
                      </a:moveTo>
                      <a:lnTo>
                        <a:pt x="0" y="48959"/>
                      </a:lnTo>
                    </a:path>
                  </a:pathLst>
                </a:custGeom>
                <a:ln w="16669" cap="flat">
                  <a:solidFill>
                    <a:srgbClr val="616161"/>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159" name="Freeform: Shape 158">
                  <a:extLst>
                    <a:ext uri="{FF2B5EF4-FFF2-40B4-BE49-F238E27FC236}">
                      <a16:creationId xmlns:a16="http://schemas.microsoft.com/office/drawing/2014/main" id="{772F77A2-D2C5-7D25-1E9F-14D1CB464B00}"/>
                    </a:ext>
                  </a:extLst>
                </p:cNvPr>
                <p:cNvSpPr/>
                <p:nvPr/>
              </p:nvSpPr>
              <p:spPr>
                <a:xfrm>
                  <a:off x="15560611" y="4044410"/>
                  <a:ext cx="9525" cy="48958"/>
                </a:xfrm>
                <a:custGeom>
                  <a:avLst/>
                  <a:gdLst>
                    <a:gd name="connsiteX0" fmla="*/ 0 w 9525"/>
                    <a:gd name="connsiteY0" fmla="*/ 0 h 48958"/>
                    <a:gd name="connsiteX1" fmla="*/ 0 w 9525"/>
                    <a:gd name="connsiteY1" fmla="*/ 48959 h 48958"/>
                  </a:gdLst>
                  <a:ahLst/>
                  <a:cxnLst>
                    <a:cxn ang="0">
                      <a:pos x="connsiteX0" y="connsiteY0"/>
                    </a:cxn>
                    <a:cxn ang="0">
                      <a:pos x="connsiteX1" y="connsiteY1"/>
                    </a:cxn>
                  </a:cxnLst>
                  <a:rect l="l" t="t" r="r" b="b"/>
                  <a:pathLst>
                    <a:path w="9525" h="48958">
                      <a:moveTo>
                        <a:pt x="0" y="0"/>
                      </a:moveTo>
                      <a:lnTo>
                        <a:pt x="0" y="48959"/>
                      </a:lnTo>
                    </a:path>
                  </a:pathLst>
                </a:custGeom>
                <a:ln w="16669" cap="flat">
                  <a:solidFill>
                    <a:srgbClr val="616161"/>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160" name="Freeform: Shape 159">
                  <a:extLst>
                    <a:ext uri="{FF2B5EF4-FFF2-40B4-BE49-F238E27FC236}">
                      <a16:creationId xmlns:a16="http://schemas.microsoft.com/office/drawing/2014/main" id="{3DB5B6D0-37C5-80FF-E67E-544087DB558E}"/>
                    </a:ext>
                  </a:extLst>
                </p:cNvPr>
                <p:cNvSpPr/>
                <p:nvPr/>
              </p:nvSpPr>
              <p:spPr>
                <a:xfrm>
                  <a:off x="10703718" y="2707576"/>
                  <a:ext cx="39338" cy="9525"/>
                </a:xfrm>
                <a:custGeom>
                  <a:avLst/>
                  <a:gdLst>
                    <a:gd name="connsiteX0" fmla="*/ 0 w 39338"/>
                    <a:gd name="connsiteY0" fmla="*/ 0 h 9525"/>
                    <a:gd name="connsiteX1" fmla="*/ 39338 w 39338"/>
                    <a:gd name="connsiteY1" fmla="*/ 0 h 9525"/>
                  </a:gdLst>
                  <a:ahLst/>
                  <a:cxnLst>
                    <a:cxn ang="0">
                      <a:pos x="connsiteX0" y="connsiteY0"/>
                    </a:cxn>
                    <a:cxn ang="0">
                      <a:pos x="connsiteX1" y="connsiteY1"/>
                    </a:cxn>
                  </a:cxnLst>
                  <a:rect l="l" t="t" r="r" b="b"/>
                  <a:pathLst>
                    <a:path w="39338" h="9525">
                      <a:moveTo>
                        <a:pt x="0" y="0"/>
                      </a:moveTo>
                      <a:lnTo>
                        <a:pt x="39338" y="0"/>
                      </a:lnTo>
                    </a:path>
                  </a:pathLst>
                </a:custGeom>
                <a:ln w="16669" cap="flat">
                  <a:solidFill>
                    <a:srgbClr val="616161"/>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161" name="Freeform: Shape 160">
                  <a:extLst>
                    <a:ext uri="{FF2B5EF4-FFF2-40B4-BE49-F238E27FC236}">
                      <a16:creationId xmlns:a16="http://schemas.microsoft.com/office/drawing/2014/main" id="{24F5E4C5-B5F9-E56E-508D-3B5C9388F73C}"/>
                    </a:ext>
                  </a:extLst>
                </p:cNvPr>
                <p:cNvSpPr/>
                <p:nvPr/>
              </p:nvSpPr>
              <p:spPr>
                <a:xfrm>
                  <a:off x="10703718" y="2397823"/>
                  <a:ext cx="39338" cy="9525"/>
                </a:xfrm>
                <a:custGeom>
                  <a:avLst/>
                  <a:gdLst>
                    <a:gd name="connsiteX0" fmla="*/ 0 w 39338"/>
                    <a:gd name="connsiteY0" fmla="*/ 0 h 9525"/>
                    <a:gd name="connsiteX1" fmla="*/ 39338 w 39338"/>
                    <a:gd name="connsiteY1" fmla="*/ 0 h 9525"/>
                  </a:gdLst>
                  <a:ahLst/>
                  <a:cxnLst>
                    <a:cxn ang="0">
                      <a:pos x="connsiteX0" y="connsiteY0"/>
                    </a:cxn>
                    <a:cxn ang="0">
                      <a:pos x="connsiteX1" y="connsiteY1"/>
                    </a:cxn>
                  </a:cxnLst>
                  <a:rect l="l" t="t" r="r" b="b"/>
                  <a:pathLst>
                    <a:path w="39338" h="9525">
                      <a:moveTo>
                        <a:pt x="0" y="0"/>
                      </a:moveTo>
                      <a:lnTo>
                        <a:pt x="39338" y="0"/>
                      </a:lnTo>
                    </a:path>
                  </a:pathLst>
                </a:custGeom>
                <a:ln w="16669" cap="flat">
                  <a:solidFill>
                    <a:srgbClr val="616161"/>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162" name="Freeform: Shape 161">
                  <a:extLst>
                    <a:ext uri="{FF2B5EF4-FFF2-40B4-BE49-F238E27FC236}">
                      <a16:creationId xmlns:a16="http://schemas.microsoft.com/office/drawing/2014/main" id="{F43F544F-B9CC-B593-B2CA-CF623BB66C05}"/>
                    </a:ext>
                  </a:extLst>
                </p:cNvPr>
                <p:cNvSpPr/>
                <p:nvPr/>
              </p:nvSpPr>
              <p:spPr>
                <a:xfrm>
                  <a:off x="10703718" y="3082575"/>
                  <a:ext cx="39338" cy="9525"/>
                </a:xfrm>
                <a:custGeom>
                  <a:avLst/>
                  <a:gdLst>
                    <a:gd name="connsiteX0" fmla="*/ 0 w 39338"/>
                    <a:gd name="connsiteY0" fmla="*/ 0 h 9525"/>
                    <a:gd name="connsiteX1" fmla="*/ 39338 w 39338"/>
                    <a:gd name="connsiteY1" fmla="*/ 0 h 9525"/>
                  </a:gdLst>
                  <a:ahLst/>
                  <a:cxnLst>
                    <a:cxn ang="0">
                      <a:pos x="connsiteX0" y="connsiteY0"/>
                    </a:cxn>
                    <a:cxn ang="0">
                      <a:pos x="connsiteX1" y="connsiteY1"/>
                    </a:cxn>
                  </a:cxnLst>
                  <a:rect l="l" t="t" r="r" b="b"/>
                  <a:pathLst>
                    <a:path w="39338" h="9525">
                      <a:moveTo>
                        <a:pt x="0" y="0"/>
                      </a:moveTo>
                      <a:lnTo>
                        <a:pt x="39338" y="0"/>
                      </a:lnTo>
                    </a:path>
                  </a:pathLst>
                </a:custGeom>
                <a:ln w="16669" cap="flat">
                  <a:solidFill>
                    <a:srgbClr val="616161"/>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163" name="Freeform: Shape 162">
                  <a:extLst>
                    <a:ext uri="{FF2B5EF4-FFF2-40B4-BE49-F238E27FC236}">
                      <a16:creationId xmlns:a16="http://schemas.microsoft.com/office/drawing/2014/main" id="{6657C374-FF10-BCF3-0078-AA81E53BBA92}"/>
                    </a:ext>
                  </a:extLst>
                </p:cNvPr>
                <p:cNvSpPr/>
                <p:nvPr/>
              </p:nvSpPr>
              <p:spPr>
                <a:xfrm>
                  <a:off x="10703718" y="3392328"/>
                  <a:ext cx="39338" cy="9525"/>
                </a:xfrm>
                <a:custGeom>
                  <a:avLst/>
                  <a:gdLst>
                    <a:gd name="connsiteX0" fmla="*/ 0 w 39338"/>
                    <a:gd name="connsiteY0" fmla="*/ 0 h 9525"/>
                    <a:gd name="connsiteX1" fmla="*/ 39338 w 39338"/>
                    <a:gd name="connsiteY1" fmla="*/ 0 h 9525"/>
                  </a:gdLst>
                  <a:ahLst/>
                  <a:cxnLst>
                    <a:cxn ang="0">
                      <a:pos x="connsiteX0" y="connsiteY0"/>
                    </a:cxn>
                    <a:cxn ang="0">
                      <a:pos x="connsiteX1" y="connsiteY1"/>
                    </a:cxn>
                  </a:cxnLst>
                  <a:rect l="l" t="t" r="r" b="b"/>
                  <a:pathLst>
                    <a:path w="39338" h="9525">
                      <a:moveTo>
                        <a:pt x="0" y="0"/>
                      </a:moveTo>
                      <a:lnTo>
                        <a:pt x="39338" y="0"/>
                      </a:lnTo>
                    </a:path>
                  </a:pathLst>
                </a:custGeom>
                <a:ln w="16669" cap="flat">
                  <a:solidFill>
                    <a:srgbClr val="616161"/>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164" name="Freeform: Shape 163">
                  <a:extLst>
                    <a:ext uri="{FF2B5EF4-FFF2-40B4-BE49-F238E27FC236}">
                      <a16:creationId xmlns:a16="http://schemas.microsoft.com/office/drawing/2014/main" id="{9986FDA1-1CB5-9D0F-ED86-8BE9930F8C49}"/>
                    </a:ext>
                  </a:extLst>
                </p:cNvPr>
                <p:cNvSpPr/>
                <p:nvPr/>
              </p:nvSpPr>
              <p:spPr>
                <a:xfrm>
                  <a:off x="10703718" y="3702081"/>
                  <a:ext cx="39338" cy="9525"/>
                </a:xfrm>
                <a:custGeom>
                  <a:avLst/>
                  <a:gdLst>
                    <a:gd name="connsiteX0" fmla="*/ 0 w 39338"/>
                    <a:gd name="connsiteY0" fmla="*/ 0 h 9525"/>
                    <a:gd name="connsiteX1" fmla="*/ 39338 w 39338"/>
                    <a:gd name="connsiteY1" fmla="*/ 0 h 9525"/>
                  </a:gdLst>
                  <a:ahLst/>
                  <a:cxnLst>
                    <a:cxn ang="0">
                      <a:pos x="connsiteX0" y="connsiteY0"/>
                    </a:cxn>
                    <a:cxn ang="0">
                      <a:pos x="connsiteX1" y="connsiteY1"/>
                    </a:cxn>
                  </a:cxnLst>
                  <a:rect l="l" t="t" r="r" b="b"/>
                  <a:pathLst>
                    <a:path w="39338" h="9525">
                      <a:moveTo>
                        <a:pt x="0" y="0"/>
                      </a:moveTo>
                      <a:lnTo>
                        <a:pt x="39338" y="0"/>
                      </a:lnTo>
                    </a:path>
                  </a:pathLst>
                </a:custGeom>
                <a:ln w="16669" cap="flat">
                  <a:solidFill>
                    <a:srgbClr val="616161"/>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grpSp>
          <p:sp>
            <p:nvSpPr>
              <p:cNvPr id="68" name="TextBox 67">
                <a:extLst>
                  <a:ext uri="{FF2B5EF4-FFF2-40B4-BE49-F238E27FC236}">
                    <a16:creationId xmlns:a16="http://schemas.microsoft.com/office/drawing/2014/main" id="{8DE36AF2-EC54-0D62-1CE5-30CB8F001605}"/>
                  </a:ext>
                </a:extLst>
              </p:cNvPr>
              <p:cNvSpPr txBox="1"/>
              <p:nvPr/>
            </p:nvSpPr>
            <p:spPr>
              <a:xfrm>
                <a:off x="12150375" y="4109657"/>
                <a:ext cx="435696" cy="311623"/>
              </a:xfrm>
              <a:prstGeom prst="rect">
                <a:avLst/>
              </a:prstGeom>
              <a:noFill/>
            </p:spPr>
            <p:txBody>
              <a:bodyPr wrap="none" rtlCol="0">
                <a:spAutoFit/>
              </a:bodyPr>
              <a:lstStyle/>
              <a:p>
                <a:pPr defTabSz="304815"/>
                <a:r>
                  <a:rPr lang="en-US" sz="750">
                    <a:solidFill>
                      <a:srgbClr val="616161"/>
                    </a:solidFill>
                    <a:latin typeface="Nunito" panose="00000500000000000000" pitchFamily="2" charset="0"/>
                    <a:cs typeface="Arial"/>
                    <a:sym typeface="Arial"/>
                    <a:rtl val="0"/>
                  </a:rPr>
                  <a:t>32</a:t>
                </a:r>
              </a:p>
            </p:txBody>
          </p:sp>
          <p:sp>
            <p:nvSpPr>
              <p:cNvPr id="69" name="TextBox 68">
                <a:extLst>
                  <a:ext uri="{FF2B5EF4-FFF2-40B4-BE49-F238E27FC236}">
                    <a16:creationId xmlns:a16="http://schemas.microsoft.com/office/drawing/2014/main" id="{B8D71F8D-A364-6D5F-F0A0-82C84D5D6449}"/>
                  </a:ext>
                </a:extLst>
              </p:cNvPr>
              <p:cNvSpPr txBox="1"/>
              <p:nvPr/>
            </p:nvSpPr>
            <p:spPr>
              <a:xfrm>
                <a:off x="12962953" y="4109657"/>
                <a:ext cx="435696" cy="311623"/>
              </a:xfrm>
              <a:prstGeom prst="rect">
                <a:avLst/>
              </a:prstGeom>
              <a:noFill/>
            </p:spPr>
            <p:txBody>
              <a:bodyPr wrap="none" rtlCol="0">
                <a:spAutoFit/>
              </a:bodyPr>
              <a:lstStyle/>
              <a:p>
                <a:pPr defTabSz="304815"/>
                <a:r>
                  <a:rPr lang="en-US" sz="750">
                    <a:solidFill>
                      <a:srgbClr val="616161"/>
                    </a:solidFill>
                    <a:latin typeface="Nunito" panose="00000500000000000000" pitchFamily="2" charset="0"/>
                    <a:cs typeface="Arial"/>
                    <a:sym typeface="Arial"/>
                    <a:rtl val="0"/>
                  </a:rPr>
                  <a:t>48</a:t>
                </a:r>
              </a:p>
            </p:txBody>
          </p:sp>
          <p:sp>
            <p:nvSpPr>
              <p:cNvPr id="70" name="TextBox 69">
                <a:extLst>
                  <a:ext uri="{FF2B5EF4-FFF2-40B4-BE49-F238E27FC236}">
                    <a16:creationId xmlns:a16="http://schemas.microsoft.com/office/drawing/2014/main" id="{BF699BDA-7769-5B64-5061-08990E290C33}"/>
                  </a:ext>
                </a:extLst>
              </p:cNvPr>
              <p:cNvSpPr txBox="1"/>
              <p:nvPr/>
            </p:nvSpPr>
            <p:spPr>
              <a:xfrm>
                <a:off x="13773339" y="4109657"/>
                <a:ext cx="435696" cy="311623"/>
              </a:xfrm>
              <a:prstGeom prst="rect">
                <a:avLst/>
              </a:prstGeom>
              <a:noFill/>
            </p:spPr>
            <p:txBody>
              <a:bodyPr wrap="none" rtlCol="0">
                <a:spAutoFit/>
              </a:bodyPr>
              <a:lstStyle/>
              <a:p>
                <a:pPr defTabSz="304815"/>
                <a:r>
                  <a:rPr lang="en-US" sz="750">
                    <a:solidFill>
                      <a:srgbClr val="616161"/>
                    </a:solidFill>
                    <a:latin typeface="Nunito" panose="00000500000000000000" pitchFamily="2" charset="0"/>
                    <a:cs typeface="Arial"/>
                    <a:sym typeface="Arial"/>
                    <a:rtl val="0"/>
                  </a:rPr>
                  <a:t>64</a:t>
                </a:r>
              </a:p>
            </p:txBody>
          </p:sp>
          <p:sp>
            <p:nvSpPr>
              <p:cNvPr id="71" name="TextBox 70">
                <a:extLst>
                  <a:ext uri="{FF2B5EF4-FFF2-40B4-BE49-F238E27FC236}">
                    <a16:creationId xmlns:a16="http://schemas.microsoft.com/office/drawing/2014/main" id="{AD33F144-A55B-DCBB-F0F9-AEE05B76222A}"/>
                  </a:ext>
                </a:extLst>
              </p:cNvPr>
              <p:cNvSpPr txBox="1"/>
              <p:nvPr/>
            </p:nvSpPr>
            <p:spPr>
              <a:xfrm>
                <a:off x="14565534" y="4109657"/>
                <a:ext cx="435696" cy="311623"/>
              </a:xfrm>
              <a:prstGeom prst="rect">
                <a:avLst/>
              </a:prstGeom>
              <a:noFill/>
            </p:spPr>
            <p:txBody>
              <a:bodyPr wrap="none" rtlCol="0">
                <a:spAutoFit/>
              </a:bodyPr>
              <a:lstStyle/>
              <a:p>
                <a:pPr defTabSz="304815"/>
                <a:r>
                  <a:rPr lang="en-US" sz="750">
                    <a:solidFill>
                      <a:srgbClr val="616161"/>
                    </a:solidFill>
                    <a:latin typeface="Nunito" panose="00000500000000000000" pitchFamily="2" charset="0"/>
                    <a:cs typeface="Arial"/>
                    <a:sym typeface="Arial"/>
                    <a:rtl val="0"/>
                  </a:rPr>
                  <a:t>80</a:t>
                </a:r>
              </a:p>
            </p:txBody>
          </p:sp>
          <p:grpSp>
            <p:nvGrpSpPr>
              <p:cNvPr id="72" name="Graphic 1">
                <a:extLst>
                  <a:ext uri="{FF2B5EF4-FFF2-40B4-BE49-F238E27FC236}">
                    <a16:creationId xmlns:a16="http://schemas.microsoft.com/office/drawing/2014/main" id="{1D2694A5-62EB-1306-E39B-2D775974159F}"/>
                  </a:ext>
                </a:extLst>
              </p:cNvPr>
              <p:cNvGrpSpPr/>
              <p:nvPr/>
            </p:nvGrpSpPr>
            <p:grpSpPr>
              <a:xfrm>
                <a:off x="10739150" y="2077212"/>
                <a:ext cx="5301710" cy="1417700"/>
                <a:chOff x="10739150" y="2077212"/>
                <a:chExt cx="5301710" cy="1417700"/>
              </a:xfrm>
            </p:grpSpPr>
            <p:sp>
              <p:nvSpPr>
                <p:cNvPr id="137" name="Freeform: Shape 136">
                  <a:extLst>
                    <a:ext uri="{FF2B5EF4-FFF2-40B4-BE49-F238E27FC236}">
                      <a16:creationId xmlns:a16="http://schemas.microsoft.com/office/drawing/2014/main" id="{266329C8-8400-F843-8614-F9A112DF41D0}"/>
                    </a:ext>
                  </a:extLst>
                </p:cNvPr>
                <p:cNvSpPr/>
                <p:nvPr/>
              </p:nvSpPr>
              <p:spPr>
                <a:xfrm>
                  <a:off x="10739150" y="2077212"/>
                  <a:ext cx="5255895" cy="1371600"/>
                </a:xfrm>
                <a:custGeom>
                  <a:avLst/>
                  <a:gdLst>
                    <a:gd name="connsiteX0" fmla="*/ 5255896 w 5255895"/>
                    <a:gd name="connsiteY0" fmla="*/ 1249871 h 1371600"/>
                    <a:gd name="connsiteX1" fmla="*/ 4608482 w 5255895"/>
                    <a:gd name="connsiteY1" fmla="*/ 1124902 h 1371600"/>
                    <a:gd name="connsiteX2" fmla="*/ 3939731 w 5255895"/>
                    <a:gd name="connsiteY2" fmla="*/ 1127379 h 1371600"/>
                    <a:gd name="connsiteX3" fmla="*/ 3313557 w 5255895"/>
                    <a:gd name="connsiteY3" fmla="*/ 1135761 h 1371600"/>
                    <a:gd name="connsiteX4" fmla="*/ 2578799 w 5255895"/>
                    <a:gd name="connsiteY4" fmla="*/ 1371600 h 1371600"/>
                    <a:gd name="connsiteX5" fmla="*/ 1933480 w 5255895"/>
                    <a:gd name="connsiteY5" fmla="*/ 1343597 h 1371600"/>
                    <a:gd name="connsiteX6" fmla="*/ 1254823 w 5255895"/>
                    <a:gd name="connsiteY6" fmla="*/ 1354550 h 1371600"/>
                    <a:gd name="connsiteX7" fmla="*/ 1063181 w 5255895"/>
                    <a:gd name="connsiteY7" fmla="*/ 1171099 h 1371600"/>
                    <a:gd name="connsiteX8" fmla="*/ 872776 w 5255895"/>
                    <a:gd name="connsiteY8" fmla="*/ 1249871 h 1371600"/>
                    <a:gd name="connsiteX9" fmla="*/ 664083 w 5255895"/>
                    <a:gd name="connsiteY9" fmla="*/ 1278446 h 1371600"/>
                    <a:gd name="connsiteX10" fmla="*/ 470345 w 5255895"/>
                    <a:gd name="connsiteY10" fmla="*/ 1282160 h 1371600"/>
                    <a:gd name="connsiteX11" fmla="*/ 253746 w 5255895"/>
                    <a:gd name="connsiteY11" fmla="*/ 835819 h 1371600"/>
                    <a:gd name="connsiteX12" fmla="*/ 0 w 5255895"/>
                    <a:gd name="connsiteY12"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5895" h="1371600">
                      <a:moveTo>
                        <a:pt x="5255896" y="1249871"/>
                      </a:moveTo>
                      <a:lnTo>
                        <a:pt x="4608482" y="1124902"/>
                      </a:lnTo>
                      <a:lnTo>
                        <a:pt x="3939731" y="1127379"/>
                      </a:lnTo>
                      <a:lnTo>
                        <a:pt x="3313557" y="1135761"/>
                      </a:lnTo>
                      <a:lnTo>
                        <a:pt x="2578799" y="1371600"/>
                      </a:lnTo>
                      <a:lnTo>
                        <a:pt x="1933480" y="1343597"/>
                      </a:lnTo>
                      <a:lnTo>
                        <a:pt x="1254823" y="1354550"/>
                      </a:lnTo>
                      <a:lnTo>
                        <a:pt x="1063181" y="1171099"/>
                      </a:lnTo>
                      <a:lnTo>
                        <a:pt x="872776" y="1249871"/>
                      </a:lnTo>
                      <a:lnTo>
                        <a:pt x="664083" y="1278446"/>
                      </a:lnTo>
                      <a:lnTo>
                        <a:pt x="470345" y="1282160"/>
                      </a:lnTo>
                      <a:lnTo>
                        <a:pt x="253746" y="835819"/>
                      </a:lnTo>
                      <a:lnTo>
                        <a:pt x="0" y="0"/>
                      </a:lnTo>
                    </a:path>
                  </a:pathLst>
                </a:custGeom>
                <a:noFill/>
                <a:ln w="14288" cap="flat">
                  <a:solidFill>
                    <a:srgbClr val="00B0F0"/>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grpSp>
              <p:nvGrpSpPr>
                <p:cNvPr id="138" name="Graphic 1">
                  <a:extLst>
                    <a:ext uri="{FF2B5EF4-FFF2-40B4-BE49-F238E27FC236}">
                      <a16:creationId xmlns:a16="http://schemas.microsoft.com/office/drawing/2014/main" id="{F27BA7A3-D71A-98CA-02F1-D4B53156EAB5}"/>
                    </a:ext>
                  </a:extLst>
                </p:cNvPr>
                <p:cNvGrpSpPr/>
                <p:nvPr/>
              </p:nvGrpSpPr>
              <p:grpSpPr>
                <a:xfrm>
                  <a:off x="10955368" y="2875311"/>
                  <a:ext cx="5085492" cy="619601"/>
                  <a:chOff x="10955368" y="2875311"/>
                  <a:chExt cx="5085492" cy="619601"/>
                </a:xfrm>
                <a:solidFill>
                  <a:srgbClr val="00B0F0"/>
                </a:solidFill>
              </p:grpSpPr>
              <p:sp>
                <p:nvSpPr>
                  <p:cNvPr id="139" name="Freeform: Shape 138">
                    <a:extLst>
                      <a:ext uri="{FF2B5EF4-FFF2-40B4-BE49-F238E27FC236}">
                        <a16:creationId xmlns:a16="http://schemas.microsoft.com/office/drawing/2014/main" id="{9442FA85-92F0-3BA4-59BE-F87E2DDB21CD}"/>
                      </a:ext>
                    </a:extLst>
                  </p:cNvPr>
                  <p:cNvSpPr/>
                  <p:nvPr/>
                </p:nvSpPr>
                <p:spPr>
                  <a:xfrm>
                    <a:off x="15949230" y="3283743"/>
                    <a:ext cx="91630" cy="92011"/>
                  </a:xfrm>
                  <a:custGeom>
                    <a:avLst/>
                    <a:gdLst>
                      <a:gd name="connsiteX0" fmla="*/ 0 w 91630"/>
                      <a:gd name="connsiteY0" fmla="*/ 45911 h 92011"/>
                      <a:gd name="connsiteX1" fmla="*/ 45816 w 91630"/>
                      <a:gd name="connsiteY1" fmla="*/ 0 h 92011"/>
                      <a:gd name="connsiteX2" fmla="*/ 91630 w 91630"/>
                      <a:gd name="connsiteY2" fmla="*/ 45911 h 92011"/>
                      <a:gd name="connsiteX3" fmla="*/ 45816 w 91630"/>
                      <a:gd name="connsiteY3" fmla="*/ 92012 h 92011"/>
                    </a:gdLst>
                    <a:ahLst/>
                    <a:cxnLst>
                      <a:cxn ang="0">
                        <a:pos x="connsiteX0" y="connsiteY0"/>
                      </a:cxn>
                      <a:cxn ang="0">
                        <a:pos x="connsiteX1" y="connsiteY1"/>
                      </a:cxn>
                      <a:cxn ang="0">
                        <a:pos x="connsiteX2" y="connsiteY2"/>
                      </a:cxn>
                      <a:cxn ang="0">
                        <a:pos x="connsiteX3" y="connsiteY3"/>
                      </a:cxn>
                    </a:cxnLst>
                    <a:rect l="l" t="t" r="r" b="b"/>
                    <a:pathLst>
                      <a:path w="91630" h="92011">
                        <a:moveTo>
                          <a:pt x="0" y="45911"/>
                        </a:moveTo>
                        <a:lnTo>
                          <a:pt x="45816" y="0"/>
                        </a:lnTo>
                        <a:lnTo>
                          <a:pt x="91630" y="45911"/>
                        </a:lnTo>
                        <a:lnTo>
                          <a:pt x="45816" y="92012"/>
                        </a:lnTo>
                        <a:close/>
                      </a:path>
                    </a:pathLst>
                  </a:custGeom>
                  <a:solidFill>
                    <a:srgbClr val="00B0F0"/>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140" name="Freeform: Shape 139">
                    <a:extLst>
                      <a:ext uri="{FF2B5EF4-FFF2-40B4-BE49-F238E27FC236}">
                        <a16:creationId xmlns:a16="http://schemas.microsoft.com/office/drawing/2014/main" id="{95FA376B-6565-19CD-188F-85D494376048}"/>
                      </a:ext>
                    </a:extLst>
                  </p:cNvPr>
                  <p:cNvSpPr/>
                  <p:nvPr/>
                </p:nvSpPr>
                <p:spPr>
                  <a:xfrm>
                    <a:off x="15309817" y="3159918"/>
                    <a:ext cx="91630" cy="92011"/>
                  </a:xfrm>
                  <a:custGeom>
                    <a:avLst/>
                    <a:gdLst>
                      <a:gd name="connsiteX0" fmla="*/ 0 w 91630"/>
                      <a:gd name="connsiteY0" fmla="*/ 46006 h 92011"/>
                      <a:gd name="connsiteX1" fmla="*/ 45816 w 91630"/>
                      <a:gd name="connsiteY1" fmla="*/ 0 h 92011"/>
                      <a:gd name="connsiteX2" fmla="*/ 91630 w 91630"/>
                      <a:gd name="connsiteY2" fmla="*/ 46006 h 92011"/>
                      <a:gd name="connsiteX3" fmla="*/ 45816 w 91630"/>
                      <a:gd name="connsiteY3" fmla="*/ 92012 h 92011"/>
                    </a:gdLst>
                    <a:ahLst/>
                    <a:cxnLst>
                      <a:cxn ang="0">
                        <a:pos x="connsiteX0" y="connsiteY0"/>
                      </a:cxn>
                      <a:cxn ang="0">
                        <a:pos x="connsiteX1" y="connsiteY1"/>
                      </a:cxn>
                      <a:cxn ang="0">
                        <a:pos x="connsiteX2" y="connsiteY2"/>
                      </a:cxn>
                      <a:cxn ang="0">
                        <a:pos x="connsiteX3" y="connsiteY3"/>
                      </a:cxn>
                    </a:cxnLst>
                    <a:rect l="l" t="t" r="r" b="b"/>
                    <a:pathLst>
                      <a:path w="91630" h="92011">
                        <a:moveTo>
                          <a:pt x="0" y="46006"/>
                        </a:moveTo>
                        <a:lnTo>
                          <a:pt x="45816" y="0"/>
                        </a:lnTo>
                        <a:lnTo>
                          <a:pt x="91630" y="46006"/>
                        </a:lnTo>
                        <a:lnTo>
                          <a:pt x="45816" y="92012"/>
                        </a:lnTo>
                        <a:close/>
                      </a:path>
                    </a:pathLst>
                  </a:custGeom>
                  <a:solidFill>
                    <a:srgbClr val="00B0F0"/>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141" name="Freeform: Shape 140">
                    <a:extLst>
                      <a:ext uri="{FF2B5EF4-FFF2-40B4-BE49-F238E27FC236}">
                        <a16:creationId xmlns:a16="http://schemas.microsoft.com/office/drawing/2014/main" id="{BF5A2676-40C7-E1B2-BFAF-E05EE8A87D09}"/>
                      </a:ext>
                    </a:extLst>
                  </p:cNvPr>
                  <p:cNvSpPr/>
                  <p:nvPr/>
                </p:nvSpPr>
                <p:spPr>
                  <a:xfrm>
                    <a:off x="14632971" y="3159918"/>
                    <a:ext cx="91725" cy="92011"/>
                  </a:xfrm>
                  <a:custGeom>
                    <a:avLst/>
                    <a:gdLst>
                      <a:gd name="connsiteX0" fmla="*/ 0 w 91725"/>
                      <a:gd name="connsiteY0" fmla="*/ 46006 h 92011"/>
                      <a:gd name="connsiteX1" fmla="*/ 45910 w 91725"/>
                      <a:gd name="connsiteY1" fmla="*/ 0 h 92011"/>
                      <a:gd name="connsiteX2" fmla="*/ 91726 w 91725"/>
                      <a:gd name="connsiteY2" fmla="*/ 46006 h 92011"/>
                      <a:gd name="connsiteX3" fmla="*/ 45910 w 91725"/>
                      <a:gd name="connsiteY3" fmla="*/ 92012 h 92011"/>
                    </a:gdLst>
                    <a:ahLst/>
                    <a:cxnLst>
                      <a:cxn ang="0">
                        <a:pos x="connsiteX0" y="connsiteY0"/>
                      </a:cxn>
                      <a:cxn ang="0">
                        <a:pos x="connsiteX1" y="connsiteY1"/>
                      </a:cxn>
                      <a:cxn ang="0">
                        <a:pos x="connsiteX2" y="connsiteY2"/>
                      </a:cxn>
                      <a:cxn ang="0">
                        <a:pos x="connsiteX3" y="connsiteY3"/>
                      </a:cxn>
                    </a:cxnLst>
                    <a:rect l="l" t="t" r="r" b="b"/>
                    <a:pathLst>
                      <a:path w="91725" h="92011">
                        <a:moveTo>
                          <a:pt x="0" y="46006"/>
                        </a:moveTo>
                        <a:lnTo>
                          <a:pt x="45910" y="0"/>
                        </a:lnTo>
                        <a:lnTo>
                          <a:pt x="91726" y="46006"/>
                        </a:lnTo>
                        <a:lnTo>
                          <a:pt x="45910" y="92012"/>
                        </a:lnTo>
                        <a:close/>
                      </a:path>
                    </a:pathLst>
                  </a:custGeom>
                  <a:solidFill>
                    <a:srgbClr val="00B0F0"/>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142" name="Freeform: Shape 141">
                    <a:extLst>
                      <a:ext uri="{FF2B5EF4-FFF2-40B4-BE49-F238E27FC236}">
                        <a16:creationId xmlns:a16="http://schemas.microsoft.com/office/drawing/2014/main" id="{DF043F98-F70C-AAB6-6647-E90E97664C0B}"/>
                      </a:ext>
                    </a:extLst>
                  </p:cNvPr>
                  <p:cNvSpPr/>
                  <p:nvPr/>
                </p:nvSpPr>
                <p:spPr>
                  <a:xfrm>
                    <a:off x="14006893" y="3169062"/>
                    <a:ext cx="91630" cy="92011"/>
                  </a:xfrm>
                  <a:custGeom>
                    <a:avLst/>
                    <a:gdLst>
                      <a:gd name="connsiteX0" fmla="*/ 0 w 91630"/>
                      <a:gd name="connsiteY0" fmla="*/ 46006 h 92011"/>
                      <a:gd name="connsiteX1" fmla="*/ 45815 w 91630"/>
                      <a:gd name="connsiteY1" fmla="*/ 0 h 92011"/>
                      <a:gd name="connsiteX2" fmla="*/ 91630 w 91630"/>
                      <a:gd name="connsiteY2" fmla="*/ 46006 h 92011"/>
                      <a:gd name="connsiteX3" fmla="*/ 45815 w 91630"/>
                      <a:gd name="connsiteY3" fmla="*/ 92011 h 92011"/>
                    </a:gdLst>
                    <a:ahLst/>
                    <a:cxnLst>
                      <a:cxn ang="0">
                        <a:pos x="connsiteX0" y="connsiteY0"/>
                      </a:cxn>
                      <a:cxn ang="0">
                        <a:pos x="connsiteX1" y="connsiteY1"/>
                      </a:cxn>
                      <a:cxn ang="0">
                        <a:pos x="connsiteX2" y="connsiteY2"/>
                      </a:cxn>
                      <a:cxn ang="0">
                        <a:pos x="connsiteX3" y="connsiteY3"/>
                      </a:cxn>
                    </a:cxnLst>
                    <a:rect l="l" t="t" r="r" b="b"/>
                    <a:pathLst>
                      <a:path w="91630" h="92011">
                        <a:moveTo>
                          <a:pt x="0" y="46006"/>
                        </a:moveTo>
                        <a:lnTo>
                          <a:pt x="45815" y="0"/>
                        </a:lnTo>
                        <a:lnTo>
                          <a:pt x="91630" y="46006"/>
                        </a:lnTo>
                        <a:lnTo>
                          <a:pt x="45815" y="92011"/>
                        </a:lnTo>
                        <a:close/>
                      </a:path>
                    </a:pathLst>
                  </a:custGeom>
                  <a:solidFill>
                    <a:srgbClr val="00B0F0"/>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143" name="Freeform: Shape 142">
                    <a:extLst>
                      <a:ext uri="{FF2B5EF4-FFF2-40B4-BE49-F238E27FC236}">
                        <a16:creationId xmlns:a16="http://schemas.microsoft.com/office/drawing/2014/main" id="{E4FE64AA-2155-C4B5-9733-ECEDF05D0680}"/>
                      </a:ext>
                    </a:extLst>
                  </p:cNvPr>
                  <p:cNvSpPr/>
                  <p:nvPr/>
                </p:nvSpPr>
                <p:spPr>
                  <a:xfrm>
                    <a:off x="13272134" y="3402901"/>
                    <a:ext cx="91630" cy="92011"/>
                  </a:xfrm>
                  <a:custGeom>
                    <a:avLst/>
                    <a:gdLst>
                      <a:gd name="connsiteX0" fmla="*/ 0 w 91630"/>
                      <a:gd name="connsiteY0" fmla="*/ 45911 h 92011"/>
                      <a:gd name="connsiteX1" fmla="*/ 45815 w 91630"/>
                      <a:gd name="connsiteY1" fmla="*/ 0 h 92011"/>
                      <a:gd name="connsiteX2" fmla="*/ 91630 w 91630"/>
                      <a:gd name="connsiteY2" fmla="*/ 45911 h 92011"/>
                      <a:gd name="connsiteX3" fmla="*/ 45815 w 91630"/>
                      <a:gd name="connsiteY3" fmla="*/ 92012 h 92011"/>
                    </a:gdLst>
                    <a:ahLst/>
                    <a:cxnLst>
                      <a:cxn ang="0">
                        <a:pos x="connsiteX0" y="connsiteY0"/>
                      </a:cxn>
                      <a:cxn ang="0">
                        <a:pos x="connsiteX1" y="connsiteY1"/>
                      </a:cxn>
                      <a:cxn ang="0">
                        <a:pos x="connsiteX2" y="connsiteY2"/>
                      </a:cxn>
                      <a:cxn ang="0">
                        <a:pos x="connsiteX3" y="connsiteY3"/>
                      </a:cxn>
                    </a:cxnLst>
                    <a:rect l="l" t="t" r="r" b="b"/>
                    <a:pathLst>
                      <a:path w="91630" h="92011">
                        <a:moveTo>
                          <a:pt x="0" y="45911"/>
                        </a:moveTo>
                        <a:lnTo>
                          <a:pt x="45815" y="0"/>
                        </a:lnTo>
                        <a:lnTo>
                          <a:pt x="91630" y="45911"/>
                        </a:lnTo>
                        <a:lnTo>
                          <a:pt x="45815" y="92012"/>
                        </a:lnTo>
                        <a:close/>
                      </a:path>
                    </a:pathLst>
                  </a:custGeom>
                  <a:solidFill>
                    <a:srgbClr val="00B0F0"/>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144" name="Freeform: Shape 143">
                    <a:extLst>
                      <a:ext uri="{FF2B5EF4-FFF2-40B4-BE49-F238E27FC236}">
                        <a16:creationId xmlns:a16="http://schemas.microsoft.com/office/drawing/2014/main" id="{A498A195-A382-EDD2-2B82-3FED582E966F}"/>
                      </a:ext>
                    </a:extLst>
                  </p:cNvPr>
                  <p:cNvSpPr/>
                  <p:nvPr/>
                </p:nvSpPr>
                <p:spPr>
                  <a:xfrm>
                    <a:off x="12640626" y="3375755"/>
                    <a:ext cx="91630" cy="92011"/>
                  </a:xfrm>
                  <a:custGeom>
                    <a:avLst/>
                    <a:gdLst>
                      <a:gd name="connsiteX0" fmla="*/ 0 w 91630"/>
                      <a:gd name="connsiteY0" fmla="*/ 46006 h 92011"/>
                      <a:gd name="connsiteX1" fmla="*/ 45816 w 91630"/>
                      <a:gd name="connsiteY1" fmla="*/ 0 h 92011"/>
                      <a:gd name="connsiteX2" fmla="*/ 91630 w 91630"/>
                      <a:gd name="connsiteY2" fmla="*/ 46006 h 92011"/>
                      <a:gd name="connsiteX3" fmla="*/ 45816 w 91630"/>
                      <a:gd name="connsiteY3" fmla="*/ 92012 h 92011"/>
                    </a:gdLst>
                    <a:ahLst/>
                    <a:cxnLst>
                      <a:cxn ang="0">
                        <a:pos x="connsiteX0" y="connsiteY0"/>
                      </a:cxn>
                      <a:cxn ang="0">
                        <a:pos x="connsiteX1" y="connsiteY1"/>
                      </a:cxn>
                      <a:cxn ang="0">
                        <a:pos x="connsiteX2" y="connsiteY2"/>
                      </a:cxn>
                      <a:cxn ang="0">
                        <a:pos x="connsiteX3" y="connsiteY3"/>
                      </a:cxn>
                    </a:cxnLst>
                    <a:rect l="l" t="t" r="r" b="b"/>
                    <a:pathLst>
                      <a:path w="91630" h="92011">
                        <a:moveTo>
                          <a:pt x="0" y="46006"/>
                        </a:moveTo>
                        <a:lnTo>
                          <a:pt x="45816" y="0"/>
                        </a:lnTo>
                        <a:lnTo>
                          <a:pt x="91630" y="46006"/>
                        </a:lnTo>
                        <a:lnTo>
                          <a:pt x="45816" y="92012"/>
                        </a:lnTo>
                        <a:close/>
                      </a:path>
                    </a:pathLst>
                  </a:custGeom>
                  <a:solidFill>
                    <a:srgbClr val="00B0F0"/>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145" name="Freeform: Shape 144">
                    <a:extLst>
                      <a:ext uri="{FF2B5EF4-FFF2-40B4-BE49-F238E27FC236}">
                        <a16:creationId xmlns:a16="http://schemas.microsoft.com/office/drawing/2014/main" id="{F213CB8D-9E1E-9A4F-0909-75A2A8674941}"/>
                      </a:ext>
                    </a:extLst>
                  </p:cNvPr>
                  <p:cNvSpPr/>
                  <p:nvPr/>
                </p:nvSpPr>
                <p:spPr>
                  <a:xfrm>
                    <a:off x="11948159" y="3387661"/>
                    <a:ext cx="91630" cy="92011"/>
                  </a:xfrm>
                  <a:custGeom>
                    <a:avLst/>
                    <a:gdLst>
                      <a:gd name="connsiteX0" fmla="*/ 0 w 91630"/>
                      <a:gd name="connsiteY0" fmla="*/ 45910 h 92011"/>
                      <a:gd name="connsiteX1" fmla="*/ 45815 w 91630"/>
                      <a:gd name="connsiteY1" fmla="*/ 0 h 92011"/>
                      <a:gd name="connsiteX2" fmla="*/ 91630 w 91630"/>
                      <a:gd name="connsiteY2" fmla="*/ 45910 h 92011"/>
                      <a:gd name="connsiteX3" fmla="*/ 45815 w 91630"/>
                      <a:gd name="connsiteY3" fmla="*/ 92012 h 92011"/>
                    </a:gdLst>
                    <a:ahLst/>
                    <a:cxnLst>
                      <a:cxn ang="0">
                        <a:pos x="connsiteX0" y="connsiteY0"/>
                      </a:cxn>
                      <a:cxn ang="0">
                        <a:pos x="connsiteX1" y="connsiteY1"/>
                      </a:cxn>
                      <a:cxn ang="0">
                        <a:pos x="connsiteX2" y="connsiteY2"/>
                      </a:cxn>
                      <a:cxn ang="0">
                        <a:pos x="connsiteX3" y="connsiteY3"/>
                      </a:cxn>
                    </a:cxnLst>
                    <a:rect l="l" t="t" r="r" b="b"/>
                    <a:pathLst>
                      <a:path w="91630" h="92011">
                        <a:moveTo>
                          <a:pt x="0" y="45910"/>
                        </a:moveTo>
                        <a:lnTo>
                          <a:pt x="45815" y="0"/>
                        </a:lnTo>
                        <a:lnTo>
                          <a:pt x="91630" y="45910"/>
                        </a:lnTo>
                        <a:lnTo>
                          <a:pt x="45815" y="92012"/>
                        </a:lnTo>
                        <a:close/>
                      </a:path>
                    </a:pathLst>
                  </a:custGeom>
                  <a:solidFill>
                    <a:srgbClr val="00B0F0"/>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146" name="Freeform: Shape 145">
                    <a:extLst>
                      <a:ext uri="{FF2B5EF4-FFF2-40B4-BE49-F238E27FC236}">
                        <a16:creationId xmlns:a16="http://schemas.microsoft.com/office/drawing/2014/main" id="{2AB25B79-B7AA-DFB7-41D6-FDEBDA6238E5}"/>
                      </a:ext>
                    </a:extLst>
                  </p:cNvPr>
                  <p:cNvSpPr/>
                  <p:nvPr/>
                </p:nvSpPr>
                <p:spPr>
                  <a:xfrm>
                    <a:off x="11756516" y="3202781"/>
                    <a:ext cx="91630" cy="92011"/>
                  </a:xfrm>
                  <a:custGeom>
                    <a:avLst/>
                    <a:gdLst>
                      <a:gd name="connsiteX0" fmla="*/ 0 w 91630"/>
                      <a:gd name="connsiteY0" fmla="*/ 45911 h 92011"/>
                      <a:gd name="connsiteX1" fmla="*/ 45815 w 91630"/>
                      <a:gd name="connsiteY1" fmla="*/ 0 h 92011"/>
                      <a:gd name="connsiteX2" fmla="*/ 91630 w 91630"/>
                      <a:gd name="connsiteY2" fmla="*/ 45911 h 92011"/>
                      <a:gd name="connsiteX3" fmla="*/ 45815 w 91630"/>
                      <a:gd name="connsiteY3" fmla="*/ 92012 h 92011"/>
                    </a:gdLst>
                    <a:ahLst/>
                    <a:cxnLst>
                      <a:cxn ang="0">
                        <a:pos x="connsiteX0" y="connsiteY0"/>
                      </a:cxn>
                      <a:cxn ang="0">
                        <a:pos x="connsiteX1" y="connsiteY1"/>
                      </a:cxn>
                      <a:cxn ang="0">
                        <a:pos x="connsiteX2" y="connsiteY2"/>
                      </a:cxn>
                      <a:cxn ang="0">
                        <a:pos x="connsiteX3" y="connsiteY3"/>
                      </a:cxn>
                    </a:cxnLst>
                    <a:rect l="l" t="t" r="r" b="b"/>
                    <a:pathLst>
                      <a:path w="91630" h="92011">
                        <a:moveTo>
                          <a:pt x="0" y="45911"/>
                        </a:moveTo>
                        <a:lnTo>
                          <a:pt x="45815" y="0"/>
                        </a:lnTo>
                        <a:lnTo>
                          <a:pt x="91630" y="45911"/>
                        </a:lnTo>
                        <a:lnTo>
                          <a:pt x="45815" y="92012"/>
                        </a:lnTo>
                        <a:close/>
                      </a:path>
                    </a:pathLst>
                  </a:custGeom>
                  <a:solidFill>
                    <a:srgbClr val="00B0F0"/>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147" name="Freeform: Shape 146">
                    <a:extLst>
                      <a:ext uri="{FF2B5EF4-FFF2-40B4-BE49-F238E27FC236}">
                        <a16:creationId xmlns:a16="http://schemas.microsoft.com/office/drawing/2014/main" id="{9538121E-4B16-A353-8F13-BC90FA172348}"/>
                      </a:ext>
                    </a:extLst>
                  </p:cNvPr>
                  <p:cNvSpPr/>
                  <p:nvPr/>
                </p:nvSpPr>
                <p:spPr>
                  <a:xfrm>
                    <a:off x="11566112" y="3280314"/>
                    <a:ext cx="91630" cy="92011"/>
                  </a:xfrm>
                  <a:custGeom>
                    <a:avLst/>
                    <a:gdLst>
                      <a:gd name="connsiteX0" fmla="*/ 0 w 91630"/>
                      <a:gd name="connsiteY0" fmla="*/ 46006 h 92011"/>
                      <a:gd name="connsiteX1" fmla="*/ 45815 w 91630"/>
                      <a:gd name="connsiteY1" fmla="*/ 0 h 92011"/>
                      <a:gd name="connsiteX2" fmla="*/ 91630 w 91630"/>
                      <a:gd name="connsiteY2" fmla="*/ 46006 h 92011"/>
                      <a:gd name="connsiteX3" fmla="*/ 45815 w 91630"/>
                      <a:gd name="connsiteY3" fmla="*/ 92012 h 92011"/>
                    </a:gdLst>
                    <a:ahLst/>
                    <a:cxnLst>
                      <a:cxn ang="0">
                        <a:pos x="connsiteX0" y="connsiteY0"/>
                      </a:cxn>
                      <a:cxn ang="0">
                        <a:pos x="connsiteX1" y="connsiteY1"/>
                      </a:cxn>
                      <a:cxn ang="0">
                        <a:pos x="connsiteX2" y="connsiteY2"/>
                      </a:cxn>
                      <a:cxn ang="0">
                        <a:pos x="connsiteX3" y="connsiteY3"/>
                      </a:cxn>
                    </a:cxnLst>
                    <a:rect l="l" t="t" r="r" b="b"/>
                    <a:pathLst>
                      <a:path w="91630" h="92011">
                        <a:moveTo>
                          <a:pt x="0" y="46006"/>
                        </a:moveTo>
                        <a:lnTo>
                          <a:pt x="45815" y="0"/>
                        </a:lnTo>
                        <a:lnTo>
                          <a:pt x="91630" y="46006"/>
                        </a:lnTo>
                        <a:lnTo>
                          <a:pt x="45815" y="92012"/>
                        </a:lnTo>
                        <a:close/>
                      </a:path>
                    </a:pathLst>
                  </a:custGeom>
                  <a:solidFill>
                    <a:srgbClr val="00B0F0"/>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148" name="Freeform: Shape 147">
                    <a:extLst>
                      <a:ext uri="{FF2B5EF4-FFF2-40B4-BE49-F238E27FC236}">
                        <a16:creationId xmlns:a16="http://schemas.microsoft.com/office/drawing/2014/main" id="{79490878-C5B0-E6D7-166C-93D181A57FD8}"/>
                      </a:ext>
                    </a:extLst>
                  </p:cNvPr>
                  <p:cNvSpPr/>
                  <p:nvPr/>
                </p:nvSpPr>
                <p:spPr>
                  <a:xfrm>
                    <a:off x="11357419" y="3308889"/>
                    <a:ext cx="91630" cy="92011"/>
                  </a:xfrm>
                  <a:custGeom>
                    <a:avLst/>
                    <a:gdLst>
                      <a:gd name="connsiteX0" fmla="*/ 0 w 91630"/>
                      <a:gd name="connsiteY0" fmla="*/ 45911 h 92011"/>
                      <a:gd name="connsiteX1" fmla="*/ 45815 w 91630"/>
                      <a:gd name="connsiteY1" fmla="*/ 0 h 92011"/>
                      <a:gd name="connsiteX2" fmla="*/ 91630 w 91630"/>
                      <a:gd name="connsiteY2" fmla="*/ 45911 h 92011"/>
                      <a:gd name="connsiteX3" fmla="*/ 45815 w 91630"/>
                      <a:gd name="connsiteY3" fmla="*/ 92012 h 92011"/>
                    </a:gdLst>
                    <a:ahLst/>
                    <a:cxnLst>
                      <a:cxn ang="0">
                        <a:pos x="connsiteX0" y="connsiteY0"/>
                      </a:cxn>
                      <a:cxn ang="0">
                        <a:pos x="connsiteX1" y="connsiteY1"/>
                      </a:cxn>
                      <a:cxn ang="0">
                        <a:pos x="connsiteX2" y="connsiteY2"/>
                      </a:cxn>
                      <a:cxn ang="0">
                        <a:pos x="connsiteX3" y="connsiteY3"/>
                      </a:cxn>
                    </a:cxnLst>
                    <a:rect l="l" t="t" r="r" b="b"/>
                    <a:pathLst>
                      <a:path w="91630" h="92011">
                        <a:moveTo>
                          <a:pt x="0" y="45911"/>
                        </a:moveTo>
                        <a:lnTo>
                          <a:pt x="45815" y="0"/>
                        </a:lnTo>
                        <a:lnTo>
                          <a:pt x="91630" y="45911"/>
                        </a:lnTo>
                        <a:lnTo>
                          <a:pt x="45815" y="92012"/>
                        </a:lnTo>
                        <a:close/>
                      </a:path>
                    </a:pathLst>
                  </a:custGeom>
                  <a:solidFill>
                    <a:srgbClr val="00B0F0"/>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149" name="Freeform: Shape 148">
                    <a:extLst>
                      <a:ext uri="{FF2B5EF4-FFF2-40B4-BE49-F238E27FC236}">
                        <a16:creationId xmlns:a16="http://schemas.microsoft.com/office/drawing/2014/main" id="{EC4030E4-8A71-87B7-7917-450C497969AD}"/>
                      </a:ext>
                    </a:extLst>
                  </p:cNvPr>
                  <p:cNvSpPr/>
                  <p:nvPr/>
                </p:nvSpPr>
                <p:spPr>
                  <a:xfrm>
                    <a:off x="11165299" y="3313842"/>
                    <a:ext cx="91630" cy="92011"/>
                  </a:xfrm>
                  <a:custGeom>
                    <a:avLst/>
                    <a:gdLst>
                      <a:gd name="connsiteX0" fmla="*/ 0 w 91630"/>
                      <a:gd name="connsiteY0" fmla="*/ 45910 h 92011"/>
                      <a:gd name="connsiteX1" fmla="*/ 45816 w 91630"/>
                      <a:gd name="connsiteY1" fmla="*/ 0 h 92011"/>
                      <a:gd name="connsiteX2" fmla="*/ 91630 w 91630"/>
                      <a:gd name="connsiteY2" fmla="*/ 45910 h 92011"/>
                      <a:gd name="connsiteX3" fmla="*/ 45816 w 91630"/>
                      <a:gd name="connsiteY3" fmla="*/ 92012 h 92011"/>
                    </a:gdLst>
                    <a:ahLst/>
                    <a:cxnLst>
                      <a:cxn ang="0">
                        <a:pos x="connsiteX0" y="connsiteY0"/>
                      </a:cxn>
                      <a:cxn ang="0">
                        <a:pos x="connsiteX1" y="connsiteY1"/>
                      </a:cxn>
                      <a:cxn ang="0">
                        <a:pos x="connsiteX2" y="connsiteY2"/>
                      </a:cxn>
                      <a:cxn ang="0">
                        <a:pos x="connsiteX3" y="connsiteY3"/>
                      </a:cxn>
                    </a:cxnLst>
                    <a:rect l="l" t="t" r="r" b="b"/>
                    <a:pathLst>
                      <a:path w="91630" h="92011">
                        <a:moveTo>
                          <a:pt x="0" y="45910"/>
                        </a:moveTo>
                        <a:lnTo>
                          <a:pt x="45816" y="0"/>
                        </a:lnTo>
                        <a:lnTo>
                          <a:pt x="91630" y="45910"/>
                        </a:lnTo>
                        <a:lnTo>
                          <a:pt x="45816" y="92012"/>
                        </a:lnTo>
                        <a:close/>
                      </a:path>
                    </a:pathLst>
                  </a:custGeom>
                  <a:solidFill>
                    <a:srgbClr val="00B0F0"/>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150" name="Freeform: Shape 149">
                    <a:extLst>
                      <a:ext uri="{FF2B5EF4-FFF2-40B4-BE49-F238E27FC236}">
                        <a16:creationId xmlns:a16="http://schemas.microsoft.com/office/drawing/2014/main" id="{84B10113-C800-F72A-0E20-D59DC80F22C1}"/>
                      </a:ext>
                    </a:extLst>
                  </p:cNvPr>
                  <p:cNvSpPr/>
                  <p:nvPr/>
                </p:nvSpPr>
                <p:spPr>
                  <a:xfrm>
                    <a:off x="10955368" y="2875311"/>
                    <a:ext cx="91631" cy="92011"/>
                  </a:xfrm>
                  <a:custGeom>
                    <a:avLst/>
                    <a:gdLst>
                      <a:gd name="connsiteX0" fmla="*/ 0 w 91631"/>
                      <a:gd name="connsiteY0" fmla="*/ 45911 h 92011"/>
                      <a:gd name="connsiteX1" fmla="*/ 45815 w 91631"/>
                      <a:gd name="connsiteY1" fmla="*/ 0 h 92011"/>
                      <a:gd name="connsiteX2" fmla="*/ 91631 w 91631"/>
                      <a:gd name="connsiteY2" fmla="*/ 45911 h 92011"/>
                      <a:gd name="connsiteX3" fmla="*/ 45815 w 91631"/>
                      <a:gd name="connsiteY3" fmla="*/ 92012 h 92011"/>
                    </a:gdLst>
                    <a:ahLst/>
                    <a:cxnLst>
                      <a:cxn ang="0">
                        <a:pos x="connsiteX0" y="connsiteY0"/>
                      </a:cxn>
                      <a:cxn ang="0">
                        <a:pos x="connsiteX1" y="connsiteY1"/>
                      </a:cxn>
                      <a:cxn ang="0">
                        <a:pos x="connsiteX2" y="connsiteY2"/>
                      </a:cxn>
                      <a:cxn ang="0">
                        <a:pos x="connsiteX3" y="connsiteY3"/>
                      </a:cxn>
                    </a:cxnLst>
                    <a:rect l="l" t="t" r="r" b="b"/>
                    <a:pathLst>
                      <a:path w="91631" h="92011">
                        <a:moveTo>
                          <a:pt x="0" y="45911"/>
                        </a:moveTo>
                        <a:lnTo>
                          <a:pt x="45815" y="0"/>
                        </a:lnTo>
                        <a:lnTo>
                          <a:pt x="91631" y="45911"/>
                        </a:lnTo>
                        <a:lnTo>
                          <a:pt x="45815" y="92012"/>
                        </a:lnTo>
                        <a:close/>
                      </a:path>
                    </a:pathLst>
                  </a:custGeom>
                  <a:solidFill>
                    <a:srgbClr val="00B0F0"/>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grpSp>
          </p:grpSp>
          <p:grpSp>
            <p:nvGrpSpPr>
              <p:cNvPr id="73" name="Graphic 1">
                <a:extLst>
                  <a:ext uri="{FF2B5EF4-FFF2-40B4-BE49-F238E27FC236}">
                    <a16:creationId xmlns:a16="http://schemas.microsoft.com/office/drawing/2014/main" id="{E3BA2ED8-6444-0A41-CB41-C6595FC4B1F7}"/>
                  </a:ext>
                </a:extLst>
              </p:cNvPr>
              <p:cNvGrpSpPr/>
              <p:nvPr/>
            </p:nvGrpSpPr>
            <p:grpSpPr>
              <a:xfrm>
                <a:off x="10680477" y="1757267"/>
                <a:ext cx="5362860" cy="1531905"/>
                <a:chOff x="10680477" y="1757267"/>
                <a:chExt cx="5362860" cy="1531905"/>
              </a:xfrm>
            </p:grpSpPr>
            <p:sp>
              <p:nvSpPr>
                <p:cNvPr id="123" name="Freeform: Shape 122">
                  <a:extLst>
                    <a:ext uri="{FF2B5EF4-FFF2-40B4-BE49-F238E27FC236}">
                      <a16:creationId xmlns:a16="http://schemas.microsoft.com/office/drawing/2014/main" id="{4534F388-A6B7-FED7-0A92-ACC0493587D0}"/>
                    </a:ext>
                  </a:extLst>
                </p:cNvPr>
                <p:cNvSpPr/>
                <p:nvPr/>
              </p:nvSpPr>
              <p:spPr>
                <a:xfrm>
                  <a:off x="10728864" y="1801939"/>
                  <a:ext cx="5266182" cy="1467802"/>
                </a:xfrm>
                <a:custGeom>
                  <a:avLst/>
                  <a:gdLst>
                    <a:gd name="connsiteX0" fmla="*/ 0 w 5266182"/>
                    <a:gd name="connsiteY0" fmla="*/ 0 h 1467802"/>
                    <a:gd name="connsiteX1" fmla="*/ 236125 w 5266182"/>
                    <a:gd name="connsiteY1" fmla="*/ 915924 h 1467802"/>
                    <a:gd name="connsiteX2" fmla="*/ 461390 w 5266182"/>
                    <a:gd name="connsiteY2" fmla="*/ 1309592 h 1467802"/>
                    <a:gd name="connsiteX3" fmla="*/ 640938 w 5266182"/>
                    <a:gd name="connsiteY3" fmla="*/ 1467803 h 1467802"/>
                    <a:gd name="connsiteX4" fmla="*/ 870299 w 5266182"/>
                    <a:gd name="connsiteY4" fmla="*/ 1329595 h 1467802"/>
                    <a:gd name="connsiteX5" fmla="*/ 1036415 w 5266182"/>
                    <a:gd name="connsiteY5" fmla="*/ 1264349 h 1467802"/>
                    <a:gd name="connsiteX6" fmla="*/ 1228153 w 5266182"/>
                    <a:gd name="connsiteY6" fmla="*/ 1443704 h 1467802"/>
                    <a:gd name="connsiteX7" fmla="*/ 1918145 w 5266182"/>
                    <a:gd name="connsiteY7" fmla="*/ 1378458 h 1467802"/>
                    <a:gd name="connsiteX8" fmla="*/ 2557081 w 5266182"/>
                    <a:gd name="connsiteY8" fmla="*/ 1248061 h 1467802"/>
                    <a:gd name="connsiteX9" fmla="*/ 3285458 w 5266182"/>
                    <a:gd name="connsiteY9" fmla="*/ 987171 h 1467802"/>
                    <a:gd name="connsiteX10" fmla="*/ 3950017 w 5266182"/>
                    <a:gd name="connsiteY10" fmla="*/ 840486 h 1467802"/>
                    <a:gd name="connsiteX11" fmla="*/ 4576095 w 5266182"/>
                    <a:gd name="connsiteY11" fmla="*/ 1084993 h 1467802"/>
                    <a:gd name="connsiteX12" fmla="*/ 5266182 w 5266182"/>
                    <a:gd name="connsiteY12" fmla="*/ 1199102 h 14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66182" h="1467802">
                      <a:moveTo>
                        <a:pt x="0" y="0"/>
                      </a:moveTo>
                      <a:lnTo>
                        <a:pt x="236125" y="915924"/>
                      </a:lnTo>
                      <a:lnTo>
                        <a:pt x="461390" y="1309592"/>
                      </a:lnTo>
                      <a:lnTo>
                        <a:pt x="640938" y="1467803"/>
                      </a:lnTo>
                      <a:lnTo>
                        <a:pt x="870299" y="1329595"/>
                      </a:lnTo>
                      <a:lnTo>
                        <a:pt x="1036415" y="1264349"/>
                      </a:lnTo>
                      <a:lnTo>
                        <a:pt x="1228153" y="1443704"/>
                      </a:lnTo>
                      <a:lnTo>
                        <a:pt x="1918145" y="1378458"/>
                      </a:lnTo>
                      <a:lnTo>
                        <a:pt x="2557081" y="1248061"/>
                      </a:lnTo>
                      <a:lnTo>
                        <a:pt x="3285458" y="987171"/>
                      </a:lnTo>
                      <a:lnTo>
                        <a:pt x="3950017" y="840486"/>
                      </a:lnTo>
                      <a:lnTo>
                        <a:pt x="4576095" y="1084993"/>
                      </a:lnTo>
                      <a:lnTo>
                        <a:pt x="5266182" y="1199102"/>
                      </a:lnTo>
                    </a:path>
                  </a:pathLst>
                </a:custGeom>
                <a:noFill/>
                <a:ln w="14288" cap="flat">
                  <a:solidFill>
                    <a:srgbClr val="CCDB29"/>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124" name="Freeform: Shape 123">
                  <a:extLst>
                    <a:ext uri="{FF2B5EF4-FFF2-40B4-BE49-F238E27FC236}">
                      <a16:creationId xmlns:a16="http://schemas.microsoft.com/office/drawing/2014/main" id="{B517E47A-9E73-2597-2905-727E6535F1FB}"/>
                    </a:ext>
                  </a:extLst>
                </p:cNvPr>
                <p:cNvSpPr/>
                <p:nvPr/>
              </p:nvSpPr>
              <p:spPr>
                <a:xfrm>
                  <a:off x="15946754" y="2964656"/>
                  <a:ext cx="96583" cy="72199"/>
                </a:xfrm>
                <a:custGeom>
                  <a:avLst/>
                  <a:gdLst>
                    <a:gd name="connsiteX0" fmla="*/ 0 w 96583"/>
                    <a:gd name="connsiteY0" fmla="*/ 72200 h 72199"/>
                    <a:gd name="connsiteX1" fmla="*/ 48292 w 96583"/>
                    <a:gd name="connsiteY1" fmla="*/ 0 h 72199"/>
                    <a:gd name="connsiteX2" fmla="*/ 96584 w 96583"/>
                    <a:gd name="connsiteY2" fmla="*/ 72200 h 72199"/>
                  </a:gdLst>
                  <a:ahLst/>
                  <a:cxnLst>
                    <a:cxn ang="0">
                      <a:pos x="connsiteX0" y="connsiteY0"/>
                    </a:cxn>
                    <a:cxn ang="0">
                      <a:pos x="connsiteX1" y="connsiteY1"/>
                    </a:cxn>
                    <a:cxn ang="0">
                      <a:pos x="connsiteX2" y="connsiteY2"/>
                    </a:cxn>
                  </a:cxnLst>
                  <a:rect l="l" t="t" r="r" b="b"/>
                  <a:pathLst>
                    <a:path w="96583" h="72199">
                      <a:moveTo>
                        <a:pt x="0" y="72200"/>
                      </a:moveTo>
                      <a:lnTo>
                        <a:pt x="48292" y="0"/>
                      </a:lnTo>
                      <a:lnTo>
                        <a:pt x="96584" y="72200"/>
                      </a:lnTo>
                      <a:close/>
                    </a:path>
                  </a:pathLst>
                </a:custGeom>
                <a:solidFill>
                  <a:srgbClr val="CCDB29"/>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125" name="Freeform: Shape 124">
                  <a:extLst>
                    <a:ext uri="{FF2B5EF4-FFF2-40B4-BE49-F238E27FC236}">
                      <a16:creationId xmlns:a16="http://schemas.microsoft.com/office/drawing/2014/main" id="{343F365D-F5F2-A747-68F7-DEE35F789A3D}"/>
                    </a:ext>
                  </a:extLst>
                </p:cNvPr>
                <p:cNvSpPr/>
                <p:nvPr/>
              </p:nvSpPr>
              <p:spPr>
                <a:xfrm>
                  <a:off x="15256668" y="2832639"/>
                  <a:ext cx="96678" cy="72104"/>
                </a:xfrm>
                <a:custGeom>
                  <a:avLst/>
                  <a:gdLst>
                    <a:gd name="connsiteX0" fmla="*/ 0 w 96678"/>
                    <a:gd name="connsiteY0" fmla="*/ 72104 h 72104"/>
                    <a:gd name="connsiteX1" fmla="*/ 48291 w 96678"/>
                    <a:gd name="connsiteY1" fmla="*/ 0 h 72104"/>
                    <a:gd name="connsiteX2" fmla="*/ 96679 w 96678"/>
                    <a:gd name="connsiteY2" fmla="*/ 72104 h 72104"/>
                  </a:gdLst>
                  <a:ahLst/>
                  <a:cxnLst>
                    <a:cxn ang="0">
                      <a:pos x="connsiteX0" y="connsiteY0"/>
                    </a:cxn>
                    <a:cxn ang="0">
                      <a:pos x="connsiteX1" y="connsiteY1"/>
                    </a:cxn>
                    <a:cxn ang="0">
                      <a:pos x="connsiteX2" y="connsiteY2"/>
                    </a:cxn>
                  </a:cxnLst>
                  <a:rect l="l" t="t" r="r" b="b"/>
                  <a:pathLst>
                    <a:path w="96678" h="72104">
                      <a:moveTo>
                        <a:pt x="0" y="72104"/>
                      </a:moveTo>
                      <a:lnTo>
                        <a:pt x="48291" y="0"/>
                      </a:lnTo>
                      <a:lnTo>
                        <a:pt x="96679" y="72104"/>
                      </a:lnTo>
                      <a:close/>
                    </a:path>
                  </a:pathLst>
                </a:custGeom>
                <a:solidFill>
                  <a:srgbClr val="CCDB29"/>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126" name="Freeform: Shape 125">
                  <a:extLst>
                    <a:ext uri="{FF2B5EF4-FFF2-40B4-BE49-F238E27FC236}">
                      <a16:creationId xmlns:a16="http://schemas.microsoft.com/office/drawing/2014/main" id="{FDDFD40E-5759-D4E0-D43E-65014342B73C}"/>
                    </a:ext>
                  </a:extLst>
                </p:cNvPr>
                <p:cNvSpPr/>
                <p:nvPr/>
              </p:nvSpPr>
              <p:spPr>
                <a:xfrm>
                  <a:off x="14630494" y="2599181"/>
                  <a:ext cx="96678" cy="72199"/>
                </a:xfrm>
                <a:custGeom>
                  <a:avLst/>
                  <a:gdLst>
                    <a:gd name="connsiteX0" fmla="*/ 0 w 96678"/>
                    <a:gd name="connsiteY0" fmla="*/ 72200 h 72199"/>
                    <a:gd name="connsiteX1" fmla="*/ 48387 w 96678"/>
                    <a:gd name="connsiteY1" fmla="*/ 0 h 72199"/>
                    <a:gd name="connsiteX2" fmla="*/ 96679 w 96678"/>
                    <a:gd name="connsiteY2" fmla="*/ 72200 h 72199"/>
                  </a:gdLst>
                  <a:ahLst/>
                  <a:cxnLst>
                    <a:cxn ang="0">
                      <a:pos x="connsiteX0" y="connsiteY0"/>
                    </a:cxn>
                    <a:cxn ang="0">
                      <a:pos x="connsiteX1" y="connsiteY1"/>
                    </a:cxn>
                    <a:cxn ang="0">
                      <a:pos x="connsiteX2" y="connsiteY2"/>
                    </a:cxn>
                  </a:cxnLst>
                  <a:rect l="l" t="t" r="r" b="b"/>
                  <a:pathLst>
                    <a:path w="96678" h="72199">
                      <a:moveTo>
                        <a:pt x="0" y="72200"/>
                      </a:moveTo>
                      <a:lnTo>
                        <a:pt x="48387" y="0"/>
                      </a:lnTo>
                      <a:lnTo>
                        <a:pt x="96679" y="72200"/>
                      </a:lnTo>
                      <a:close/>
                    </a:path>
                  </a:pathLst>
                </a:custGeom>
                <a:solidFill>
                  <a:srgbClr val="CCDB29"/>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127" name="Freeform: Shape 126">
                  <a:extLst>
                    <a:ext uri="{FF2B5EF4-FFF2-40B4-BE49-F238E27FC236}">
                      <a16:creationId xmlns:a16="http://schemas.microsoft.com/office/drawing/2014/main" id="{FCDD0A89-A4DB-D0DE-C68B-5F9D2CC8B618}"/>
                    </a:ext>
                  </a:extLst>
                </p:cNvPr>
                <p:cNvSpPr/>
                <p:nvPr/>
              </p:nvSpPr>
              <p:spPr>
                <a:xfrm>
                  <a:off x="13966030" y="2744247"/>
                  <a:ext cx="96678" cy="72199"/>
                </a:xfrm>
                <a:custGeom>
                  <a:avLst/>
                  <a:gdLst>
                    <a:gd name="connsiteX0" fmla="*/ 0 w 96678"/>
                    <a:gd name="connsiteY0" fmla="*/ 72200 h 72199"/>
                    <a:gd name="connsiteX1" fmla="*/ 48291 w 96678"/>
                    <a:gd name="connsiteY1" fmla="*/ 0 h 72199"/>
                    <a:gd name="connsiteX2" fmla="*/ 96679 w 96678"/>
                    <a:gd name="connsiteY2" fmla="*/ 72200 h 72199"/>
                  </a:gdLst>
                  <a:ahLst/>
                  <a:cxnLst>
                    <a:cxn ang="0">
                      <a:pos x="connsiteX0" y="connsiteY0"/>
                    </a:cxn>
                    <a:cxn ang="0">
                      <a:pos x="connsiteX1" y="connsiteY1"/>
                    </a:cxn>
                    <a:cxn ang="0">
                      <a:pos x="connsiteX2" y="connsiteY2"/>
                    </a:cxn>
                  </a:cxnLst>
                  <a:rect l="l" t="t" r="r" b="b"/>
                  <a:pathLst>
                    <a:path w="96678" h="72199">
                      <a:moveTo>
                        <a:pt x="0" y="72200"/>
                      </a:moveTo>
                      <a:lnTo>
                        <a:pt x="48291" y="0"/>
                      </a:lnTo>
                      <a:lnTo>
                        <a:pt x="96679" y="72200"/>
                      </a:lnTo>
                      <a:close/>
                    </a:path>
                  </a:pathLst>
                </a:custGeom>
                <a:solidFill>
                  <a:srgbClr val="CCDB29"/>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128" name="Freeform: Shape 127">
                  <a:extLst>
                    <a:ext uri="{FF2B5EF4-FFF2-40B4-BE49-F238E27FC236}">
                      <a16:creationId xmlns:a16="http://schemas.microsoft.com/office/drawing/2014/main" id="{1BB5F26B-28F2-361E-16D2-7D5CC2238534}"/>
                    </a:ext>
                  </a:extLst>
                </p:cNvPr>
                <p:cNvSpPr/>
                <p:nvPr/>
              </p:nvSpPr>
              <p:spPr>
                <a:xfrm>
                  <a:off x="13237654" y="3005804"/>
                  <a:ext cx="96678" cy="72104"/>
                </a:xfrm>
                <a:custGeom>
                  <a:avLst/>
                  <a:gdLst>
                    <a:gd name="connsiteX0" fmla="*/ 0 w 96678"/>
                    <a:gd name="connsiteY0" fmla="*/ 72104 h 72104"/>
                    <a:gd name="connsiteX1" fmla="*/ 48291 w 96678"/>
                    <a:gd name="connsiteY1" fmla="*/ 0 h 72104"/>
                    <a:gd name="connsiteX2" fmla="*/ 96679 w 96678"/>
                    <a:gd name="connsiteY2" fmla="*/ 72104 h 72104"/>
                  </a:gdLst>
                  <a:ahLst/>
                  <a:cxnLst>
                    <a:cxn ang="0">
                      <a:pos x="connsiteX0" y="connsiteY0"/>
                    </a:cxn>
                    <a:cxn ang="0">
                      <a:pos x="connsiteX1" y="connsiteY1"/>
                    </a:cxn>
                    <a:cxn ang="0">
                      <a:pos x="connsiteX2" y="connsiteY2"/>
                    </a:cxn>
                  </a:cxnLst>
                  <a:rect l="l" t="t" r="r" b="b"/>
                  <a:pathLst>
                    <a:path w="96678" h="72104">
                      <a:moveTo>
                        <a:pt x="0" y="72104"/>
                      </a:moveTo>
                      <a:lnTo>
                        <a:pt x="48291" y="0"/>
                      </a:lnTo>
                      <a:lnTo>
                        <a:pt x="96679" y="72104"/>
                      </a:lnTo>
                      <a:close/>
                    </a:path>
                  </a:pathLst>
                </a:custGeom>
                <a:solidFill>
                  <a:srgbClr val="CCDB29"/>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129" name="Freeform: Shape 128">
                  <a:extLst>
                    <a:ext uri="{FF2B5EF4-FFF2-40B4-BE49-F238E27FC236}">
                      <a16:creationId xmlns:a16="http://schemas.microsoft.com/office/drawing/2014/main" id="{405D0F07-29DC-79D5-8A06-68F56826B76D}"/>
                    </a:ext>
                  </a:extLst>
                </p:cNvPr>
                <p:cNvSpPr/>
                <p:nvPr/>
              </p:nvSpPr>
              <p:spPr>
                <a:xfrm>
                  <a:off x="12624244" y="3132962"/>
                  <a:ext cx="96678" cy="72199"/>
                </a:xfrm>
                <a:custGeom>
                  <a:avLst/>
                  <a:gdLst>
                    <a:gd name="connsiteX0" fmla="*/ 0 w 96678"/>
                    <a:gd name="connsiteY0" fmla="*/ 72200 h 72199"/>
                    <a:gd name="connsiteX1" fmla="*/ 48387 w 96678"/>
                    <a:gd name="connsiteY1" fmla="*/ 0 h 72199"/>
                    <a:gd name="connsiteX2" fmla="*/ 96679 w 96678"/>
                    <a:gd name="connsiteY2" fmla="*/ 72200 h 72199"/>
                  </a:gdLst>
                  <a:ahLst/>
                  <a:cxnLst>
                    <a:cxn ang="0">
                      <a:pos x="connsiteX0" y="connsiteY0"/>
                    </a:cxn>
                    <a:cxn ang="0">
                      <a:pos x="connsiteX1" y="connsiteY1"/>
                    </a:cxn>
                    <a:cxn ang="0">
                      <a:pos x="connsiteX2" y="connsiteY2"/>
                    </a:cxn>
                  </a:cxnLst>
                  <a:rect l="l" t="t" r="r" b="b"/>
                  <a:pathLst>
                    <a:path w="96678" h="72199">
                      <a:moveTo>
                        <a:pt x="0" y="72200"/>
                      </a:moveTo>
                      <a:lnTo>
                        <a:pt x="48387" y="0"/>
                      </a:lnTo>
                      <a:lnTo>
                        <a:pt x="96679" y="72200"/>
                      </a:lnTo>
                      <a:close/>
                    </a:path>
                  </a:pathLst>
                </a:custGeom>
                <a:solidFill>
                  <a:srgbClr val="CCDB29"/>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130" name="Freeform: Shape 129">
                  <a:extLst>
                    <a:ext uri="{FF2B5EF4-FFF2-40B4-BE49-F238E27FC236}">
                      <a16:creationId xmlns:a16="http://schemas.microsoft.com/office/drawing/2014/main" id="{108DE03A-5238-4DE9-5982-06A318B6EDE7}"/>
                    </a:ext>
                  </a:extLst>
                </p:cNvPr>
                <p:cNvSpPr/>
                <p:nvPr/>
              </p:nvSpPr>
              <p:spPr>
                <a:xfrm>
                  <a:off x="11908630" y="3201352"/>
                  <a:ext cx="96678" cy="72104"/>
                </a:xfrm>
                <a:custGeom>
                  <a:avLst/>
                  <a:gdLst>
                    <a:gd name="connsiteX0" fmla="*/ 0 w 96678"/>
                    <a:gd name="connsiteY0" fmla="*/ 72104 h 72104"/>
                    <a:gd name="connsiteX1" fmla="*/ 48387 w 96678"/>
                    <a:gd name="connsiteY1" fmla="*/ 0 h 72104"/>
                    <a:gd name="connsiteX2" fmla="*/ 96679 w 96678"/>
                    <a:gd name="connsiteY2" fmla="*/ 72104 h 72104"/>
                  </a:gdLst>
                  <a:ahLst/>
                  <a:cxnLst>
                    <a:cxn ang="0">
                      <a:pos x="connsiteX0" y="connsiteY0"/>
                    </a:cxn>
                    <a:cxn ang="0">
                      <a:pos x="connsiteX1" y="connsiteY1"/>
                    </a:cxn>
                    <a:cxn ang="0">
                      <a:pos x="connsiteX2" y="connsiteY2"/>
                    </a:cxn>
                  </a:cxnLst>
                  <a:rect l="l" t="t" r="r" b="b"/>
                  <a:pathLst>
                    <a:path w="96678" h="72104">
                      <a:moveTo>
                        <a:pt x="0" y="72104"/>
                      </a:moveTo>
                      <a:lnTo>
                        <a:pt x="48387" y="0"/>
                      </a:lnTo>
                      <a:lnTo>
                        <a:pt x="96679" y="72104"/>
                      </a:lnTo>
                      <a:close/>
                    </a:path>
                  </a:pathLst>
                </a:custGeom>
                <a:solidFill>
                  <a:srgbClr val="CCDB29"/>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131" name="Freeform: Shape 130">
                  <a:extLst>
                    <a:ext uri="{FF2B5EF4-FFF2-40B4-BE49-F238E27FC236}">
                      <a16:creationId xmlns:a16="http://schemas.microsoft.com/office/drawing/2014/main" id="{67EF09D6-E4A3-57E4-DF55-F2566014C7E0}"/>
                    </a:ext>
                  </a:extLst>
                </p:cNvPr>
                <p:cNvSpPr/>
                <p:nvPr/>
              </p:nvSpPr>
              <p:spPr>
                <a:xfrm>
                  <a:off x="11525249" y="3112579"/>
                  <a:ext cx="96678" cy="72104"/>
                </a:xfrm>
                <a:custGeom>
                  <a:avLst/>
                  <a:gdLst>
                    <a:gd name="connsiteX0" fmla="*/ 0 w 96678"/>
                    <a:gd name="connsiteY0" fmla="*/ 72104 h 72104"/>
                    <a:gd name="connsiteX1" fmla="*/ 48387 w 96678"/>
                    <a:gd name="connsiteY1" fmla="*/ 0 h 72104"/>
                    <a:gd name="connsiteX2" fmla="*/ 96679 w 96678"/>
                    <a:gd name="connsiteY2" fmla="*/ 72104 h 72104"/>
                  </a:gdLst>
                  <a:ahLst/>
                  <a:cxnLst>
                    <a:cxn ang="0">
                      <a:pos x="connsiteX0" y="connsiteY0"/>
                    </a:cxn>
                    <a:cxn ang="0">
                      <a:pos x="connsiteX1" y="connsiteY1"/>
                    </a:cxn>
                    <a:cxn ang="0">
                      <a:pos x="connsiteX2" y="connsiteY2"/>
                    </a:cxn>
                  </a:cxnLst>
                  <a:rect l="l" t="t" r="r" b="b"/>
                  <a:pathLst>
                    <a:path w="96678" h="72104">
                      <a:moveTo>
                        <a:pt x="0" y="72104"/>
                      </a:moveTo>
                      <a:lnTo>
                        <a:pt x="48387" y="0"/>
                      </a:lnTo>
                      <a:lnTo>
                        <a:pt x="96679" y="72104"/>
                      </a:lnTo>
                      <a:close/>
                    </a:path>
                  </a:pathLst>
                </a:custGeom>
                <a:solidFill>
                  <a:srgbClr val="CCDB29"/>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132" name="Freeform: Shape 131">
                  <a:extLst>
                    <a:ext uri="{FF2B5EF4-FFF2-40B4-BE49-F238E27FC236}">
                      <a16:creationId xmlns:a16="http://schemas.microsoft.com/office/drawing/2014/main" id="{E7BBB807-0B3E-B6EB-0384-9A4B037FD258}"/>
                    </a:ext>
                  </a:extLst>
                </p:cNvPr>
                <p:cNvSpPr/>
                <p:nvPr/>
              </p:nvSpPr>
              <p:spPr>
                <a:xfrm>
                  <a:off x="11333606" y="3216973"/>
                  <a:ext cx="96678" cy="72199"/>
                </a:xfrm>
                <a:custGeom>
                  <a:avLst/>
                  <a:gdLst>
                    <a:gd name="connsiteX0" fmla="*/ 0 w 96678"/>
                    <a:gd name="connsiteY0" fmla="*/ 72200 h 72199"/>
                    <a:gd name="connsiteX1" fmla="*/ 48387 w 96678"/>
                    <a:gd name="connsiteY1" fmla="*/ 0 h 72199"/>
                    <a:gd name="connsiteX2" fmla="*/ 96679 w 96678"/>
                    <a:gd name="connsiteY2" fmla="*/ 72200 h 72199"/>
                  </a:gdLst>
                  <a:ahLst/>
                  <a:cxnLst>
                    <a:cxn ang="0">
                      <a:pos x="connsiteX0" y="connsiteY0"/>
                    </a:cxn>
                    <a:cxn ang="0">
                      <a:pos x="connsiteX1" y="connsiteY1"/>
                    </a:cxn>
                    <a:cxn ang="0">
                      <a:pos x="connsiteX2" y="connsiteY2"/>
                    </a:cxn>
                  </a:cxnLst>
                  <a:rect l="l" t="t" r="r" b="b"/>
                  <a:pathLst>
                    <a:path w="96678" h="72199">
                      <a:moveTo>
                        <a:pt x="0" y="72200"/>
                      </a:moveTo>
                      <a:lnTo>
                        <a:pt x="48387" y="0"/>
                      </a:lnTo>
                      <a:lnTo>
                        <a:pt x="96679" y="72200"/>
                      </a:lnTo>
                      <a:close/>
                    </a:path>
                  </a:pathLst>
                </a:custGeom>
                <a:solidFill>
                  <a:srgbClr val="CCDB29"/>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133" name="Freeform: Shape 132">
                  <a:extLst>
                    <a:ext uri="{FF2B5EF4-FFF2-40B4-BE49-F238E27FC236}">
                      <a16:creationId xmlns:a16="http://schemas.microsoft.com/office/drawing/2014/main" id="{FD1A3BD1-2124-67F3-5F12-59FA782BDD7C}"/>
                    </a:ext>
                  </a:extLst>
                </p:cNvPr>
                <p:cNvSpPr/>
                <p:nvPr/>
              </p:nvSpPr>
              <p:spPr>
                <a:xfrm>
                  <a:off x="10894885" y="2645568"/>
                  <a:ext cx="96678" cy="72199"/>
                </a:xfrm>
                <a:custGeom>
                  <a:avLst/>
                  <a:gdLst>
                    <a:gd name="connsiteX0" fmla="*/ 0 w 96678"/>
                    <a:gd name="connsiteY0" fmla="*/ 72200 h 72199"/>
                    <a:gd name="connsiteX1" fmla="*/ 48292 w 96678"/>
                    <a:gd name="connsiteY1" fmla="*/ 0 h 72199"/>
                    <a:gd name="connsiteX2" fmla="*/ 96678 w 96678"/>
                    <a:gd name="connsiteY2" fmla="*/ 72200 h 72199"/>
                  </a:gdLst>
                  <a:ahLst/>
                  <a:cxnLst>
                    <a:cxn ang="0">
                      <a:pos x="connsiteX0" y="connsiteY0"/>
                    </a:cxn>
                    <a:cxn ang="0">
                      <a:pos x="connsiteX1" y="connsiteY1"/>
                    </a:cxn>
                    <a:cxn ang="0">
                      <a:pos x="connsiteX2" y="connsiteY2"/>
                    </a:cxn>
                  </a:cxnLst>
                  <a:rect l="l" t="t" r="r" b="b"/>
                  <a:pathLst>
                    <a:path w="96678" h="72199">
                      <a:moveTo>
                        <a:pt x="0" y="72200"/>
                      </a:moveTo>
                      <a:lnTo>
                        <a:pt x="48292" y="0"/>
                      </a:lnTo>
                      <a:lnTo>
                        <a:pt x="96678" y="72200"/>
                      </a:lnTo>
                      <a:close/>
                    </a:path>
                  </a:pathLst>
                </a:custGeom>
                <a:solidFill>
                  <a:srgbClr val="CCDB29"/>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134" name="Freeform: Shape 133">
                  <a:extLst>
                    <a:ext uri="{FF2B5EF4-FFF2-40B4-BE49-F238E27FC236}">
                      <a16:creationId xmlns:a16="http://schemas.microsoft.com/office/drawing/2014/main" id="{D12D7D15-2A0D-DA91-9257-938F4AB7C40B}"/>
                    </a:ext>
                  </a:extLst>
                </p:cNvPr>
                <p:cNvSpPr/>
                <p:nvPr/>
              </p:nvSpPr>
              <p:spPr>
                <a:xfrm>
                  <a:off x="11147583" y="3067430"/>
                  <a:ext cx="96678" cy="72199"/>
                </a:xfrm>
                <a:custGeom>
                  <a:avLst/>
                  <a:gdLst>
                    <a:gd name="connsiteX0" fmla="*/ 0 w 96678"/>
                    <a:gd name="connsiteY0" fmla="*/ 72200 h 72199"/>
                    <a:gd name="connsiteX1" fmla="*/ 48388 w 96678"/>
                    <a:gd name="connsiteY1" fmla="*/ 0 h 72199"/>
                    <a:gd name="connsiteX2" fmla="*/ 96679 w 96678"/>
                    <a:gd name="connsiteY2" fmla="*/ 72200 h 72199"/>
                  </a:gdLst>
                  <a:ahLst/>
                  <a:cxnLst>
                    <a:cxn ang="0">
                      <a:pos x="connsiteX0" y="connsiteY0"/>
                    </a:cxn>
                    <a:cxn ang="0">
                      <a:pos x="connsiteX1" y="connsiteY1"/>
                    </a:cxn>
                    <a:cxn ang="0">
                      <a:pos x="connsiteX2" y="connsiteY2"/>
                    </a:cxn>
                  </a:cxnLst>
                  <a:rect l="l" t="t" r="r" b="b"/>
                  <a:pathLst>
                    <a:path w="96678" h="72199">
                      <a:moveTo>
                        <a:pt x="0" y="72200"/>
                      </a:moveTo>
                      <a:lnTo>
                        <a:pt x="48388" y="0"/>
                      </a:lnTo>
                      <a:lnTo>
                        <a:pt x="96679" y="72200"/>
                      </a:lnTo>
                      <a:close/>
                    </a:path>
                  </a:pathLst>
                </a:custGeom>
                <a:solidFill>
                  <a:srgbClr val="CCDB29"/>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135" name="Freeform: Shape 134">
                  <a:extLst>
                    <a:ext uri="{FF2B5EF4-FFF2-40B4-BE49-F238E27FC236}">
                      <a16:creationId xmlns:a16="http://schemas.microsoft.com/office/drawing/2014/main" id="{B9BBA0EC-409B-1A3E-C83D-9298097B9F48}"/>
                    </a:ext>
                  </a:extLst>
                </p:cNvPr>
                <p:cNvSpPr/>
                <p:nvPr/>
              </p:nvSpPr>
              <p:spPr>
                <a:xfrm>
                  <a:off x="11716987" y="3029807"/>
                  <a:ext cx="96678" cy="72104"/>
                </a:xfrm>
                <a:custGeom>
                  <a:avLst/>
                  <a:gdLst>
                    <a:gd name="connsiteX0" fmla="*/ 0 w 96678"/>
                    <a:gd name="connsiteY0" fmla="*/ 72104 h 72104"/>
                    <a:gd name="connsiteX1" fmla="*/ 48291 w 96678"/>
                    <a:gd name="connsiteY1" fmla="*/ 0 h 72104"/>
                    <a:gd name="connsiteX2" fmla="*/ 96679 w 96678"/>
                    <a:gd name="connsiteY2" fmla="*/ 72104 h 72104"/>
                  </a:gdLst>
                  <a:ahLst/>
                  <a:cxnLst>
                    <a:cxn ang="0">
                      <a:pos x="connsiteX0" y="connsiteY0"/>
                    </a:cxn>
                    <a:cxn ang="0">
                      <a:pos x="connsiteX1" y="connsiteY1"/>
                    </a:cxn>
                    <a:cxn ang="0">
                      <a:pos x="connsiteX2" y="connsiteY2"/>
                    </a:cxn>
                  </a:cxnLst>
                  <a:rect l="l" t="t" r="r" b="b"/>
                  <a:pathLst>
                    <a:path w="96678" h="72104">
                      <a:moveTo>
                        <a:pt x="0" y="72104"/>
                      </a:moveTo>
                      <a:lnTo>
                        <a:pt x="48291" y="0"/>
                      </a:lnTo>
                      <a:lnTo>
                        <a:pt x="96679" y="72104"/>
                      </a:lnTo>
                      <a:close/>
                    </a:path>
                  </a:pathLst>
                </a:custGeom>
                <a:solidFill>
                  <a:srgbClr val="CCDB29"/>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136" name="Freeform: Shape 135">
                  <a:extLst>
                    <a:ext uri="{FF2B5EF4-FFF2-40B4-BE49-F238E27FC236}">
                      <a16:creationId xmlns:a16="http://schemas.microsoft.com/office/drawing/2014/main" id="{B83EA0A6-89B9-84F8-C3B8-74E3EDB866C4}"/>
                    </a:ext>
                  </a:extLst>
                </p:cNvPr>
                <p:cNvSpPr/>
                <p:nvPr/>
              </p:nvSpPr>
              <p:spPr>
                <a:xfrm>
                  <a:off x="10680477" y="1757267"/>
                  <a:ext cx="96678" cy="72104"/>
                </a:xfrm>
                <a:custGeom>
                  <a:avLst/>
                  <a:gdLst>
                    <a:gd name="connsiteX0" fmla="*/ 0 w 96678"/>
                    <a:gd name="connsiteY0" fmla="*/ 72104 h 72104"/>
                    <a:gd name="connsiteX1" fmla="*/ 48292 w 96678"/>
                    <a:gd name="connsiteY1" fmla="*/ 0 h 72104"/>
                    <a:gd name="connsiteX2" fmla="*/ 96679 w 96678"/>
                    <a:gd name="connsiteY2" fmla="*/ 72104 h 72104"/>
                  </a:gdLst>
                  <a:ahLst/>
                  <a:cxnLst>
                    <a:cxn ang="0">
                      <a:pos x="connsiteX0" y="connsiteY0"/>
                    </a:cxn>
                    <a:cxn ang="0">
                      <a:pos x="connsiteX1" y="connsiteY1"/>
                    </a:cxn>
                    <a:cxn ang="0">
                      <a:pos x="connsiteX2" y="connsiteY2"/>
                    </a:cxn>
                  </a:cxnLst>
                  <a:rect l="l" t="t" r="r" b="b"/>
                  <a:pathLst>
                    <a:path w="96678" h="72104">
                      <a:moveTo>
                        <a:pt x="0" y="72104"/>
                      </a:moveTo>
                      <a:lnTo>
                        <a:pt x="48292" y="0"/>
                      </a:lnTo>
                      <a:lnTo>
                        <a:pt x="96679" y="72104"/>
                      </a:lnTo>
                      <a:close/>
                    </a:path>
                  </a:pathLst>
                </a:custGeom>
                <a:solidFill>
                  <a:srgbClr val="CCDB29"/>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grpSp>
          <p:sp>
            <p:nvSpPr>
              <p:cNvPr id="74" name="Freeform: Shape 73">
                <a:extLst>
                  <a:ext uri="{FF2B5EF4-FFF2-40B4-BE49-F238E27FC236}">
                    <a16:creationId xmlns:a16="http://schemas.microsoft.com/office/drawing/2014/main" id="{005A7BBB-DCF7-2A3E-9D09-ADC4D0C7A78A}"/>
                  </a:ext>
                </a:extLst>
              </p:cNvPr>
              <p:cNvSpPr/>
              <p:nvPr/>
            </p:nvSpPr>
            <p:spPr>
              <a:xfrm>
                <a:off x="11976163" y="1770221"/>
                <a:ext cx="9525" cy="2331243"/>
              </a:xfrm>
              <a:custGeom>
                <a:avLst/>
                <a:gdLst>
                  <a:gd name="connsiteX0" fmla="*/ 0 w 9525"/>
                  <a:gd name="connsiteY0" fmla="*/ 0 h 2331243"/>
                  <a:gd name="connsiteX1" fmla="*/ 0 w 9525"/>
                  <a:gd name="connsiteY1" fmla="*/ 2331244 h 2331243"/>
                </a:gdLst>
                <a:ahLst/>
                <a:cxnLst>
                  <a:cxn ang="0">
                    <a:pos x="connsiteX0" y="connsiteY0"/>
                  </a:cxn>
                  <a:cxn ang="0">
                    <a:pos x="connsiteX1" y="connsiteY1"/>
                  </a:cxn>
                </a:cxnLst>
                <a:rect l="l" t="t" r="r" b="b"/>
                <a:pathLst>
                  <a:path w="9525" h="2331243">
                    <a:moveTo>
                      <a:pt x="0" y="0"/>
                    </a:moveTo>
                    <a:lnTo>
                      <a:pt x="0" y="2331244"/>
                    </a:lnTo>
                  </a:path>
                </a:pathLst>
              </a:custGeom>
              <a:ln w="9525" cap="rnd">
                <a:solidFill>
                  <a:srgbClr val="565656"/>
                </a:solidFill>
                <a:custDash>
                  <a:ds d="75000" sp="300000"/>
                </a:custDash>
                <a:round/>
              </a:ln>
            </p:spPr>
            <p:txBody>
              <a:bodyPr rtlCol="0" anchor="ctr"/>
              <a:lstStyle/>
              <a:p>
                <a:pPr defTabSz="304815"/>
                <a:endParaRPr lang="en-US" sz="1200">
                  <a:solidFill>
                    <a:prstClr val="black"/>
                  </a:solidFill>
                  <a:latin typeface="Nunito" panose="00000500000000000000" pitchFamily="2" charset="0"/>
                </a:endParaRPr>
              </a:p>
            </p:txBody>
          </p:sp>
          <p:grpSp>
            <p:nvGrpSpPr>
              <p:cNvPr id="75" name="Graphic 1">
                <a:extLst>
                  <a:ext uri="{FF2B5EF4-FFF2-40B4-BE49-F238E27FC236}">
                    <a16:creationId xmlns:a16="http://schemas.microsoft.com/office/drawing/2014/main" id="{ED28417C-6322-326E-3737-FBD57A7C69B1}"/>
                  </a:ext>
                </a:extLst>
              </p:cNvPr>
              <p:cNvGrpSpPr/>
              <p:nvPr/>
            </p:nvGrpSpPr>
            <p:grpSpPr>
              <a:xfrm>
                <a:off x="10707242" y="1839087"/>
                <a:ext cx="5336285" cy="774858"/>
                <a:chOff x="10707242" y="1839087"/>
                <a:chExt cx="5336285" cy="774858"/>
              </a:xfrm>
            </p:grpSpPr>
            <p:sp>
              <p:nvSpPr>
                <p:cNvPr id="108" name="Freeform: Shape 107">
                  <a:extLst>
                    <a:ext uri="{FF2B5EF4-FFF2-40B4-BE49-F238E27FC236}">
                      <a16:creationId xmlns:a16="http://schemas.microsoft.com/office/drawing/2014/main" id="{B7384994-B04E-DB1B-598F-30F217032F5F}"/>
                    </a:ext>
                  </a:extLst>
                </p:cNvPr>
                <p:cNvSpPr/>
                <p:nvPr/>
              </p:nvSpPr>
              <p:spPr>
                <a:xfrm>
                  <a:off x="10743056" y="1876139"/>
                  <a:ext cx="5264753" cy="700468"/>
                </a:xfrm>
                <a:custGeom>
                  <a:avLst/>
                  <a:gdLst>
                    <a:gd name="connsiteX0" fmla="*/ 5264753 w 5264753"/>
                    <a:gd name="connsiteY0" fmla="*/ 130492 h 700468"/>
                    <a:gd name="connsiteX1" fmla="*/ 4574763 w 5264753"/>
                    <a:gd name="connsiteY1" fmla="*/ 48958 h 700468"/>
                    <a:gd name="connsiteX2" fmla="*/ 3922966 w 5264753"/>
                    <a:gd name="connsiteY2" fmla="*/ 0 h 700468"/>
                    <a:gd name="connsiteX3" fmla="*/ 3271266 w 5264753"/>
                    <a:gd name="connsiteY3" fmla="*/ 0 h 700468"/>
                    <a:gd name="connsiteX4" fmla="*/ 2581275 w 5264753"/>
                    <a:gd name="connsiteY4" fmla="*/ 293465 h 700468"/>
                    <a:gd name="connsiteX5" fmla="*/ 1903952 w 5264753"/>
                    <a:gd name="connsiteY5" fmla="*/ 423958 h 700468"/>
                    <a:gd name="connsiteX6" fmla="*/ 1213961 w 5264753"/>
                    <a:gd name="connsiteY6" fmla="*/ 684752 h 700468"/>
                    <a:gd name="connsiteX7" fmla="*/ 1034987 w 5264753"/>
                    <a:gd name="connsiteY7" fmla="*/ 631603 h 700468"/>
                    <a:gd name="connsiteX8" fmla="*/ 830580 w 5264753"/>
                    <a:gd name="connsiteY8" fmla="*/ 635889 h 700468"/>
                    <a:gd name="connsiteX9" fmla="*/ 632079 w 5264753"/>
                    <a:gd name="connsiteY9" fmla="*/ 700469 h 700468"/>
                    <a:gd name="connsiteX10" fmla="*/ 417862 w 5264753"/>
                    <a:gd name="connsiteY10" fmla="*/ 619506 h 700468"/>
                    <a:gd name="connsiteX11" fmla="*/ 191643 w 5264753"/>
                    <a:gd name="connsiteY11" fmla="*/ 489109 h 700468"/>
                    <a:gd name="connsiteX12" fmla="*/ 0 w 5264753"/>
                    <a:gd name="connsiteY12" fmla="*/ 120110 h 70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64753" h="700468">
                      <a:moveTo>
                        <a:pt x="5264753" y="130492"/>
                      </a:moveTo>
                      <a:lnTo>
                        <a:pt x="4574763" y="48958"/>
                      </a:lnTo>
                      <a:lnTo>
                        <a:pt x="3922966" y="0"/>
                      </a:lnTo>
                      <a:lnTo>
                        <a:pt x="3271266" y="0"/>
                      </a:lnTo>
                      <a:lnTo>
                        <a:pt x="2581275" y="293465"/>
                      </a:lnTo>
                      <a:lnTo>
                        <a:pt x="1903952" y="423958"/>
                      </a:lnTo>
                      <a:lnTo>
                        <a:pt x="1213961" y="684752"/>
                      </a:lnTo>
                      <a:lnTo>
                        <a:pt x="1034987" y="631603"/>
                      </a:lnTo>
                      <a:lnTo>
                        <a:pt x="830580" y="635889"/>
                      </a:lnTo>
                      <a:lnTo>
                        <a:pt x="632079" y="700469"/>
                      </a:lnTo>
                      <a:lnTo>
                        <a:pt x="417862" y="619506"/>
                      </a:lnTo>
                      <a:lnTo>
                        <a:pt x="191643" y="489109"/>
                      </a:lnTo>
                      <a:lnTo>
                        <a:pt x="0" y="120110"/>
                      </a:lnTo>
                    </a:path>
                  </a:pathLst>
                </a:custGeom>
                <a:noFill/>
                <a:ln w="14288" cap="flat">
                  <a:solidFill>
                    <a:srgbClr val="565656"/>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grpSp>
              <p:nvGrpSpPr>
                <p:cNvPr id="109" name="Graphic 1">
                  <a:extLst>
                    <a:ext uri="{FF2B5EF4-FFF2-40B4-BE49-F238E27FC236}">
                      <a16:creationId xmlns:a16="http://schemas.microsoft.com/office/drawing/2014/main" id="{7C27C951-F8E1-00C8-E8D7-385386C112A2}"/>
                    </a:ext>
                  </a:extLst>
                </p:cNvPr>
                <p:cNvGrpSpPr/>
                <p:nvPr/>
              </p:nvGrpSpPr>
              <p:grpSpPr>
                <a:xfrm>
                  <a:off x="10707242" y="1839087"/>
                  <a:ext cx="5336285" cy="774858"/>
                  <a:chOff x="10707242" y="1839087"/>
                  <a:chExt cx="5336285" cy="774858"/>
                </a:xfrm>
                <a:solidFill>
                  <a:srgbClr val="565656"/>
                </a:solidFill>
              </p:grpSpPr>
              <p:sp>
                <p:nvSpPr>
                  <p:cNvPr id="110" name="Freeform: Shape 109">
                    <a:extLst>
                      <a:ext uri="{FF2B5EF4-FFF2-40B4-BE49-F238E27FC236}">
                        <a16:creationId xmlns:a16="http://schemas.microsoft.com/office/drawing/2014/main" id="{E0F53410-B454-BAA5-E9FF-4EB6211A7544}"/>
                      </a:ext>
                    </a:extLst>
                  </p:cNvPr>
                  <p:cNvSpPr/>
                  <p:nvPr/>
                </p:nvSpPr>
                <p:spPr>
                  <a:xfrm>
                    <a:off x="15972090" y="1969388"/>
                    <a:ext cx="71437" cy="74390"/>
                  </a:xfrm>
                  <a:custGeom>
                    <a:avLst/>
                    <a:gdLst>
                      <a:gd name="connsiteX0" fmla="*/ 0 w 71437"/>
                      <a:gd name="connsiteY0" fmla="*/ 37148 h 74390"/>
                      <a:gd name="connsiteX1" fmla="*/ 35719 w 71437"/>
                      <a:gd name="connsiteY1" fmla="*/ 0 h 74390"/>
                      <a:gd name="connsiteX2" fmla="*/ 71438 w 71437"/>
                      <a:gd name="connsiteY2" fmla="*/ 37148 h 74390"/>
                      <a:gd name="connsiteX3" fmla="*/ 35719 w 71437"/>
                      <a:gd name="connsiteY3" fmla="*/ 74390 h 74390"/>
                    </a:gdLst>
                    <a:ahLst/>
                    <a:cxnLst>
                      <a:cxn ang="0">
                        <a:pos x="connsiteX0" y="connsiteY0"/>
                      </a:cxn>
                      <a:cxn ang="0">
                        <a:pos x="connsiteX1" y="connsiteY1"/>
                      </a:cxn>
                      <a:cxn ang="0">
                        <a:pos x="connsiteX2" y="connsiteY2"/>
                      </a:cxn>
                      <a:cxn ang="0">
                        <a:pos x="connsiteX3" y="connsiteY3"/>
                      </a:cxn>
                    </a:cxnLst>
                    <a:rect l="l" t="t" r="r" b="b"/>
                    <a:pathLst>
                      <a:path w="71437" h="74390">
                        <a:moveTo>
                          <a:pt x="0" y="37148"/>
                        </a:moveTo>
                        <a:lnTo>
                          <a:pt x="35719" y="0"/>
                        </a:lnTo>
                        <a:lnTo>
                          <a:pt x="71438" y="37148"/>
                        </a:lnTo>
                        <a:lnTo>
                          <a:pt x="35719" y="74390"/>
                        </a:lnTo>
                        <a:close/>
                      </a:path>
                    </a:pathLst>
                  </a:custGeom>
                  <a:solidFill>
                    <a:srgbClr val="565656"/>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111" name="Freeform: Shape 110">
                    <a:extLst>
                      <a:ext uri="{FF2B5EF4-FFF2-40B4-BE49-F238E27FC236}">
                        <a16:creationId xmlns:a16="http://schemas.microsoft.com/office/drawing/2014/main" id="{674E2419-340F-8FD0-FACC-7CF1C5070054}"/>
                      </a:ext>
                    </a:extLst>
                  </p:cNvPr>
                  <p:cNvSpPr/>
                  <p:nvPr/>
                </p:nvSpPr>
                <p:spPr>
                  <a:xfrm>
                    <a:off x="15282005" y="1886235"/>
                    <a:ext cx="71532" cy="74390"/>
                  </a:xfrm>
                  <a:custGeom>
                    <a:avLst/>
                    <a:gdLst>
                      <a:gd name="connsiteX0" fmla="*/ 0 w 71532"/>
                      <a:gd name="connsiteY0" fmla="*/ 37148 h 74390"/>
                      <a:gd name="connsiteX1" fmla="*/ 35814 w 71532"/>
                      <a:gd name="connsiteY1" fmla="*/ 0 h 74390"/>
                      <a:gd name="connsiteX2" fmla="*/ 71533 w 71532"/>
                      <a:gd name="connsiteY2" fmla="*/ 37148 h 74390"/>
                      <a:gd name="connsiteX3" fmla="*/ 35814 w 71532"/>
                      <a:gd name="connsiteY3" fmla="*/ 74390 h 74390"/>
                    </a:gdLst>
                    <a:ahLst/>
                    <a:cxnLst>
                      <a:cxn ang="0">
                        <a:pos x="connsiteX0" y="connsiteY0"/>
                      </a:cxn>
                      <a:cxn ang="0">
                        <a:pos x="connsiteX1" y="connsiteY1"/>
                      </a:cxn>
                      <a:cxn ang="0">
                        <a:pos x="connsiteX2" y="connsiteY2"/>
                      </a:cxn>
                      <a:cxn ang="0">
                        <a:pos x="connsiteX3" y="connsiteY3"/>
                      </a:cxn>
                    </a:cxnLst>
                    <a:rect l="l" t="t" r="r" b="b"/>
                    <a:pathLst>
                      <a:path w="71532" h="74390">
                        <a:moveTo>
                          <a:pt x="0" y="37148"/>
                        </a:moveTo>
                        <a:lnTo>
                          <a:pt x="35814" y="0"/>
                        </a:lnTo>
                        <a:lnTo>
                          <a:pt x="71533" y="37148"/>
                        </a:lnTo>
                        <a:lnTo>
                          <a:pt x="35814" y="74390"/>
                        </a:lnTo>
                        <a:close/>
                      </a:path>
                    </a:pathLst>
                  </a:custGeom>
                  <a:solidFill>
                    <a:srgbClr val="565656"/>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112" name="Freeform: Shape 111">
                    <a:extLst>
                      <a:ext uri="{FF2B5EF4-FFF2-40B4-BE49-F238E27FC236}">
                        <a16:creationId xmlns:a16="http://schemas.microsoft.com/office/drawing/2014/main" id="{40BE9E2F-70ED-63D9-A61B-1701D5E36E3E}"/>
                      </a:ext>
                    </a:extLst>
                  </p:cNvPr>
                  <p:cNvSpPr/>
                  <p:nvPr/>
                </p:nvSpPr>
                <p:spPr>
                  <a:xfrm>
                    <a:off x="14630304" y="1839087"/>
                    <a:ext cx="71532" cy="74390"/>
                  </a:xfrm>
                  <a:custGeom>
                    <a:avLst/>
                    <a:gdLst>
                      <a:gd name="connsiteX0" fmla="*/ 0 w 71532"/>
                      <a:gd name="connsiteY0" fmla="*/ 37052 h 74390"/>
                      <a:gd name="connsiteX1" fmla="*/ 35719 w 71532"/>
                      <a:gd name="connsiteY1" fmla="*/ 0 h 74390"/>
                      <a:gd name="connsiteX2" fmla="*/ 71533 w 71532"/>
                      <a:gd name="connsiteY2" fmla="*/ 37052 h 74390"/>
                      <a:gd name="connsiteX3" fmla="*/ 35719 w 71532"/>
                      <a:gd name="connsiteY3" fmla="*/ 74390 h 74390"/>
                    </a:gdLst>
                    <a:ahLst/>
                    <a:cxnLst>
                      <a:cxn ang="0">
                        <a:pos x="connsiteX0" y="connsiteY0"/>
                      </a:cxn>
                      <a:cxn ang="0">
                        <a:pos x="connsiteX1" y="connsiteY1"/>
                      </a:cxn>
                      <a:cxn ang="0">
                        <a:pos x="connsiteX2" y="connsiteY2"/>
                      </a:cxn>
                      <a:cxn ang="0">
                        <a:pos x="connsiteX3" y="connsiteY3"/>
                      </a:cxn>
                    </a:cxnLst>
                    <a:rect l="l" t="t" r="r" b="b"/>
                    <a:pathLst>
                      <a:path w="71532" h="74390">
                        <a:moveTo>
                          <a:pt x="0" y="37052"/>
                        </a:moveTo>
                        <a:lnTo>
                          <a:pt x="35719" y="0"/>
                        </a:lnTo>
                        <a:lnTo>
                          <a:pt x="71533" y="37052"/>
                        </a:lnTo>
                        <a:lnTo>
                          <a:pt x="35719" y="74390"/>
                        </a:lnTo>
                        <a:close/>
                      </a:path>
                    </a:pathLst>
                  </a:custGeom>
                  <a:solidFill>
                    <a:srgbClr val="565656"/>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113" name="Freeform: Shape 112">
                    <a:extLst>
                      <a:ext uri="{FF2B5EF4-FFF2-40B4-BE49-F238E27FC236}">
                        <a16:creationId xmlns:a16="http://schemas.microsoft.com/office/drawing/2014/main" id="{3B376ED9-ED58-3CBA-38B4-01E8B06DF0CA}"/>
                      </a:ext>
                    </a:extLst>
                  </p:cNvPr>
                  <p:cNvSpPr/>
                  <p:nvPr/>
                </p:nvSpPr>
                <p:spPr>
                  <a:xfrm>
                    <a:off x="13978603" y="1839087"/>
                    <a:ext cx="71532" cy="74390"/>
                  </a:xfrm>
                  <a:custGeom>
                    <a:avLst/>
                    <a:gdLst>
                      <a:gd name="connsiteX0" fmla="*/ 0 w 71532"/>
                      <a:gd name="connsiteY0" fmla="*/ 37052 h 74390"/>
                      <a:gd name="connsiteX1" fmla="*/ 35719 w 71532"/>
                      <a:gd name="connsiteY1" fmla="*/ 0 h 74390"/>
                      <a:gd name="connsiteX2" fmla="*/ 71533 w 71532"/>
                      <a:gd name="connsiteY2" fmla="*/ 37052 h 74390"/>
                      <a:gd name="connsiteX3" fmla="*/ 35719 w 71532"/>
                      <a:gd name="connsiteY3" fmla="*/ 74390 h 74390"/>
                    </a:gdLst>
                    <a:ahLst/>
                    <a:cxnLst>
                      <a:cxn ang="0">
                        <a:pos x="connsiteX0" y="connsiteY0"/>
                      </a:cxn>
                      <a:cxn ang="0">
                        <a:pos x="connsiteX1" y="connsiteY1"/>
                      </a:cxn>
                      <a:cxn ang="0">
                        <a:pos x="connsiteX2" y="connsiteY2"/>
                      </a:cxn>
                      <a:cxn ang="0">
                        <a:pos x="connsiteX3" y="connsiteY3"/>
                      </a:cxn>
                    </a:cxnLst>
                    <a:rect l="l" t="t" r="r" b="b"/>
                    <a:pathLst>
                      <a:path w="71532" h="74390">
                        <a:moveTo>
                          <a:pt x="0" y="37052"/>
                        </a:moveTo>
                        <a:lnTo>
                          <a:pt x="35719" y="0"/>
                        </a:lnTo>
                        <a:lnTo>
                          <a:pt x="71533" y="37052"/>
                        </a:lnTo>
                        <a:lnTo>
                          <a:pt x="35719" y="74390"/>
                        </a:lnTo>
                        <a:close/>
                      </a:path>
                    </a:pathLst>
                  </a:custGeom>
                  <a:solidFill>
                    <a:srgbClr val="565656"/>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114" name="Freeform: Shape 113">
                    <a:extLst>
                      <a:ext uri="{FF2B5EF4-FFF2-40B4-BE49-F238E27FC236}">
                        <a16:creationId xmlns:a16="http://schemas.microsoft.com/office/drawing/2014/main" id="{111DAA6D-7094-7E7F-C072-E56A1ECA2962}"/>
                      </a:ext>
                    </a:extLst>
                  </p:cNvPr>
                  <p:cNvSpPr/>
                  <p:nvPr/>
                </p:nvSpPr>
                <p:spPr>
                  <a:xfrm>
                    <a:off x="13288517" y="2131599"/>
                    <a:ext cx="71532" cy="74485"/>
                  </a:xfrm>
                  <a:custGeom>
                    <a:avLst/>
                    <a:gdLst>
                      <a:gd name="connsiteX0" fmla="*/ 0 w 71532"/>
                      <a:gd name="connsiteY0" fmla="*/ 37148 h 74485"/>
                      <a:gd name="connsiteX1" fmla="*/ 35814 w 71532"/>
                      <a:gd name="connsiteY1" fmla="*/ 0 h 74485"/>
                      <a:gd name="connsiteX2" fmla="*/ 71533 w 71532"/>
                      <a:gd name="connsiteY2" fmla="*/ 37148 h 74485"/>
                      <a:gd name="connsiteX3" fmla="*/ 35814 w 71532"/>
                      <a:gd name="connsiteY3" fmla="*/ 74486 h 74485"/>
                    </a:gdLst>
                    <a:ahLst/>
                    <a:cxnLst>
                      <a:cxn ang="0">
                        <a:pos x="connsiteX0" y="connsiteY0"/>
                      </a:cxn>
                      <a:cxn ang="0">
                        <a:pos x="connsiteX1" y="connsiteY1"/>
                      </a:cxn>
                      <a:cxn ang="0">
                        <a:pos x="connsiteX2" y="connsiteY2"/>
                      </a:cxn>
                      <a:cxn ang="0">
                        <a:pos x="connsiteX3" y="connsiteY3"/>
                      </a:cxn>
                    </a:cxnLst>
                    <a:rect l="l" t="t" r="r" b="b"/>
                    <a:pathLst>
                      <a:path w="71532" h="74485">
                        <a:moveTo>
                          <a:pt x="0" y="37148"/>
                        </a:moveTo>
                        <a:lnTo>
                          <a:pt x="35814" y="0"/>
                        </a:lnTo>
                        <a:lnTo>
                          <a:pt x="71533" y="37148"/>
                        </a:lnTo>
                        <a:lnTo>
                          <a:pt x="35814" y="74486"/>
                        </a:lnTo>
                        <a:close/>
                      </a:path>
                    </a:pathLst>
                  </a:custGeom>
                  <a:solidFill>
                    <a:srgbClr val="565656"/>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115" name="Freeform: Shape 114">
                    <a:extLst>
                      <a:ext uri="{FF2B5EF4-FFF2-40B4-BE49-F238E27FC236}">
                        <a16:creationId xmlns:a16="http://schemas.microsoft.com/office/drawing/2014/main" id="{2C5125EF-FDC0-7D58-B835-55DE179642BD}"/>
                      </a:ext>
                    </a:extLst>
                  </p:cNvPr>
                  <p:cNvSpPr/>
                  <p:nvPr/>
                </p:nvSpPr>
                <p:spPr>
                  <a:xfrm>
                    <a:off x="12611290" y="2263330"/>
                    <a:ext cx="71532" cy="74390"/>
                  </a:xfrm>
                  <a:custGeom>
                    <a:avLst/>
                    <a:gdLst>
                      <a:gd name="connsiteX0" fmla="*/ 0 w 71532"/>
                      <a:gd name="connsiteY0" fmla="*/ 37147 h 74390"/>
                      <a:gd name="connsiteX1" fmla="*/ 35719 w 71532"/>
                      <a:gd name="connsiteY1" fmla="*/ 0 h 74390"/>
                      <a:gd name="connsiteX2" fmla="*/ 71533 w 71532"/>
                      <a:gd name="connsiteY2" fmla="*/ 37147 h 74390"/>
                      <a:gd name="connsiteX3" fmla="*/ 35719 w 71532"/>
                      <a:gd name="connsiteY3" fmla="*/ 74390 h 74390"/>
                    </a:gdLst>
                    <a:ahLst/>
                    <a:cxnLst>
                      <a:cxn ang="0">
                        <a:pos x="connsiteX0" y="connsiteY0"/>
                      </a:cxn>
                      <a:cxn ang="0">
                        <a:pos x="connsiteX1" y="connsiteY1"/>
                      </a:cxn>
                      <a:cxn ang="0">
                        <a:pos x="connsiteX2" y="connsiteY2"/>
                      </a:cxn>
                      <a:cxn ang="0">
                        <a:pos x="connsiteX3" y="connsiteY3"/>
                      </a:cxn>
                    </a:cxnLst>
                    <a:rect l="l" t="t" r="r" b="b"/>
                    <a:pathLst>
                      <a:path w="71532" h="74390">
                        <a:moveTo>
                          <a:pt x="0" y="37147"/>
                        </a:moveTo>
                        <a:lnTo>
                          <a:pt x="35719" y="0"/>
                        </a:lnTo>
                        <a:lnTo>
                          <a:pt x="71533" y="37147"/>
                        </a:lnTo>
                        <a:lnTo>
                          <a:pt x="35719" y="74390"/>
                        </a:lnTo>
                        <a:close/>
                      </a:path>
                    </a:pathLst>
                  </a:custGeom>
                  <a:solidFill>
                    <a:srgbClr val="565656"/>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116" name="Freeform: Shape 115">
                    <a:extLst>
                      <a:ext uri="{FF2B5EF4-FFF2-40B4-BE49-F238E27FC236}">
                        <a16:creationId xmlns:a16="http://schemas.microsoft.com/office/drawing/2014/main" id="{43ECCC95-5ED7-5540-CD2B-E10DA05F7B5F}"/>
                      </a:ext>
                    </a:extLst>
                  </p:cNvPr>
                  <p:cNvSpPr/>
                  <p:nvPr/>
                </p:nvSpPr>
                <p:spPr>
                  <a:xfrm>
                    <a:off x="11921203" y="2524601"/>
                    <a:ext cx="71532" cy="74485"/>
                  </a:xfrm>
                  <a:custGeom>
                    <a:avLst/>
                    <a:gdLst>
                      <a:gd name="connsiteX0" fmla="*/ 0 w 71532"/>
                      <a:gd name="connsiteY0" fmla="*/ 37147 h 74485"/>
                      <a:gd name="connsiteX1" fmla="*/ 35814 w 71532"/>
                      <a:gd name="connsiteY1" fmla="*/ 0 h 74485"/>
                      <a:gd name="connsiteX2" fmla="*/ 71533 w 71532"/>
                      <a:gd name="connsiteY2" fmla="*/ 37147 h 74485"/>
                      <a:gd name="connsiteX3" fmla="*/ 35814 w 71532"/>
                      <a:gd name="connsiteY3" fmla="*/ 74486 h 74485"/>
                    </a:gdLst>
                    <a:ahLst/>
                    <a:cxnLst>
                      <a:cxn ang="0">
                        <a:pos x="connsiteX0" y="connsiteY0"/>
                      </a:cxn>
                      <a:cxn ang="0">
                        <a:pos x="connsiteX1" y="connsiteY1"/>
                      </a:cxn>
                      <a:cxn ang="0">
                        <a:pos x="connsiteX2" y="connsiteY2"/>
                      </a:cxn>
                      <a:cxn ang="0">
                        <a:pos x="connsiteX3" y="connsiteY3"/>
                      </a:cxn>
                    </a:cxnLst>
                    <a:rect l="l" t="t" r="r" b="b"/>
                    <a:pathLst>
                      <a:path w="71532" h="74485">
                        <a:moveTo>
                          <a:pt x="0" y="37147"/>
                        </a:moveTo>
                        <a:lnTo>
                          <a:pt x="35814" y="0"/>
                        </a:lnTo>
                        <a:lnTo>
                          <a:pt x="71533" y="37147"/>
                        </a:lnTo>
                        <a:lnTo>
                          <a:pt x="35814" y="74486"/>
                        </a:lnTo>
                        <a:close/>
                      </a:path>
                    </a:pathLst>
                  </a:custGeom>
                  <a:solidFill>
                    <a:srgbClr val="565656"/>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117" name="Freeform: Shape 116">
                    <a:extLst>
                      <a:ext uri="{FF2B5EF4-FFF2-40B4-BE49-F238E27FC236}">
                        <a16:creationId xmlns:a16="http://schemas.microsoft.com/office/drawing/2014/main" id="{89E06453-7A6E-DC71-F978-8067C7682C7B}"/>
                      </a:ext>
                    </a:extLst>
                  </p:cNvPr>
                  <p:cNvSpPr/>
                  <p:nvPr/>
                </p:nvSpPr>
                <p:spPr>
                  <a:xfrm>
                    <a:off x="11764708" y="2477262"/>
                    <a:ext cx="71532" cy="74390"/>
                  </a:xfrm>
                  <a:custGeom>
                    <a:avLst/>
                    <a:gdLst>
                      <a:gd name="connsiteX0" fmla="*/ 0 w 71532"/>
                      <a:gd name="connsiteY0" fmla="*/ 37052 h 74390"/>
                      <a:gd name="connsiteX1" fmla="*/ 35719 w 71532"/>
                      <a:gd name="connsiteY1" fmla="*/ 0 h 74390"/>
                      <a:gd name="connsiteX2" fmla="*/ 71533 w 71532"/>
                      <a:gd name="connsiteY2" fmla="*/ 37052 h 74390"/>
                      <a:gd name="connsiteX3" fmla="*/ 35719 w 71532"/>
                      <a:gd name="connsiteY3" fmla="*/ 74390 h 74390"/>
                    </a:gdLst>
                    <a:ahLst/>
                    <a:cxnLst>
                      <a:cxn ang="0">
                        <a:pos x="connsiteX0" y="connsiteY0"/>
                      </a:cxn>
                      <a:cxn ang="0">
                        <a:pos x="connsiteX1" y="connsiteY1"/>
                      </a:cxn>
                      <a:cxn ang="0">
                        <a:pos x="connsiteX2" y="connsiteY2"/>
                      </a:cxn>
                      <a:cxn ang="0">
                        <a:pos x="connsiteX3" y="connsiteY3"/>
                      </a:cxn>
                    </a:cxnLst>
                    <a:rect l="l" t="t" r="r" b="b"/>
                    <a:pathLst>
                      <a:path w="71532" h="74390">
                        <a:moveTo>
                          <a:pt x="0" y="37052"/>
                        </a:moveTo>
                        <a:lnTo>
                          <a:pt x="35719" y="0"/>
                        </a:lnTo>
                        <a:lnTo>
                          <a:pt x="71533" y="37052"/>
                        </a:lnTo>
                        <a:lnTo>
                          <a:pt x="35719" y="74390"/>
                        </a:lnTo>
                        <a:close/>
                      </a:path>
                    </a:pathLst>
                  </a:custGeom>
                  <a:solidFill>
                    <a:srgbClr val="565656"/>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118" name="Freeform: Shape 117">
                    <a:extLst>
                      <a:ext uri="{FF2B5EF4-FFF2-40B4-BE49-F238E27FC236}">
                        <a16:creationId xmlns:a16="http://schemas.microsoft.com/office/drawing/2014/main" id="{432BD277-2019-CE1E-0E98-97141569CA78}"/>
                      </a:ext>
                    </a:extLst>
                  </p:cNvPr>
                  <p:cNvSpPr/>
                  <p:nvPr/>
                </p:nvSpPr>
                <p:spPr>
                  <a:xfrm>
                    <a:off x="11542679" y="2477262"/>
                    <a:ext cx="71532" cy="74390"/>
                  </a:xfrm>
                  <a:custGeom>
                    <a:avLst/>
                    <a:gdLst>
                      <a:gd name="connsiteX0" fmla="*/ 0 w 71532"/>
                      <a:gd name="connsiteY0" fmla="*/ 37052 h 74390"/>
                      <a:gd name="connsiteX1" fmla="*/ 35719 w 71532"/>
                      <a:gd name="connsiteY1" fmla="*/ 0 h 74390"/>
                      <a:gd name="connsiteX2" fmla="*/ 71533 w 71532"/>
                      <a:gd name="connsiteY2" fmla="*/ 37052 h 74390"/>
                      <a:gd name="connsiteX3" fmla="*/ 35719 w 71532"/>
                      <a:gd name="connsiteY3" fmla="*/ 74390 h 74390"/>
                    </a:gdLst>
                    <a:ahLst/>
                    <a:cxnLst>
                      <a:cxn ang="0">
                        <a:pos x="connsiteX0" y="connsiteY0"/>
                      </a:cxn>
                      <a:cxn ang="0">
                        <a:pos x="connsiteX1" y="connsiteY1"/>
                      </a:cxn>
                      <a:cxn ang="0">
                        <a:pos x="connsiteX2" y="connsiteY2"/>
                      </a:cxn>
                      <a:cxn ang="0">
                        <a:pos x="connsiteX3" y="connsiteY3"/>
                      </a:cxn>
                    </a:cxnLst>
                    <a:rect l="l" t="t" r="r" b="b"/>
                    <a:pathLst>
                      <a:path w="71532" h="74390">
                        <a:moveTo>
                          <a:pt x="0" y="37052"/>
                        </a:moveTo>
                        <a:lnTo>
                          <a:pt x="35719" y="0"/>
                        </a:lnTo>
                        <a:lnTo>
                          <a:pt x="71533" y="37052"/>
                        </a:lnTo>
                        <a:lnTo>
                          <a:pt x="35719" y="74390"/>
                        </a:lnTo>
                        <a:close/>
                      </a:path>
                    </a:pathLst>
                  </a:custGeom>
                  <a:solidFill>
                    <a:srgbClr val="565656"/>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119" name="Freeform: Shape 118">
                    <a:extLst>
                      <a:ext uri="{FF2B5EF4-FFF2-40B4-BE49-F238E27FC236}">
                        <a16:creationId xmlns:a16="http://schemas.microsoft.com/office/drawing/2014/main" id="{42F1E5EA-F023-9881-F598-A8DE8C82C48F}"/>
                      </a:ext>
                    </a:extLst>
                  </p:cNvPr>
                  <p:cNvSpPr/>
                  <p:nvPr/>
                </p:nvSpPr>
                <p:spPr>
                  <a:xfrm>
                    <a:off x="11347132" y="2539460"/>
                    <a:ext cx="71532" cy="74485"/>
                  </a:xfrm>
                  <a:custGeom>
                    <a:avLst/>
                    <a:gdLst>
                      <a:gd name="connsiteX0" fmla="*/ 0 w 71532"/>
                      <a:gd name="connsiteY0" fmla="*/ 37148 h 74485"/>
                      <a:gd name="connsiteX1" fmla="*/ 35719 w 71532"/>
                      <a:gd name="connsiteY1" fmla="*/ 0 h 74485"/>
                      <a:gd name="connsiteX2" fmla="*/ 71533 w 71532"/>
                      <a:gd name="connsiteY2" fmla="*/ 37148 h 74485"/>
                      <a:gd name="connsiteX3" fmla="*/ 35719 w 71532"/>
                      <a:gd name="connsiteY3" fmla="*/ 74486 h 74485"/>
                    </a:gdLst>
                    <a:ahLst/>
                    <a:cxnLst>
                      <a:cxn ang="0">
                        <a:pos x="connsiteX0" y="connsiteY0"/>
                      </a:cxn>
                      <a:cxn ang="0">
                        <a:pos x="connsiteX1" y="connsiteY1"/>
                      </a:cxn>
                      <a:cxn ang="0">
                        <a:pos x="connsiteX2" y="connsiteY2"/>
                      </a:cxn>
                      <a:cxn ang="0">
                        <a:pos x="connsiteX3" y="connsiteY3"/>
                      </a:cxn>
                    </a:cxnLst>
                    <a:rect l="l" t="t" r="r" b="b"/>
                    <a:pathLst>
                      <a:path w="71532" h="74485">
                        <a:moveTo>
                          <a:pt x="0" y="37148"/>
                        </a:moveTo>
                        <a:lnTo>
                          <a:pt x="35719" y="0"/>
                        </a:lnTo>
                        <a:lnTo>
                          <a:pt x="71533" y="37148"/>
                        </a:lnTo>
                        <a:lnTo>
                          <a:pt x="35719" y="74486"/>
                        </a:lnTo>
                        <a:close/>
                      </a:path>
                    </a:pathLst>
                  </a:custGeom>
                  <a:solidFill>
                    <a:srgbClr val="565656"/>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120" name="Freeform: Shape 119">
                    <a:extLst>
                      <a:ext uri="{FF2B5EF4-FFF2-40B4-BE49-F238E27FC236}">
                        <a16:creationId xmlns:a16="http://schemas.microsoft.com/office/drawing/2014/main" id="{1CC9FA92-6C9B-BCA4-9E1A-AF75F6A30ACC}"/>
                      </a:ext>
                    </a:extLst>
                  </p:cNvPr>
                  <p:cNvSpPr/>
                  <p:nvPr/>
                </p:nvSpPr>
                <p:spPr>
                  <a:xfrm>
                    <a:off x="11128437" y="2457164"/>
                    <a:ext cx="71532" cy="74390"/>
                  </a:xfrm>
                  <a:custGeom>
                    <a:avLst/>
                    <a:gdLst>
                      <a:gd name="connsiteX0" fmla="*/ 0 w 71532"/>
                      <a:gd name="connsiteY0" fmla="*/ 37148 h 74390"/>
                      <a:gd name="connsiteX1" fmla="*/ 35814 w 71532"/>
                      <a:gd name="connsiteY1" fmla="*/ 0 h 74390"/>
                      <a:gd name="connsiteX2" fmla="*/ 71533 w 71532"/>
                      <a:gd name="connsiteY2" fmla="*/ 37148 h 74390"/>
                      <a:gd name="connsiteX3" fmla="*/ 35814 w 71532"/>
                      <a:gd name="connsiteY3" fmla="*/ 74390 h 74390"/>
                    </a:gdLst>
                    <a:ahLst/>
                    <a:cxnLst>
                      <a:cxn ang="0">
                        <a:pos x="connsiteX0" y="connsiteY0"/>
                      </a:cxn>
                      <a:cxn ang="0">
                        <a:pos x="connsiteX1" y="connsiteY1"/>
                      </a:cxn>
                      <a:cxn ang="0">
                        <a:pos x="connsiteX2" y="connsiteY2"/>
                      </a:cxn>
                      <a:cxn ang="0">
                        <a:pos x="connsiteX3" y="connsiteY3"/>
                      </a:cxn>
                    </a:cxnLst>
                    <a:rect l="l" t="t" r="r" b="b"/>
                    <a:pathLst>
                      <a:path w="71532" h="74390">
                        <a:moveTo>
                          <a:pt x="0" y="37148"/>
                        </a:moveTo>
                        <a:lnTo>
                          <a:pt x="35814" y="0"/>
                        </a:lnTo>
                        <a:lnTo>
                          <a:pt x="71533" y="37148"/>
                        </a:lnTo>
                        <a:lnTo>
                          <a:pt x="35814" y="74390"/>
                        </a:lnTo>
                        <a:close/>
                      </a:path>
                    </a:pathLst>
                  </a:custGeom>
                  <a:solidFill>
                    <a:srgbClr val="565656"/>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121" name="Freeform: Shape 120">
                    <a:extLst>
                      <a:ext uri="{FF2B5EF4-FFF2-40B4-BE49-F238E27FC236}">
                        <a16:creationId xmlns:a16="http://schemas.microsoft.com/office/drawing/2014/main" id="{5D3F55F5-87FA-7212-44CE-6A40028CCC9A}"/>
                      </a:ext>
                    </a:extLst>
                  </p:cNvPr>
                  <p:cNvSpPr/>
                  <p:nvPr/>
                </p:nvSpPr>
                <p:spPr>
                  <a:xfrm>
                    <a:off x="10937271" y="2347341"/>
                    <a:ext cx="71532" cy="74485"/>
                  </a:xfrm>
                  <a:custGeom>
                    <a:avLst/>
                    <a:gdLst>
                      <a:gd name="connsiteX0" fmla="*/ 0 w 71532"/>
                      <a:gd name="connsiteY0" fmla="*/ 37147 h 74485"/>
                      <a:gd name="connsiteX1" fmla="*/ 35719 w 71532"/>
                      <a:gd name="connsiteY1" fmla="*/ 0 h 74485"/>
                      <a:gd name="connsiteX2" fmla="*/ 71533 w 71532"/>
                      <a:gd name="connsiteY2" fmla="*/ 37147 h 74485"/>
                      <a:gd name="connsiteX3" fmla="*/ 35719 w 71532"/>
                      <a:gd name="connsiteY3" fmla="*/ 74486 h 74485"/>
                    </a:gdLst>
                    <a:ahLst/>
                    <a:cxnLst>
                      <a:cxn ang="0">
                        <a:pos x="connsiteX0" y="connsiteY0"/>
                      </a:cxn>
                      <a:cxn ang="0">
                        <a:pos x="connsiteX1" y="connsiteY1"/>
                      </a:cxn>
                      <a:cxn ang="0">
                        <a:pos x="connsiteX2" y="connsiteY2"/>
                      </a:cxn>
                      <a:cxn ang="0">
                        <a:pos x="connsiteX3" y="connsiteY3"/>
                      </a:cxn>
                    </a:cxnLst>
                    <a:rect l="l" t="t" r="r" b="b"/>
                    <a:pathLst>
                      <a:path w="71532" h="74485">
                        <a:moveTo>
                          <a:pt x="0" y="37147"/>
                        </a:moveTo>
                        <a:lnTo>
                          <a:pt x="35719" y="0"/>
                        </a:lnTo>
                        <a:lnTo>
                          <a:pt x="71533" y="37147"/>
                        </a:lnTo>
                        <a:lnTo>
                          <a:pt x="35719" y="74486"/>
                        </a:lnTo>
                        <a:close/>
                      </a:path>
                    </a:pathLst>
                  </a:custGeom>
                  <a:solidFill>
                    <a:srgbClr val="565656"/>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122" name="Freeform: Shape 121">
                    <a:extLst>
                      <a:ext uri="{FF2B5EF4-FFF2-40B4-BE49-F238E27FC236}">
                        <a16:creationId xmlns:a16="http://schemas.microsoft.com/office/drawing/2014/main" id="{12E0F386-9585-C88C-89AA-DB2BA6B600A5}"/>
                      </a:ext>
                    </a:extLst>
                  </p:cNvPr>
                  <p:cNvSpPr/>
                  <p:nvPr/>
                </p:nvSpPr>
                <p:spPr>
                  <a:xfrm>
                    <a:off x="10707242" y="1960530"/>
                    <a:ext cx="71532" cy="74390"/>
                  </a:xfrm>
                  <a:custGeom>
                    <a:avLst/>
                    <a:gdLst>
                      <a:gd name="connsiteX0" fmla="*/ 0 w 71532"/>
                      <a:gd name="connsiteY0" fmla="*/ 37052 h 74390"/>
                      <a:gd name="connsiteX1" fmla="*/ 35814 w 71532"/>
                      <a:gd name="connsiteY1" fmla="*/ 0 h 74390"/>
                      <a:gd name="connsiteX2" fmla="*/ 71533 w 71532"/>
                      <a:gd name="connsiteY2" fmla="*/ 37052 h 74390"/>
                      <a:gd name="connsiteX3" fmla="*/ 35814 w 71532"/>
                      <a:gd name="connsiteY3" fmla="*/ 74390 h 74390"/>
                    </a:gdLst>
                    <a:ahLst/>
                    <a:cxnLst>
                      <a:cxn ang="0">
                        <a:pos x="connsiteX0" y="connsiteY0"/>
                      </a:cxn>
                      <a:cxn ang="0">
                        <a:pos x="connsiteX1" y="connsiteY1"/>
                      </a:cxn>
                      <a:cxn ang="0">
                        <a:pos x="connsiteX2" y="connsiteY2"/>
                      </a:cxn>
                      <a:cxn ang="0">
                        <a:pos x="connsiteX3" y="connsiteY3"/>
                      </a:cxn>
                    </a:cxnLst>
                    <a:rect l="l" t="t" r="r" b="b"/>
                    <a:pathLst>
                      <a:path w="71532" h="74390">
                        <a:moveTo>
                          <a:pt x="0" y="37052"/>
                        </a:moveTo>
                        <a:lnTo>
                          <a:pt x="35814" y="0"/>
                        </a:lnTo>
                        <a:lnTo>
                          <a:pt x="71533" y="37052"/>
                        </a:lnTo>
                        <a:lnTo>
                          <a:pt x="35814" y="74390"/>
                        </a:lnTo>
                        <a:close/>
                      </a:path>
                    </a:pathLst>
                  </a:custGeom>
                  <a:solidFill>
                    <a:srgbClr val="565656"/>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grpSp>
          </p:grpSp>
          <p:grpSp>
            <p:nvGrpSpPr>
              <p:cNvPr id="76" name="Graphic 1">
                <a:extLst>
                  <a:ext uri="{FF2B5EF4-FFF2-40B4-BE49-F238E27FC236}">
                    <a16:creationId xmlns:a16="http://schemas.microsoft.com/office/drawing/2014/main" id="{C4F12D10-2B3D-B21A-4D25-CC6E8CEB9ABE}"/>
                  </a:ext>
                </a:extLst>
              </p:cNvPr>
              <p:cNvGrpSpPr/>
              <p:nvPr/>
            </p:nvGrpSpPr>
            <p:grpSpPr>
              <a:xfrm>
                <a:off x="10711052" y="2067439"/>
                <a:ext cx="5310282" cy="1150772"/>
                <a:chOff x="10711052" y="2067439"/>
                <a:chExt cx="5310282" cy="1150772"/>
              </a:xfrm>
            </p:grpSpPr>
            <p:sp>
              <p:nvSpPr>
                <p:cNvPr id="93" name="Freeform: Shape 92">
                  <a:extLst>
                    <a:ext uri="{FF2B5EF4-FFF2-40B4-BE49-F238E27FC236}">
                      <a16:creationId xmlns:a16="http://schemas.microsoft.com/office/drawing/2014/main" id="{22062BE7-CEA7-9214-2644-7179085EE5C9}"/>
                    </a:ext>
                  </a:extLst>
                </p:cNvPr>
                <p:cNvSpPr/>
                <p:nvPr/>
              </p:nvSpPr>
              <p:spPr>
                <a:xfrm>
                  <a:off x="10762201" y="2095690"/>
                  <a:ext cx="5207317" cy="1088326"/>
                </a:xfrm>
                <a:custGeom>
                  <a:avLst/>
                  <a:gdLst>
                    <a:gd name="connsiteX0" fmla="*/ 0 w 5207317"/>
                    <a:gd name="connsiteY0" fmla="*/ 0 h 1088326"/>
                    <a:gd name="connsiteX1" fmla="*/ 177451 w 5207317"/>
                    <a:gd name="connsiteY1" fmla="*/ 568452 h 1088326"/>
                    <a:gd name="connsiteX2" fmla="*/ 447484 w 5207317"/>
                    <a:gd name="connsiteY2" fmla="*/ 924115 h 1088326"/>
                    <a:gd name="connsiteX3" fmla="*/ 615982 w 5207317"/>
                    <a:gd name="connsiteY3" fmla="*/ 924115 h 1088326"/>
                    <a:gd name="connsiteX4" fmla="*/ 799623 w 5207317"/>
                    <a:gd name="connsiteY4" fmla="*/ 837724 h 1088326"/>
                    <a:gd name="connsiteX5" fmla="*/ 1028700 w 5207317"/>
                    <a:gd name="connsiteY5" fmla="*/ 925925 h 1088326"/>
                    <a:gd name="connsiteX6" fmla="*/ 1220343 w 5207317"/>
                    <a:gd name="connsiteY6" fmla="*/ 1088327 h 1088326"/>
                    <a:gd name="connsiteX7" fmla="*/ 1897570 w 5207317"/>
                    <a:gd name="connsiteY7" fmla="*/ 938022 h 1088326"/>
                    <a:gd name="connsiteX8" fmla="*/ 2523744 w 5207317"/>
                    <a:gd name="connsiteY8" fmla="*/ 938022 h 1088326"/>
                    <a:gd name="connsiteX9" fmla="*/ 3248406 w 5207317"/>
                    <a:gd name="connsiteY9" fmla="*/ 717328 h 1088326"/>
                    <a:gd name="connsiteX10" fmla="*/ 3903821 w 5207317"/>
                    <a:gd name="connsiteY10" fmla="*/ 709708 h 1088326"/>
                    <a:gd name="connsiteX11" fmla="*/ 4555618 w 5207317"/>
                    <a:gd name="connsiteY11" fmla="*/ 791242 h 1088326"/>
                    <a:gd name="connsiteX12" fmla="*/ 5207317 w 5207317"/>
                    <a:gd name="connsiteY12" fmla="*/ 774954 h 1088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7317" h="1088326">
                      <a:moveTo>
                        <a:pt x="0" y="0"/>
                      </a:moveTo>
                      <a:lnTo>
                        <a:pt x="177451" y="568452"/>
                      </a:lnTo>
                      <a:lnTo>
                        <a:pt x="447484" y="924115"/>
                      </a:lnTo>
                      <a:lnTo>
                        <a:pt x="615982" y="924115"/>
                      </a:lnTo>
                      <a:lnTo>
                        <a:pt x="799623" y="837724"/>
                      </a:lnTo>
                      <a:lnTo>
                        <a:pt x="1028700" y="925925"/>
                      </a:lnTo>
                      <a:lnTo>
                        <a:pt x="1220343" y="1088327"/>
                      </a:lnTo>
                      <a:lnTo>
                        <a:pt x="1897570" y="938022"/>
                      </a:lnTo>
                      <a:lnTo>
                        <a:pt x="2523744" y="938022"/>
                      </a:lnTo>
                      <a:lnTo>
                        <a:pt x="3248406" y="717328"/>
                      </a:lnTo>
                      <a:lnTo>
                        <a:pt x="3903821" y="709708"/>
                      </a:lnTo>
                      <a:lnTo>
                        <a:pt x="4555618" y="791242"/>
                      </a:lnTo>
                      <a:lnTo>
                        <a:pt x="5207317" y="774954"/>
                      </a:lnTo>
                    </a:path>
                  </a:pathLst>
                </a:custGeom>
                <a:noFill/>
                <a:ln w="14288" cap="flat">
                  <a:solidFill>
                    <a:srgbClr val="EF3F30"/>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grpSp>
              <p:nvGrpSpPr>
                <p:cNvPr id="94" name="Graphic 1">
                  <a:extLst>
                    <a:ext uri="{FF2B5EF4-FFF2-40B4-BE49-F238E27FC236}">
                      <a16:creationId xmlns:a16="http://schemas.microsoft.com/office/drawing/2014/main" id="{001C000D-277E-F1EF-5BAB-7DB65CCB36D3}"/>
                    </a:ext>
                  </a:extLst>
                </p:cNvPr>
                <p:cNvGrpSpPr/>
                <p:nvPr/>
              </p:nvGrpSpPr>
              <p:grpSpPr>
                <a:xfrm>
                  <a:off x="10711052" y="2067439"/>
                  <a:ext cx="5310282" cy="1150772"/>
                  <a:chOff x="10711052" y="2067439"/>
                  <a:chExt cx="5310282" cy="1150772"/>
                </a:xfrm>
                <a:solidFill>
                  <a:srgbClr val="EF3F30"/>
                </a:solidFill>
              </p:grpSpPr>
              <p:sp>
                <p:nvSpPr>
                  <p:cNvPr id="95" name="Freeform: Shape 94">
                    <a:extLst>
                      <a:ext uri="{FF2B5EF4-FFF2-40B4-BE49-F238E27FC236}">
                        <a16:creationId xmlns:a16="http://schemas.microsoft.com/office/drawing/2014/main" id="{BCD2E01A-0BB9-2642-A295-80E62AB718CA}"/>
                      </a:ext>
                    </a:extLst>
                  </p:cNvPr>
                  <p:cNvSpPr/>
                  <p:nvPr/>
                </p:nvSpPr>
                <p:spPr>
                  <a:xfrm rot="5400000">
                    <a:off x="15958184" y="2844260"/>
                    <a:ext cx="62388" cy="63912"/>
                  </a:xfrm>
                  <a:custGeom>
                    <a:avLst/>
                    <a:gdLst>
                      <a:gd name="connsiteX0" fmla="*/ 0 w 62388"/>
                      <a:gd name="connsiteY0" fmla="*/ 0 h 63912"/>
                      <a:gd name="connsiteX1" fmla="*/ 62389 w 62388"/>
                      <a:gd name="connsiteY1" fmla="*/ 0 h 63912"/>
                      <a:gd name="connsiteX2" fmla="*/ 62389 w 62388"/>
                      <a:gd name="connsiteY2" fmla="*/ 63913 h 63912"/>
                      <a:gd name="connsiteX3" fmla="*/ 0 w 62388"/>
                      <a:gd name="connsiteY3" fmla="*/ 63913 h 63912"/>
                    </a:gdLst>
                    <a:ahLst/>
                    <a:cxnLst>
                      <a:cxn ang="0">
                        <a:pos x="connsiteX0" y="connsiteY0"/>
                      </a:cxn>
                      <a:cxn ang="0">
                        <a:pos x="connsiteX1" y="connsiteY1"/>
                      </a:cxn>
                      <a:cxn ang="0">
                        <a:pos x="connsiteX2" y="connsiteY2"/>
                      </a:cxn>
                      <a:cxn ang="0">
                        <a:pos x="connsiteX3" y="connsiteY3"/>
                      </a:cxn>
                    </a:cxnLst>
                    <a:rect l="l" t="t" r="r" b="b"/>
                    <a:pathLst>
                      <a:path w="62388" h="63912">
                        <a:moveTo>
                          <a:pt x="0" y="0"/>
                        </a:moveTo>
                        <a:lnTo>
                          <a:pt x="62389" y="0"/>
                        </a:lnTo>
                        <a:lnTo>
                          <a:pt x="62389" y="63913"/>
                        </a:lnTo>
                        <a:lnTo>
                          <a:pt x="0" y="63913"/>
                        </a:lnTo>
                        <a:close/>
                      </a:path>
                    </a:pathLst>
                  </a:custGeom>
                  <a:solidFill>
                    <a:srgbClr val="EF3F30"/>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96" name="Freeform: Shape 95">
                    <a:extLst>
                      <a:ext uri="{FF2B5EF4-FFF2-40B4-BE49-F238E27FC236}">
                        <a16:creationId xmlns:a16="http://schemas.microsoft.com/office/drawing/2014/main" id="{6557C59A-A79E-0E64-97D1-88BA0F59E647}"/>
                      </a:ext>
                    </a:extLst>
                  </p:cNvPr>
                  <p:cNvSpPr/>
                  <p:nvPr/>
                </p:nvSpPr>
                <p:spPr>
                  <a:xfrm rot="5400000">
                    <a:off x="15306483" y="2855404"/>
                    <a:ext cx="62388" cy="63912"/>
                  </a:xfrm>
                  <a:custGeom>
                    <a:avLst/>
                    <a:gdLst>
                      <a:gd name="connsiteX0" fmla="*/ 0 w 62388"/>
                      <a:gd name="connsiteY0" fmla="*/ 0 h 63912"/>
                      <a:gd name="connsiteX1" fmla="*/ 62389 w 62388"/>
                      <a:gd name="connsiteY1" fmla="*/ 0 h 63912"/>
                      <a:gd name="connsiteX2" fmla="*/ 62389 w 62388"/>
                      <a:gd name="connsiteY2" fmla="*/ 63913 h 63912"/>
                      <a:gd name="connsiteX3" fmla="*/ 0 w 62388"/>
                      <a:gd name="connsiteY3" fmla="*/ 63913 h 63912"/>
                    </a:gdLst>
                    <a:ahLst/>
                    <a:cxnLst>
                      <a:cxn ang="0">
                        <a:pos x="connsiteX0" y="connsiteY0"/>
                      </a:cxn>
                      <a:cxn ang="0">
                        <a:pos x="connsiteX1" y="connsiteY1"/>
                      </a:cxn>
                      <a:cxn ang="0">
                        <a:pos x="connsiteX2" y="connsiteY2"/>
                      </a:cxn>
                      <a:cxn ang="0">
                        <a:pos x="connsiteX3" y="connsiteY3"/>
                      </a:cxn>
                    </a:cxnLst>
                    <a:rect l="l" t="t" r="r" b="b"/>
                    <a:pathLst>
                      <a:path w="62388" h="63912">
                        <a:moveTo>
                          <a:pt x="0" y="0"/>
                        </a:moveTo>
                        <a:lnTo>
                          <a:pt x="62389" y="0"/>
                        </a:lnTo>
                        <a:lnTo>
                          <a:pt x="62389" y="63913"/>
                        </a:lnTo>
                        <a:lnTo>
                          <a:pt x="0" y="63913"/>
                        </a:lnTo>
                        <a:close/>
                      </a:path>
                    </a:pathLst>
                  </a:custGeom>
                  <a:solidFill>
                    <a:srgbClr val="EF3F30"/>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97" name="Freeform: Shape 96">
                    <a:extLst>
                      <a:ext uri="{FF2B5EF4-FFF2-40B4-BE49-F238E27FC236}">
                        <a16:creationId xmlns:a16="http://schemas.microsoft.com/office/drawing/2014/main" id="{44F58C8E-FC58-6055-A83D-A841CB7826A8}"/>
                      </a:ext>
                    </a:extLst>
                  </p:cNvPr>
                  <p:cNvSpPr/>
                  <p:nvPr/>
                </p:nvSpPr>
                <p:spPr>
                  <a:xfrm rot="5400000">
                    <a:off x="14634780" y="2774156"/>
                    <a:ext cx="62388" cy="63912"/>
                  </a:xfrm>
                  <a:custGeom>
                    <a:avLst/>
                    <a:gdLst>
                      <a:gd name="connsiteX0" fmla="*/ 0 w 62388"/>
                      <a:gd name="connsiteY0" fmla="*/ 0 h 63912"/>
                      <a:gd name="connsiteX1" fmla="*/ 62389 w 62388"/>
                      <a:gd name="connsiteY1" fmla="*/ 0 h 63912"/>
                      <a:gd name="connsiteX2" fmla="*/ 62389 w 62388"/>
                      <a:gd name="connsiteY2" fmla="*/ 63913 h 63912"/>
                      <a:gd name="connsiteX3" fmla="*/ 0 w 62388"/>
                      <a:gd name="connsiteY3" fmla="*/ 63913 h 63912"/>
                    </a:gdLst>
                    <a:ahLst/>
                    <a:cxnLst>
                      <a:cxn ang="0">
                        <a:pos x="connsiteX0" y="connsiteY0"/>
                      </a:cxn>
                      <a:cxn ang="0">
                        <a:pos x="connsiteX1" y="connsiteY1"/>
                      </a:cxn>
                      <a:cxn ang="0">
                        <a:pos x="connsiteX2" y="connsiteY2"/>
                      </a:cxn>
                      <a:cxn ang="0">
                        <a:pos x="connsiteX3" y="connsiteY3"/>
                      </a:cxn>
                    </a:cxnLst>
                    <a:rect l="l" t="t" r="r" b="b"/>
                    <a:pathLst>
                      <a:path w="62388" h="63912">
                        <a:moveTo>
                          <a:pt x="0" y="0"/>
                        </a:moveTo>
                        <a:lnTo>
                          <a:pt x="62389" y="0"/>
                        </a:lnTo>
                        <a:lnTo>
                          <a:pt x="62389" y="63913"/>
                        </a:lnTo>
                        <a:lnTo>
                          <a:pt x="0" y="63913"/>
                        </a:lnTo>
                        <a:close/>
                      </a:path>
                    </a:pathLst>
                  </a:custGeom>
                  <a:solidFill>
                    <a:srgbClr val="EF3F30"/>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98" name="Freeform: Shape 97">
                    <a:extLst>
                      <a:ext uri="{FF2B5EF4-FFF2-40B4-BE49-F238E27FC236}">
                        <a16:creationId xmlns:a16="http://schemas.microsoft.com/office/drawing/2014/main" id="{C25A0804-A1BA-58E1-552C-2720D5DBA090}"/>
                      </a:ext>
                    </a:extLst>
                  </p:cNvPr>
                  <p:cNvSpPr/>
                  <p:nvPr/>
                </p:nvSpPr>
                <p:spPr>
                  <a:xfrm rot="5400000">
                    <a:off x="13979365" y="2783967"/>
                    <a:ext cx="62388" cy="63912"/>
                  </a:xfrm>
                  <a:custGeom>
                    <a:avLst/>
                    <a:gdLst>
                      <a:gd name="connsiteX0" fmla="*/ 0 w 62388"/>
                      <a:gd name="connsiteY0" fmla="*/ 0 h 63912"/>
                      <a:gd name="connsiteX1" fmla="*/ 62389 w 62388"/>
                      <a:gd name="connsiteY1" fmla="*/ 0 h 63912"/>
                      <a:gd name="connsiteX2" fmla="*/ 62389 w 62388"/>
                      <a:gd name="connsiteY2" fmla="*/ 63913 h 63912"/>
                      <a:gd name="connsiteX3" fmla="*/ 0 w 62388"/>
                      <a:gd name="connsiteY3" fmla="*/ 63913 h 63912"/>
                    </a:gdLst>
                    <a:ahLst/>
                    <a:cxnLst>
                      <a:cxn ang="0">
                        <a:pos x="connsiteX0" y="connsiteY0"/>
                      </a:cxn>
                      <a:cxn ang="0">
                        <a:pos x="connsiteX1" y="connsiteY1"/>
                      </a:cxn>
                      <a:cxn ang="0">
                        <a:pos x="connsiteX2" y="connsiteY2"/>
                      </a:cxn>
                      <a:cxn ang="0">
                        <a:pos x="connsiteX3" y="connsiteY3"/>
                      </a:cxn>
                    </a:cxnLst>
                    <a:rect l="l" t="t" r="r" b="b"/>
                    <a:pathLst>
                      <a:path w="62388" h="63912">
                        <a:moveTo>
                          <a:pt x="0" y="0"/>
                        </a:moveTo>
                        <a:lnTo>
                          <a:pt x="62389" y="0"/>
                        </a:lnTo>
                        <a:lnTo>
                          <a:pt x="62389" y="63913"/>
                        </a:lnTo>
                        <a:lnTo>
                          <a:pt x="0" y="63913"/>
                        </a:lnTo>
                        <a:close/>
                      </a:path>
                    </a:pathLst>
                  </a:custGeom>
                  <a:solidFill>
                    <a:srgbClr val="EF3F30"/>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99" name="Freeform: Shape 98">
                    <a:extLst>
                      <a:ext uri="{FF2B5EF4-FFF2-40B4-BE49-F238E27FC236}">
                        <a16:creationId xmlns:a16="http://schemas.microsoft.com/office/drawing/2014/main" id="{4138832F-1377-A300-DF66-698C4107D865}"/>
                      </a:ext>
                    </a:extLst>
                  </p:cNvPr>
                  <p:cNvSpPr/>
                  <p:nvPr/>
                </p:nvSpPr>
                <p:spPr>
                  <a:xfrm rot="5400000">
                    <a:off x="13254798" y="3004470"/>
                    <a:ext cx="62388" cy="63912"/>
                  </a:xfrm>
                  <a:custGeom>
                    <a:avLst/>
                    <a:gdLst>
                      <a:gd name="connsiteX0" fmla="*/ 0 w 62388"/>
                      <a:gd name="connsiteY0" fmla="*/ 0 h 63912"/>
                      <a:gd name="connsiteX1" fmla="*/ 62389 w 62388"/>
                      <a:gd name="connsiteY1" fmla="*/ 0 h 63912"/>
                      <a:gd name="connsiteX2" fmla="*/ 62389 w 62388"/>
                      <a:gd name="connsiteY2" fmla="*/ 63913 h 63912"/>
                      <a:gd name="connsiteX3" fmla="*/ 0 w 62388"/>
                      <a:gd name="connsiteY3" fmla="*/ 63913 h 63912"/>
                    </a:gdLst>
                    <a:ahLst/>
                    <a:cxnLst>
                      <a:cxn ang="0">
                        <a:pos x="connsiteX0" y="connsiteY0"/>
                      </a:cxn>
                      <a:cxn ang="0">
                        <a:pos x="connsiteX1" y="connsiteY1"/>
                      </a:cxn>
                      <a:cxn ang="0">
                        <a:pos x="connsiteX2" y="connsiteY2"/>
                      </a:cxn>
                      <a:cxn ang="0">
                        <a:pos x="connsiteX3" y="connsiteY3"/>
                      </a:cxn>
                    </a:cxnLst>
                    <a:rect l="l" t="t" r="r" b="b"/>
                    <a:pathLst>
                      <a:path w="62388" h="63912">
                        <a:moveTo>
                          <a:pt x="0" y="0"/>
                        </a:moveTo>
                        <a:lnTo>
                          <a:pt x="62389" y="0"/>
                        </a:lnTo>
                        <a:lnTo>
                          <a:pt x="62389" y="63913"/>
                        </a:lnTo>
                        <a:lnTo>
                          <a:pt x="0" y="63913"/>
                        </a:lnTo>
                        <a:close/>
                      </a:path>
                    </a:pathLst>
                  </a:custGeom>
                  <a:solidFill>
                    <a:srgbClr val="EF3F30"/>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100" name="Freeform: Shape 99">
                    <a:extLst>
                      <a:ext uri="{FF2B5EF4-FFF2-40B4-BE49-F238E27FC236}">
                        <a16:creationId xmlns:a16="http://schemas.microsoft.com/office/drawing/2014/main" id="{7F27D7B2-7CCF-3C4E-C48B-B2C22167CD3C}"/>
                      </a:ext>
                    </a:extLst>
                  </p:cNvPr>
                  <p:cNvSpPr/>
                  <p:nvPr/>
                </p:nvSpPr>
                <p:spPr>
                  <a:xfrm rot="5400000">
                    <a:off x="12641388" y="3004470"/>
                    <a:ext cx="62388" cy="63912"/>
                  </a:xfrm>
                  <a:custGeom>
                    <a:avLst/>
                    <a:gdLst>
                      <a:gd name="connsiteX0" fmla="*/ 1 w 62388"/>
                      <a:gd name="connsiteY0" fmla="*/ 0 h 63912"/>
                      <a:gd name="connsiteX1" fmla="*/ 62390 w 62388"/>
                      <a:gd name="connsiteY1" fmla="*/ 0 h 63912"/>
                      <a:gd name="connsiteX2" fmla="*/ 62390 w 62388"/>
                      <a:gd name="connsiteY2" fmla="*/ 63913 h 63912"/>
                      <a:gd name="connsiteX3" fmla="*/ 1 w 62388"/>
                      <a:gd name="connsiteY3" fmla="*/ 63913 h 63912"/>
                    </a:gdLst>
                    <a:ahLst/>
                    <a:cxnLst>
                      <a:cxn ang="0">
                        <a:pos x="connsiteX0" y="connsiteY0"/>
                      </a:cxn>
                      <a:cxn ang="0">
                        <a:pos x="connsiteX1" y="connsiteY1"/>
                      </a:cxn>
                      <a:cxn ang="0">
                        <a:pos x="connsiteX2" y="connsiteY2"/>
                      </a:cxn>
                      <a:cxn ang="0">
                        <a:pos x="connsiteX3" y="connsiteY3"/>
                      </a:cxn>
                    </a:cxnLst>
                    <a:rect l="l" t="t" r="r" b="b"/>
                    <a:pathLst>
                      <a:path w="62388" h="63912">
                        <a:moveTo>
                          <a:pt x="1" y="0"/>
                        </a:moveTo>
                        <a:lnTo>
                          <a:pt x="62390" y="0"/>
                        </a:lnTo>
                        <a:lnTo>
                          <a:pt x="62390" y="63913"/>
                        </a:lnTo>
                        <a:lnTo>
                          <a:pt x="1" y="63913"/>
                        </a:lnTo>
                        <a:close/>
                      </a:path>
                    </a:pathLst>
                  </a:custGeom>
                  <a:solidFill>
                    <a:srgbClr val="EF3F30"/>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101" name="Freeform: Shape 100">
                    <a:extLst>
                      <a:ext uri="{FF2B5EF4-FFF2-40B4-BE49-F238E27FC236}">
                        <a16:creationId xmlns:a16="http://schemas.microsoft.com/office/drawing/2014/main" id="{FBFD5A20-C08C-FCD4-FE25-8DFF4B12D3B4}"/>
                      </a:ext>
                    </a:extLst>
                  </p:cNvPr>
                  <p:cNvSpPr/>
                  <p:nvPr/>
                </p:nvSpPr>
                <p:spPr>
                  <a:xfrm rot="5400000">
                    <a:off x="11951302" y="3155060"/>
                    <a:ext cx="62388" cy="63912"/>
                  </a:xfrm>
                  <a:custGeom>
                    <a:avLst/>
                    <a:gdLst>
                      <a:gd name="connsiteX0" fmla="*/ 0 w 62388"/>
                      <a:gd name="connsiteY0" fmla="*/ 0 h 63912"/>
                      <a:gd name="connsiteX1" fmla="*/ 62389 w 62388"/>
                      <a:gd name="connsiteY1" fmla="*/ 0 h 63912"/>
                      <a:gd name="connsiteX2" fmla="*/ 62389 w 62388"/>
                      <a:gd name="connsiteY2" fmla="*/ 63913 h 63912"/>
                      <a:gd name="connsiteX3" fmla="*/ 0 w 62388"/>
                      <a:gd name="connsiteY3" fmla="*/ 63913 h 63912"/>
                    </a:gdLst>
                    <a:ahLst/>
                    <a:cxnLst>
                      <a:cxn ang="0">
                        <a:pos x="connsiteX0" y="connsiteY0"/>
                      </a:cxn>
                      <a:cxn ang="0">
                        <a:pos x="connsiteX1" y="connsiteY1"/>
                      </a:cxn>
                      <a:cxn ang="0">
                        <a:pos x="connsiteX2" y="connsiteY2"/>
                      </a:cxn>
                      <a:cxn ang="0">
                        <a:pos x="connsiteX3" y="connsiteY3"/>
                      </a:cxn>
                    </a:cxnLst>
                    <a:rect l="l" t="t" r="r" b="b"/>
                    <a:pathLst>
                      <a:path w="62388" h="63912">
                        <a:moveTo>
                          <a:pt x="0" y="0"/>
                        </a:moveTo>
                        <a:lnTo>
                          <a:pt x="62389" y="0"/>
                        </a:lnTo>
                        <a:lnTo>
                          <a:pt x="62389" y="63913"/>
                        </a:lnTo>
                        <a:lnTo>
                          <a:pt x="0" y="63913"/>
                        </a:lnTo>
                        <a:close/>
                      </a:path>
                    </a:pathLst>
                  </a:custGeom>
                  <a:solidFill>
                    <a:srgbClr val="EF3F30"/>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102" name="Freeform: Shape 101">
                    <a:extLst>
                      <a:ext uri="{FF2B5EF4-FFF2-40B4-BE49-F238E27FC236}">
                        <a16:creationId xmlns:a16="http://schemas.microsoft.com/office/drawing/2014/main" id="{C3310964-9BDD-F3B8-A9CD-D72F600B4CB8}"/>
                      </a:ext>
                    </a:extLst>
                  </p:cNvPr>
                  <p:cNvSpPr/>
                  <p:nvPr/>
                </p:nvSpPr>
                <p:spPr>
                  <a:xfrm rot="5400000">
                    <a:off x="11759659" y="2991621"/>
                    <a:ext cx="62388" cy="63912"/>
                  </a:xfrm>
                  <a:custGeom>
                    <a:avLst/>
                    <a:gdLst>
                      <a:gd name="connsiteX0" fmla="*/ 0 w 62388"/>
                      <a:gd name="connsiteY0" fmla="*/ 0 h 63912"/>
                      <a:gd name="connsiteX1" fmla="*/ 62389 w 62388"/>
                      <a:gd name="connsiteY1" fmla="*/ 0 h 63912"/>
                      <a:gd name="connsiteX2" fmla="*/ 62389 w 62388"/>
                      <a:gd name="connsiteY2" fmla="*/ 63913 h 63912"/>
                      <a:gd name="connsiteX3" fmla="*/ 0 w 62388"/>
                      <a:gd name="connsiteY3" fmla="*/ 63913 h 63912"/>
                    </a:gdLst>
                    <a:ahLst/>
                    <a:cxnLst>
                      <a:cxn ang="0">
                        <a:pos x="connsiteX0" y="connsiteY0"/>
                      </a:cxn>
                      <a:cxn ang="0">
                        <a:pos x="connsiteX1" y="connsiteY1"/>
                      </a:cxn>
                      <a:cxn ang="0">
                        <a:pos x="connsiteX2" y="connsiteY2"/>
                      </a:cxn>
                      <a:cxn ang="0">
                        <a:pos x="connsiteX3" y="connsiteY3"/>
                      </a:cxn>
                    </a:cxnLst>
                    <a:rect l="l" t="t" r="r" b="b"/>
                    <a:pathLst>
                      <a:path w="62388" h="63912">
                        <a:moveTo>
                          <a:pt x="0" y="0"/>
                        </a:moveTo>
                        <a:lnTo>
                          <a:pt x="62389" y="0"/>
                        </a:lnTo>
                        <a:lnTo>
                          <a:pt x="62389" y="63913"/>
                        </a:lnTo>
                        <a:lnTo>
                          <a:pt x="0" y="63913"/>
                        </a:lnTo>
                        <a:close/>
                      </a:path>
                    </a:pathLst>
                  </a:custGeom>
                  <a:solidFill>
                    <a:srgbClr val="EF3F30"/>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103" name="Freeform: Shape 102">
                    <a:extLst>
                      <a:ext uri="{FF2B5EF4-FFF2-40B4-BE49-F238E27FC236}">
                        <a16:creationId xmlns:a16="http://schemas.microsoft.com/office/drawing/2014/main" id="{78678FAC-38F3-6C00-6A82-F895FE758E68}"/>
                      </a:ext>
                    </a:extLst>
                  </p:cNvPr>
                  <p:cNvSpPr/>
                  <p:nvPr/>
                </p:nvSpPr>
                <p:spPr>
                  <a:xfrm rot="5400000">
                    <a:off x="11534869" y="2906858"/>
                    <a:ext cx="62388" cy="63912"/>
                  </a:xfrm>
                  <a:custGeom>
                    <a:avLst/>
                    <a:gdLst>
                      <a:gd name="connsiteX0" fmla="*/ 0 w 62388"/>
                      <a:gd name="connsiteY0" fmla="*/ 0 h 63912"/>
                      <a:gd name="connsiteX1" fmla="*/ 62389 w 62388"/>
                      <a:gd name="connsiteY1" fmla="*/ 0 h 63912"/>
                      <a:gd name="connsiteX2" fmla="*/ 62389 w 62388"/>
                      <a:gd name="connsiteY2" fmla="*/ 63913 h 63912"/>
                      <a:gd name="connsiteX3" fmla="*/ 0 w 62388"/>
                      <a:gd name="connsiteY3" fmla="*/ 63913 h 63912"/>
                    </a:gdLst>
                    <a:ahLst/>
                    <a:cxnLst>
                      <a:cxn ang="0">
                        <a:pos x="connsiteX0" y="connsiteY0"/>
                      </a:cxn>
                      <a:cxn ang="0">
                        <a:pos x="connsiteX1" y="connsiteY1"/>
                      </a:cxn>
                      <a:cxn ang="0">
                        <a:pos x="connsiteX2" y="connsiteY2"/>
                      </a:cxn>
                      <a:cxn ang="0">
                        <a:pos x="connsiteX3" y="connsiteY3"/>
                      </a:cxn>
                    </a:cxnLst>
                    <a:rect l="l" t="t" r="r" b="b"/>
                    <a:pathLst>
                      <a:path w="62388" h="63912">
                        <a:moveTo>
                          <a:pt x="0" y="0"/>
                        </a:moveTo>
                        <a:lnTo>
                          <a:pt x="62389" y="0"/>
                        </a:lnTo>
                        <a:lnTo>
                          <a:pt x="62389" y="63913"/>
                        </a:lnTo>
                        <a:lnTo>
                          <a:pt x="0" y="63913"/>
                        </a:lnTo>
                        <a:close/>
                      </a:path>
                    </a:pathLst>
                  </a:custGeom>
                  <a:solidFill>
                    <a:srgbClr val="EF3F30"/>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104" name="Freeform: Shape 103">
                    <a:extLst>
                      <a:ext uri="{FF2B5EF4-FFF2-40B4-BE49-F238E27FC236}">
                        <a16:creationId xmlns:a16="http://schemas.microsoft.com/office/drawing/2014/main" id="{464689D6-3E00-0CCD-DBBC-9B470F097AA6}"/>
                      </a:ext>
                    </a:extLst>
                  </p:cNvPr>
                  <p:cNvSpPr/>
                  <p:nvPr/>
                </p:nvSpPr>
                <p:spPr>
                  <a:xfrm rot="5400000">
                    <a:off x="11347036" y="2990945"/>
                    <a:ext cx="62388" cy="63912"/>
                  </a:xfrm>
                  <a:custGeom>
                    <a:avLst/>
                    <a:gdLst>
                      <a:gd name="connsiteX0" fmla="*/ 0 w 62388"/>
                      <a:gd name="connsiteY0" fmla="*/ 0 h 63912"/>
                      <a:gd name="connsiteX1" fmla="*/ 62390 w 62388"/>
                      <a:gd name="connsiteY1" fmla="*/ 0 h 63912"/>
                      <a:gd name="connsiteX2" fmla="*/ 62390 w 62388"/>
                      <a:gd name="connsiteY2" fmla="*/ 63913 h 63912"/>
                      <a:gd name="connsiteX3" fmla="*/ 0 w 62388"/>
                      <a:gd name="connsiteY3" fmla="*/ 63913 h 63912"/>
                    </a:gdLst>
                    <a:ahLst/>
                    <a:cxnLst>
                      <a:cxn ang="0">
                        <a:pos x="connsiteX0" y="connsiteY0"/>
                      </a:cxn>
                      <a:cxn ang="0">
                        <a:pos x="connsiteX1" y="connsiteY1"/>
                      </a:cxn>
                      <a:cxn ang="0">
                        <a:pos x="connsiteX2" y="connsiteY2"/>
                      </a:cxn>
                      <a:cxn ang="0">
                        <a:pos x="connsiteX3" y="connsiteY3"/>
                      </a:cxn>
                    </a:cxnLst>
                    <a:rect l="l" t="t" r="r" b="b"/>
                    <a:pathLst>
                      <a:path w="62388" h="63912">
                        <a:moveTo>
                          <a:pt x="0" y="0"/>
                        </a:moveTo>
                        <a:lnTo>
                          <a:pt x="62390" y="0"/>
                        </a:lnTo>
                        <a:lnTo>
                          <a:pt x="62390" y="63913"/>
                        </a:lnTo>
                        <a:lnTo>
                          <a:pt x="0" y="63913"/>
                        </a:lnTo>
                        <a:close/>
                      </a:path>
                    </a:pathLst>
                  </a:custGeom>
                  <a:solidFill>
                    <a:srgbClr val="EF3F30"/>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105" name="Freeform: Shape 104">
                    <a:extLst>
                      <a:ext uri="{FF2B5EF4-FFF2-40B4-BE49-F238E27FC236}">
                        <a16:creationId xmlns:a16="http://schemas.microsoft.com/office/drawing/2014/main" id="{C2CDD422-7D48-65BA-0942-B9A15305376C}"/>
                      </a:ext>
                    </a:extLst>
                  </p:cNvPr>
                  <p:cNvSpPr/>
                  <p:nvPr/>
                </p:nvSpPr>
                <p:spPr>
                  <a:xfrm rot="5400000">
                    <a:off x="11179968" y="2990945"/>
                    <a:ext cx="62388" cy="63912"/>
                  </a:xfrm>
                  <a:custGeom>
                    <a:avLst/>
                    <a:gdLst>
                      <a:gd name="connsiteX0" fmla="*/ 0 w 62388"/>
                      <a:gd name="connsiteY0" fmla="*/ 0 h 63912"/>
                      <a:gd name="connsiteX1" fmla="*/ 62389 w 62388"/>
                      <a:gd name="connsiteY1" fmla="*/ 0 h 63912"/>
                      <a:gd name="connsiteX2" fmla="*/ 62389 w 62388"/>
                      <a:gd name="connsiteY2" fmla="*/ 63913 h 63912"/>
                      <a:gd name="connsiteX3" fmla="*/ 0 w 62388"/>
                      <a:gd name="connsiteY3" fmla="*/ 63913 h 63912"/>
                    </a:gdLst>
                    <a:ahLst/>
                    <a:cxnLst>
                      <a:cxn ang="0">
                        <a:pos x="connsiteX0" y="connsiteY0"/>
                      </a:cxn>
                      <a:cxn ang="0">
                        <a:pos x="connsiteX1" y="connsiteY1"/>
                      </a:cxn>
                      <a:cxn ang="0">
                        <a:pos x="connsiteX2" y="connsiteY2"/>
                      </a:cxn>
                      <a:cxn ang="0">
                        <a:pos x="connsiteX3" y="connsiteY3"/>
                      </a:cxn>
                    </a:cxnLst>
                    <a:rect l="l" t="t" r="r" b="b"/>
                    <a:pathLst>
                      <a:path w="62388" h="63912">
                        <a:moveTo>
                          <a:pt x="0" y="0"/>
                        </a:moveTo>
                        <a:lnTo>
                          <a:pt x="62389" y="0"/>
                        </a:lnTo>
                        <a:lnTo>
                          <a:pt x="62389" y="63913"/>
                        </a:lnTo>
                        <a:lnTo>
                          <a:pt x="0" y="63913"/>
                        </a:lnTo>
                        <a:close/>
                      </a:path>
                    </a:pathLst>
                  </a:custGeom>
                  <a:solidFill>
                    <a:srgbClr val="EF3F30"/>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106" name="Freeform: Shape 105">
                    <a:extLst>
                      <a:ext uri="{FF2B5EF4-FFF2-40B4-BE49-F238E27FC236}">
                        <a16:creationId xmlns:a16="http://schemas.microsoft.com/office/drawing/2014/main" id="{14F77A85-51F5-9DAC-1A73-25D033952983}"/>
                      </a:ext>
                    </a:extLst>
                  </p:cNvPr>
                  <p:cNvSpPr/>
                  <p:nvPr/>
                </p:nvSpPr>
                <p:spPr>
                  <a:xfrm rot="5400000">
                    <a:off x="10924221" y="2633929"/>
                    <a:ext cx="62388" cy="63912"/>
                  </a:xfrm>
                  <a:custGeom>
                    <a:avLst/>
                    <a:gdLst>
                      <a:gd name="connsiteX0" fmla="*/ 0 w 62388"/>
                      <a:gd name="connsiteY0" fmla="*/ 0 h 63912"/>
                      <a:gd name="connsiteX1" fmla="*/ 62389 w 62388"/>
                      <a:gd name="connsiteY1" fmla="*/ 0 h 63912"/>
                      <a:gd name="connsiteX2" fmla="*/ 62389 w 62388"/>
                      <a:gd name="connsiteY2" fmla="*/ 63913 h 63912"/>
                      <a:gd name="connsiteX3" fmla="*/ 0 w 62388"/>
                      <a:gd name="connsiteY3" fmla="*/ 63913 h 63912"/>
                    </a:gdLst>
                    <a:ahLst/>
                    <a:cxnLst>
                      <a:cxn ang="0">
                        <a:pos x="connsiteX0" y="connsiteY0"/>
                      </a:cxn>
                      <a:cxn ang="0">
                        <a:pos x="connsiteX1" y="connsiteY1"/>
                      </a:cxn>
                      <a:cxn ang="0">
                        <a:pos x="connsiteX2" y="connsiteY2"/>
                      </a:cxn>
                      <a:cxn ang="0">
                        <a:pos x="connsiteX3" y="connsiteY3"/>
                      </a:cxn>
                    </a:cxnLst>
                    <a:rect l="l" t="t" r="r" b="b"/>
                    <a:pathLst>
                      <a:path w="62388" h="63912">
                        <a:moveTo>
                          <a:pt x="0" y="0"/>
                        </a:moveTo>
                        <a:lnTo>
                          <a:pt x="62389" y="0"/>
                        </a:lnTo>
                        <a:lnTo>
                          <a:pt x="62389" y="63913"/>
                        </a:lnTo>
                        <a:lnTo>
                          <a:pt x="0" y="63913"/>
                        </a:lnTo>
                        <a:close/>
                      </a:path>
                    </a:pathLst>
                  </a:custGeom>
                  <a:solidFill>
                    <a:srgbClr val="EF3F30"/>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107" name="Freeform: Shape 106">
                    <a:extLst>
                      <a:ext uri="{FF2B5EF4-FFF2-40B4-BE49-F238E27FC236}">
                        <a16:creationId xmlns:a16="http://schemas.microsoft.com/office/drawing/2014/main" id="{BC463895-644E-6FFA-9705-929DC4652EE6}"/>
                      </a:ext>
                    </a:extLst>
                  </p:cNvPr>
                  <p:cNvSpPr/>
                  <p:nvPr/>
                </p:nvSpPr>
                <p:spPr>
                  <a:xfrm rot="5400000">
                    <a:off x="10711814" y="2066677"/>
                    <a:ext cx="62388" cy="63912"/>
                  </a:xfrm>
                  <a:custGeom>
                    <a:avLst/>
                    <a:gdLst>
                      <a:gd name="connsiteX0" fmla="*/ 0 w 62388"/>
                      <a:gd name="connsiteY0" fmla="*/ 0 h 63912"/>
                      <a:gd name="connsiteX1" fmla="*/ 62388 w 62388"/>
                      <a:gd name="connsiteY1" fmla="*/ 0 h 63912"/>
                      <a:gd name="connsiteX2" fmla="*/ 62388 w 62388"/>
                      <a:gd name="connsiteY2" fmla="*/ 63913 h 63912"/>
                      <a:gd name="connsiteX3" fmla="*/ 0 w 62388"/>
                      <a:gd name="connsiteY3" fmla="*/ 63913 h 63912"/>
                    </a:gdLst>
                    <a:ahLst/>
                    <a:cxnLst>
                      <a:cxn ang="0">
                        <a:pos x="connsiteX0" y="connsiteY0"/>
                      </a:cxn>
                      <a:cxn ang="0">
                        <a:pos x="connsiteX1" y="connsiteY1"/>
                      </a:cxn>
                      <a:cxn ang="0">
                        <a:pos x="connsiteX2" y="connsiteY2"/>
                      </a:cxn>
                      <a:cxn ang="0">
                        <a:pos x="connsiteX3" y="connsiteY3"/>
                      </a:cxn>
                    </a:cxnLst>
                    <a:rect l="l" t="t" r="r" b="b"/>
                    <a:pathLst>
                      <a:path w="62388" h="63912">
                        <a:moveTo>
                          <a:pt x="0" y="0"/>
                        </a:moveTo>
                        <a:lnTo>
                          <a:pt x="62388" y="0"/>
                        </a:lnTo>
                        <a:lnTo>
                          <a:pt x="62388" y="63913"/>
                        </a:lnTo>
                        <a:lnTo>
                          <a:pt x="0" y="63913"/>
                        </a:lnTo>
                        <a:close/>
                      </a:path>
                    </a:pathLst>
                  </a:custGeom>
                  <a:solidFill>
                    <a:srgbClr val="EF3F30"/>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grpSp>
          </p:grpSp>
          <p:grpSp>
            <p:nvGrpSpPr>
              <p:cNvPr id="77" name="Graphic 1">
                <a:extLst>
                  <a:ext uri="{FF2B5EF4-FFF2-40B4-BE49-F238E27FC236}">
                    <a16:creationId xmlns:a16="http://schemas.microsoft.com/office/drawing/2014/main" id="{9EC0E81A-6D4B-1731-8D5D-8C1190AA15D5}"/>
                  </a:ext>
                </a:extLst>
              </p:cNvPr>
              <p:cNvGrpSpPr/>
              <p:nvPr/>
            </p:nvGrpSpPr>
            <p:grpSpPr>
              <a:xfrm>
                <a:off x="14024419" y="3561959"/>
                <a:ext cx="1746899" cy="311624"/>
                <a:chOff x="14024419" y="3561959"/>
                <a:chExt cx="1746899" cy="311624"/>
              </a:xfrm>
            </p:grpSpPr>
            <p:sp>
              <p:nvSpPr>
                <p:cNvPr id="90" name="TextBox 89">
                  <a:extLst>
                    <a:ext uri="{FF2B5EF4-FFF2-40B4-BE49-F238E27FC236}">
                      <a16:creationId xmlns:a16="http://schemas.microsoft.com/office/drawing/2014/main" id="{0CDAFF78-ACF6-4116-FB0A-A31C11863231}"/>
                    </a:ext>
                  </a:extLst>
                </p:cNvPr>
                <p:cNvSpPr txBox="1"/>
                <p:nvPr/>
              </p:nvSpPr>
              <p:spPr>
                <a:xfrm>
                  <a:off x="14272831" y="3561959"/>
                  <a:ext cx="1498487" cy="311624"/>
                </a:xfrm>
                <a:prstGeom prst="rect">
                  <a:avLst/>
                </a:prstGeom>
                <a:noFill/>
              </p:spPr>
              <p:txBody>
                <a:bodyPr wrap="none" rtlCol="0">
                  <a:spAutoFit/>
                </a:bodyPr>
                <a:lstStyle/>
                <a:p>
                  <a:pPr defTabSz="304815"/>
                  <a:r>
                    <a:rPr lang="en-US" sz="750">
                      <a:solidFill>
                        <a:srgbClr val="616161"/>
                      </a:solidFill>
                      <a:latin typeface="Nunito" panose="00000500000000000000" pitchFamily="2" charset="0"/>
                      <a:cs typeface="Arial"/>
                      <a:sym typeface="Arial"/>
                      <a:rtl val="0"/>
                    </a:rPr>
                    <a:t>DAPA 10 mg+MET</a:t>
                  </a:r>
                </a:p>
              </p:txBody>
            </p:sp>
            <p:sp>
              <p:nvSpPr>
                <p:cNvPr id="91" name="Freeform: Shape 90">
                  <a:extLst>
                    <a:ext uri="{FF2B5EF4-FFF2-40B4-BE49-F238E27FC236}">
                      <a16:creationId xmlns:a16="http://schemas.microsoft.com/office/drawing/2014/main" id="{C354B5C4-143E-E630-C76D-F5E965A9C41D}"/>
                    </a:ext>
                  </a:extLst>
                </p:cNvPr>
                <p:cNvSpPr/>
                <p:nvPr/>
              </p:nvSpPr>
              <p:spPr>
                <a:xfrm>
                  <a:off x="14024419" y="3703415"/>
                  <a:ext cx="243268" cy="9525"/>
                </a:xfrm>
                <a:custGeom>
                  <a:avLst/>
                  <a:gdLst>
                    <a:gd name="connsiteX0" fmla="*/ 0 w 243268"/>
                    <a:gd name="connsiteY0" fmla="*/ 0 h 9525"/>
                    <a:gd name="connsiteX1" fmla="*/ 243269 w 243268"/>
                    <a:gd name="connsiteY1" fmla="*/ 0 h 9525"/>
                  </a:gdLst>
                  <a:ahLst/>
                  <a:cxnLst>
                    <a:cxn ang="0">
                      <a:pos x="connsiteX0" y="connsiteY0"/>
                    </a:cxn>
                    <a:cxn ang="0">
                      <a:pos x="connsiteX1" y="connsiteY1"/>
                    </a:cxn>
                  </a:cxnLst>
                  <a:rect l="l" t="t" r="r" b="b"/>
                  <a:pathLst>
                    <a:path w="243268" h="9525">
                      <a:moveTo>
                        <a:pt x="0" y="0"/>
                      </a:moveTo>
                      <a:lnTo>
                        <a:pt x="243269" y="0"/>
                      </a:lnTo>
                    </a:path>
                  </a:pathLst>
                </a:custGeom>
                <a:ln w="14288" cap="flat">
                  <a:solidFill>
                    <a:srgbClr val="00B0F0"/>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92" name="Freeform: Shape 91">
                  <a:extLst>
                    <a:ext uri="{FF2B5EF4-FFF2-40B4-BE49-F238E27FC236}">
                      <a16:creationId xmlns:a16="http://schemas.microsoft.com/office/drawing/2014/main" id="{CA9BBDBB-6355-4F10-C9B3-3E9C03186508}"/>
                    </a:ext>
                  </a:extLst>
                </p:cNvPr>
                <p:cNvSpPr/>
                <p:nvPr/>
              </p:nvSpPr>
              <p:spPr>
                <a:xfrm>
                  <a:off x="14099380" y="3658266"/>
                  <a:ext cx="93345" cy="89915"/>
                </a:xfrm>
                <a:custGeom>
                  <a:avLst/>
                  <a:gdLst>
                    <a:gd name="connsiteX0" fmla="*/ 0 w 93345"/>
                    <a:gd name="connsiteY0" fmla="*/ 45053 h 89915"/>
                    <a:gd name="connsiteX1" fmla="*/ 46673 w 93345"/>
                    <a:gd name="connsiteY1" fmla="*/ 0 h 89915"/>
                    <a:gd name="connsiteX2" fmla="*/ 93345 w 93345"/>
                    <a:gd name="connsiteY2" fmla="*/ 45053 h 89915"/>
                    <a:gd name="connsiteX3" fmla="*/ 46673 w 93345"/>
                    <a:gd name="connsiteY3" fmla="*/ 89916 h 89915"/>
                  </a:gdLst>
                  <a:ahLst/>
                  <a:cxnLst>
                    <a:cxn ang="0">
                      <a:pos x="connsiteX0" y="connsiteY0"/>
                    </a:cxn>
                    <a:cxn ang="0">
                      <a:pos x="connsiteX1" y="connsiteY1"/>
                    </a:cxn>
                    <a:cxn ang="0">
                      <a:pos x="connsiteX2" y="connsiteY2"/>
                    </a:cxn>
                    <a:cxn ang="0">
                      <a:pos x="connsiteX3" y="connsiteY3"/>
                    </a:cxn>
                  </a:cxnLst>
                  <a:rect l="l" t="t" r="r" b="b"/>
                  <a:pathLst>
                    <a:path w="93345" h="89915">
                      <a:moveTo>
                        <a:pt x="0" y="45053"/>
                      </a:moveTo>
                      <a:lnTo>
                        <a:pt x="46673" y="0"/>
                      </a:lnTo>
                      <a:lnTo>
                        <a:pt x="93345" y="45053"/>
                      </a:lnTo>
                      <a:lnTo>
                        <a:pt x="46673" y="89916"/>
                      </a:lnTo>
                      <a:close/>
                    </a:path>
                  </a:pathLst>
                </a:custGeom>
                <a:solidFill>
                  <a:srgbClr val="00B0F0"/>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grpSp>
          <p:grpSp>
            <p:nvGrpSpPr>
              <p:cNvPr id="78" name="Graphic 1">
                <a:extLst>
                  <a:ext uri="{FF2B5EF4-FFF2-40B4-BE49-F238E27FC236}">
                    <a16:creationId xmlns:a16="http://schemas.microsoft.com/office/drawing/2014/main" id="{5FD845B9-0977-E3F2-A545-F305FD46012F}"/>
                  </a:ext>
                </a:extLst>
              </p:cNvPr>
              <p:cNvGrpSpPr/>
              <p:nvPr/>
            </p:nvGrpSpPr>
            <p:grpSpPr>
              <a:xfrm>
                <a:off x="12307061" y="3774300"/>
                <a:ext cx="1667647" cy="311624"/>
                <a:chOff x="12307061" y="3774300"/>
                <a:chExt cx="1667647" cy="311624"/>
              </a:xfrm>
            </p:grpSpPr>
            <p:sp>
              <p:nvSpPr>
                <p:cNvPr id="87" name="TextBox 86">
                  <a:extLst>
                    <a:ext uri="{FF2B5EF4-FFF2-40B4-BE49-F238E27FC236}">
                      <a16:creationId xmlns:a16="http://schemas.microsoft.com/office/drawing/2014/main" id="{963DEFAF-C739-E4CA-010A-DE96858D3082}"/>
                    </a:ext>
                  </a:extLst>
                </p:cNvPr>
                <p:cNvSpPr txBox="1"/>
                <p:nvPr/>
              </p:nvSpPr>
              <p:spPr>
                <a:xfrm>
                  <a:off x="12555568" y="3774300"/>
                  <a:ext cx="1419140" cy="311624"/>
                </a:xfrm>
                <a:prstGeom prst="rect">
                  <a:avLst/>
                </a:prstGeom>
                <a:noFill/>
              </p:spPr>
              <p:txBody>
                <a:bodyPr wrap="none" rtlCol="0">
                  <a:spAutoFit/>
                </a:bodyPr>
                <a:lstStyle/>
                <a:p>
                  <a:pPr defTabSz="304815"/>
                  <a:r>
                    <a:rPr lang="en-US" sz="750">
                      <a:solidFill>
                        <a:srgbClr val="616161"/>
                      </a:solidFill>
                      <a:latin typeface="Nunito" panose="00000500000000000000" pitchFamily="2" charset="0"/>
                      <a:cs typeface="Arial"/>
                      <a:sym typeface="Arial"/>
                      <a:rtl val="0"/>
                    </a:rPr>
                    <a:t>DAPA 5 mg+MET</a:t>
                  </a:r>
                </a:p>
              </p:txBody>
            </p:sp>
            <p:sp>
              <p:nvSpPr>
                <p:cNvPr id="88" name="Freeform: Shape 87">
                  <a:extLst>
                    <a:ext uri="{FF2B5EF4-FFF2-40B4-BE49-F238E27FC236}">
                      <a16:creationId xmlns:a16="http://schemas.microsoft.com/office/drawing/2014/main" id="{987B01FC-2F7F-7063-3F91-40581C199AC2}"/>
                    </a:ext>
                  </a:extLst>
                </p:cNvPr>
                <p:cNvSpPr/>
                <p:nvPr/>
              </p:nvSpPr>
              <p:spPr>
                <a:xfrm>
                  <a:off x="12307061" y="3915727"/>
                  <a:ext cx="243363" cy="9525"/>
                </a:xfrm>
                <a:custGeom>
                  <a:avLst/>
                  <a:gdLst>
                    <a:gd name="connsiteX0" fmla="*/ 0 w 243363"/>
                    <a:gd name="connsiteY0" fmla="*/ 0 h 9525"/>
                    <a:gd name="connsiteX1" fmla="*/ 243364 w 243363"/>
                    <a:gd name="connsiteY1" fmla="*/ 0 h 9525"/>
                  </a:gdLst>
                  <a:ahLst/>
                  <a:cxnLst>
                    <a:cxn ang="0">
                      <a:pos x="connsiteX0" y="connsiteY0"/>
                    </a:cxn>
                    <a:cxn ang="0">
                      <a:pos x="connsiteX1" y="connsiteY1"/>
                    </a:cxn>
                  </a:cxnLst>
                  <a:rect l="l" t="t" r="r" b="b"/>
                  <a:pathLst>
                    <a:path w="243363" h="9525">
                      <a:moveTo>
                        <a:pt x="0" y="0"/>
                      </a:moveTo>
                      <a:lnTo>
                        <a:pt x="243364" y="0"/>
                      </a:lnTo>
                    </a:path>
                  </a:pathLst>
                </a:custGeom>
                <a:ln w="14288" cap="flat">
                  <a:solidFill>
                    <a:srgbClr val="CCDB29"/>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89" name="Freeform: Shape 88">
                  <a:extLst>
                    <a:ext uri="{FF2B5EF4-FFF2-40B4-BE49-F238E27FC236}">
                      <a16:creationId xmlns:a16="http://schemas.microsoft.com/office/drawing/2014/main" id="{97E117F8-0A80-0D1D-9F6F-BFEFC354959B}"/>
                    </a:ext>
                  </a:extLst>
                </p:cNvPr>
                <p:cNvSpPr/>
                <p:nvPr/>
              </p:nvSpPr>
              <p:spPr>
                <a:xfrm>
                  <a:off x="12367830" y="3865149"/>
                  <a:ext cx="121825" cy="87344"/>
                </a:xfrm>
                <a:custGeom>
                  <a:avLst/>
                  <a:gdLst>
                    <a:gd name="connsiteX0" fmla="*/ 0 w 121825"/>
                    <a:gd name="connsiteY0" fmla="*/ 87344 h 87344"/>
                    <a:gd name="connsiteX1" fmla="*/ 60960 w 121825"/>
                    <a:gd name="connsiteY1" fmla="*/ 0 h 87344"/>
                    <a:gd name="connsiteX2" fmla="*/ 121825 w 121825"/>
                    <a:gd name="connsiteY2" fmla="*/ 87344 h 87344"/>
                  </a:gdLst>
                  <a:ahLst/>
                  <a:cxnLst>
                    <a:cxn ang="0">
                      <a:pos x="connsiteX0" y="connsiteY0"/>
                    </a:cxn>
                    <a:cxn ang="0">
                      <a:pos x="connsiteX1" y="connsiteY1"/>
                    </a:cxn>
                    <a:cxn ang="0">
                      <a:pos x="connsiteX2" y="connsiteY2"/>
                    </a:cxn>
                  </a:cxnLst>
                  <a:rect l="l" t="t" r="r" b="b"/>
                  <a:pathLst>
                    <a:path w="121825" h="87344">
                      <a:moveTo>
                        <a:pt x="0" y="87344"/>
                      </a:moveTo>
                      <a:lnTo>
                        <a:pt x="60960" y="0"/>
                      </a:lnTo>
                      <a:lnTo>
                        <a:pt x="121825" y="87344"/>
                      </a:lnTo>
                      <a:close/>
                    </a:path>
                  </a:pathLst>
                </a:custGeom>
                <a:solidFill>
                  <a:srgbClr val="CCDB29"/>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grpSp>
          <p:grpSp>
            <p:nvGrpSpPr>
              <p:cNvPr id="79" name="Graphic 1">
                <a:extLst>
                  <a:ext uri="{FF2B5EF4-FFF2-40B4-BE49-F238E27FC236}">
                    <a16:creationId xmlns:a16="http://schemas.microsoft.com/office/drawing/2014/main" id="{42267C52-9AB2-97D4-E613-CDB85BFC113D}"/>
                  </a:ext>
                </a:extLst>
              </p:cNvPr>
              <p:cNvGrpSpPr/>
              <p:nvPr/>
            </p:nvGrpSpPr>
            <p:grpSpPr>
              <a:xfrm>
                <a:off x="14024419" y="3774309"/>
                <a:ext cx="1431911" cy="311624"/>
                <a:chOff x="14024419" y="3774309"/>
                <a:chExt cx="1431911" cy="311624"/>
              </a:xfrm>
            </p:grpSpPr>
            <p:sp>
              <p:nvSpPr>
                <p:cNvPr id="84" name="TextBox 83">
                  <a:extLst>
                    <a:ext uri="{FF2B5EF4-FFF2-40B4-BE49-F238E27FC236}">
                      <a16:creationId xmlns:a16="http://schemas.microsoft.com/office/drawing/2014/main" id="{9D596718-61AA-15E5-EC06-8DEA9FE32624}"/>
                    </a:ext>
                  </a:extLst>
                </p:cNvPr>
                <p:cNvSpPr txBox="1"/>
                <p:nvPr/>
              </p:nvSpPr>
              <p:spPr>
                <a:xfrm>
                  <a:off x="14272831" y="3774309"/>
                  <a:ext cx="1183499" cy="311624"/>
                </a:xfrm>
                <a:prstGeom prst="rect">
                  <a:avLst/>
                </a:prstGeom>
                <a:noFill/>
              </p:spPr>
              <p:txBody>
                <a:bodyPr wrap="none" rtlCol="0">
                  <a:spAutoFit/>
                </a:bodyPr>
                <a:lstStyle/>
                <a:p>
                  <a:pPr defTabSz="304815"/>
                  <a:r>
                    <a:rPr lang="en-US" sz="750">
                      <a:solidFill>
                        <a:srgbClr val="616161"/>
                      </a:solidFill>
                      <a:latin typeface="Nunito" panose="00000500000000000000" pitchFamily="2" charset="0"/>
                      <a:cs typeface="Arial"/>
                      <a:sym typeface="Arial"/>
                      <a:rtl val="0"/>
                    </a:rPr>
                    <a:t>Placebo+MET</a:t>
                  </a:r>
                </a:p>
              </p:txBody>
            </p:sp>
            <p:sp>
              <p:nvSpPr>
                <p:cNvPr id="85" name="Freeform: Shape 84">
                  <a:extLst>
                    <a:ext uri="{FF2B5EF4-FFF2-40B4-BE49-F238E27FC236}">
                      <a16:creationId xmlns:a16="http://schemas.microsoft.com/office/drawing/2014/main" id="{4E4124CC-F000-7DBD-A916-E81EDDE4B9C1}"/>
                    </a:ext>
                  </a:extLst>
                </p:cNvPr>
                <p:cNvSpPr/>
                <p:nvPr/>
              </p:nvSpPr>
              <p:spPr>
                <a:xfrm>
                  <a:off x="14024419" y="3915727"/>
                  <a:ext cx="243268" cy="9525"/>
                </a:xfrm>
                <a:custGeom>
                  <a:avLst/>
                  <a:gdLst>
                    <a:gd name="connsiteX0" fmla="*/ 0 w 243268"/>
                    <a:gd name="connsiteY0" fmla="*/ 0 h 9525"/>
                    <a:gd name="connsiteX1" fmla="*/ 243269 w 243268"/>
                    <a:gd name="connsiteY1" fmla="*/ 0 h 9525"/>
                  </a:gdLst>
                  <a:ahLst/>
                  <a:cxnLst>
                    <a:cxn ang="0">
                      <a:pos x="connsiteX0" y="connsiteY0"/>
                    </a:cxn>
                    <a:cxn ang="0">
                      <a:pos x="connsiteX1" y="connsiteY1"/>
                    </a:cxn>
                  </a:cxnLst>
                  <a:rect l="l" t="t" r="r" b="b"/>
                  <a:pathLst>
                    <a:path w="243268" h="9525">
                      <a:moveTo>
                        <a:pt x="0" y="0"/>
                      </a:moveTo>
                      <a:lnTo>
                        <a:pt x="243269" y="0"/>
                      </a:lnTo>
                    </a:path>
                  </a:pathLst>
                </a:custGeom>
                <a:ln w="14288" cap="flat">
                  <a:solidFill>
                    <a:srgbClr val="565656"/>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86" name="Freeform: Shape 85">
                  <a:extLst>
                    <a:ext uri="{FF2B5EF4-FFF2-40B4-BE49-F238E27FC236}">
                      <a16:creationId xmlns:a16="http://schemas.microsoft.com/office/drawing/2014/main" id="{9F7BB3B4-1255-EEC5-B06C-F5793FF4AEBB}"/>
                    </a:ext>
                  </a:extLst>
                </p:cNvPr>
                <p:cNvSpPr/>
                <p:nvPr/>
              </p:nvSpPr>
              <p:spPr>
                <a:xfrm>
                  <a:off x="14099380" y="3867816"/>
                  <a:ext cx="93345" cy="95345"/>
                </a:xfrm>
                <a:custGeom>
                  <a:avLst/>
                  <a:gdLst>
                    <a:gd name="connsiteX0" fmla="*/ 0 w 93345"/>
                    <a:gd name="connsiteY0" fmla="*/ 47911 h 95345"/>
                    <a:gd name="connsiteX1" fmla="*/ 46673 w 93345"/>
                    <a:gd name="connsiteY1" fmla="*/ 0 h 95345"/>
                    <a:gd name="connsiteX2" fmla="*/ 93345 w 93345"/>
                    <a:gd name="connsiteY2" fmla="*/ 47911 h 95345"/>
                    <a:gd name="connsiteX3" fmla="*/ 46673 w 93345"/>
                    <a:gd name="connsiteY3" fmla="*/ 95345 h 95345"/>
                  </a:gdLst>
                  <a:ahLst/>
                  <a:cxnLst>
                    <a:cxn ang="0">
                      <a:pos x="connsiteX0" y="connsiteY0"/>
                    </a:cxn>
                    <a:cxn ang="0">
                      <a:pos x="connsiteX1" y="connsiteY1"/>
                    </a:cxn>
                    <a:cxn ang="0">
                      <a:pos x="connsiteX2" y="connsiteY2"/>
                    </a:cxn>
                    <a:cxn ang="0">
                      <a:pos x="connsiteX3" y="connsiteY3"/>
                    </a:cxn>
                  </a:cxnLst>
                  <a:rect l="l" t="t" r="r" b="b"/>
                  <a:pathLst>
                    <a:path w="93345" h="95345">
                      <a:moveTo>
                        <a:pt x="0" y="47911"/>
                      </a:moveTo>
                      <a:lnTo>
                        <a:pt x="46673" y="0"/>
                      </a:lnTo>
                      <a:lnTo>
                        <a:pt x="93345" y="47911"/>
                      </a:lnTo>
                      <a:lnTo>
                        <a:pt x="46673" y="95345"/>
                      </a:lnTo>
                      <a:close/>
                    </a:path>
                  </a:pathLst>
                </a:custGeom>
                <a:solidFill>
                  <a:srgbClr val="565656"/>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grpSp>
          <p:grpSp>
            <p:nvGrpSpPr>
              <p:cNvPr id="80" name="Graphic 1">
                <a:extLst>
                  <a:ext uri="{FF2B5EF4-FFF2-40B4-BE49-F238E27FC236}">
                    <a16:creationId xmlns:a16="http://schemas.microsoft.com/office/drawing/2014/main" id="{63F6C993-F3CF-5829-2DA5-EA0454769C7B}"/>
                  </a:ext>
                </a:extLst>
              </p:cNvPr>
              <p:cNvGrpSpPr/>
              <p:nvPr/>
            </p:nvGrpSpPr>
            <p:grpSpPr>
              <a:xfrm>
                <a:off x="12307061" y="3561959"/>
                <a:ext cx="1787872" cy="311624"/>
                <a:chOff x="12307061" y="3561959"/>
                <a:chExt cx="1787872" cy="311624"/>
              </a:xfrm>
            </p:grpSpPr>
            <p:sp>
              <p:nvSpPr>
                <p:cNvPr id="81" name="TextBox 80">
                  <a:extLst>
                    <a:ext uri="{FF2B5EF4-FFF2-40B4-BE49-F238E27FC236}">
                      <a16:creationId xmlns:a16="http://schemas.microsoft.com/office/drawing/2014/main" id="{5F6CB918-D9C9-DD7F-9871-BEADE9DBF85E}"/>
                    </a:ext>
                  </a:extLst>
                </p:cNvPr>
                <p:cNvSpPr txBox="1"/>
                <p:nvPr/>
              </p:nvSpPr>
              <p:spPr>
                <a:xfrm>
                  <a:off x="12555568" y="3561959"/>
                  <a:ext cx="1539365" cy="311624"/>
                </a:xfrm>
                <a:prstGeom prst="rect">
                  <a:avLst/>
                </a:prstGeom>
                <a:noFill/>
              </p:spPr>
              <p:txBody>
                <a:bodyPr wrap="none" rtlCol="0">
                  <a:spAutoFit/>
                </a:bodyPr>
                <a:lstStyle/>
                <a:p>
                  <a:pPr defTabSz="304815"/>
                  <a:r>
                    <a:rPr lang="en-US" sz="750">
                      <a:solidFill>
                        <a:srgbClr val="616161"/>
                      </a:solidFill>
                      <a:latin typeface="Nunito" panose="00000500000000000000" pitchFamily="2" charset="0"/>
                      <a:cs typeface="Arial"/>
                      <a:sym typeface="Arial"/>
                      <a:rtl val="0"/>
                    </a:rPr>
                    <a:t>DAPA 2.5 mg+MET</a:t>
                  </a:r>
                </a:p>
              </p:txBody>
            </p:sp>
            <p:sp>
              <p:nvSpPr>
                <p:cNvPr id="82" name="Freeform: Shape 81">
                  <a:extLst>
                    <a:ext uri="{FF2B5EF4-FFF2-40B4-BE49-F238E27FC236}">
                      <a16:creationId xmlns:a16="http://schemas.microsoft.com/office/drawing/2014/main" id="{494FE540-FD50-1278-653E-B084BB195B6D}"/>
                    </a:ext>
                  </a:extLst>
                </p:cNvPr>
                <p:cNvSpPr/>
                <p:nvPr/>
              </p:nvSpPr>
              <p:spPr>
                <a:xfrm>
                  <a:off x="12307061" y="3703415"/>
                  <a:ext cx="243363" cy="9525"/>
                </a:xfrm>
                <a:custGeom>
                  <a:avLst/>
                  <a:gdLst>
                    <a:gd name="connsiteX0" fmla="*/ 0 w 243363"/>
                    <a:gd name="connsiteY0" fmla="*/ 0 h 9525"/>
                    <a:gd name="connsiteX1" fmla="*/ 243364 w 243363"/>
                    <a:gd name="connsiteY1" fmla="*/ 0 h 9525"/>
                  </a:gdLst>
                  <a:ahLst/>
                  <a:cxnLst>
                    <a:cxn ang="0">
                      <a:pos x="connsiteX0" y="connsiteY0"/>
                    </a:cxn>
                    <a:cxn ang="0">
                      <a:pos x="connsiteX1" y="connsiteY1"/>
                    </a:cxn>
                  </a:cxnLst>
                  <a:rect l="l" t="t" r="r" b="b"/>
                  <a:pathLst>
                    <a:path w="243363" h="9525">
                      <a:moveTo>
                        <a:pt x="0" y="0"/>
                      </a:moveTo>
                      <a:lnTo>
                        <a:pt x="243364" y="0"/>
                      </a:lnTo>
                    </a:path>
                  </a:pathLst>
                </a:custGeom>
                <a:ln w="14288" cap="flat">
                  <a:solidFill>
                    <a:srgbClr val="EF3F30"/>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83" name="Freeform: Shape 82">
                  <a:extLst>
                    <a:ext uri="{FF2B5EF4-FFF2-40B4-BE49-F238E27FC236}">
                      <a16:creationId xmlns:a16="http://schemas.microsoft.com/office/drawing/2014/main" id="{F6177C66-2AC2-E1A5-BD5F-06D2203C6363}"/>
                    </a:ext>
                  </a:extLst>
                </p:cNvPr>
                <p:cNvSpPr/>
                <p:nvPr/>
              </p:nvSpPr>
              <p:spPr>
                <a:xfrm rot="5400000">
                  <a:off x="12386976" y="3661695"/>
                  <a:ext cx="83438" cy="83438"/>
                </a:xfrm>
                <a:custGeom>
                  <a:avLst/>
                  <a:gdLst>
                    <a:gd name="connsiteX0" fmla="*/ 0 w 83438"/>
                    <a:gd name="connsiteY0" fmla="*/ 0 h 83438"/>
                    <a:gd name="connsiteX1" fmla="*/ 83439 w 83438"/>
                    <a:gd name="connsiteY1" fmla="*/ 0 h 83438"/>
                    <a:gd name="connsiteX2" fmla="*/ 83439 w 83438"/>
                    <a:gd name="connsiteY2" fmla="*/ 83439 h 83438"/>
                    <a:gd name="connsiteX3" fmla="*/ 0 w 83438"/>
                    <a:gd name="connsiteY3" fmla="*/ 83439 h 83438"/>
                  </a:gdLst>
                  <a:ahLst/>
                  <a:cxnLst>
                    <a:cxn ang="0">
                      <a:pos x="connsiteX0" y="connsiteY0"/>
                    </a:cxn>
                    <a:cxn ang="0">
                      <a:pos x="connsiteX1" y="connsiteY1"/>
                    </a:cxn>
                    <a:cxn ang="0">
                      <a:pos x="connsiteX2" y="connsiteY2"/>
                    </a:cxn>
                    <a:cxn ang="0">
                      <a:pos x="connsiteX3" y="connsiteY3"/>
                    </a:cxn>
                  </a:cxnLst>
                  <a:rect l="l" t="t" r="r" b="b"/>
                  <a:pathLst>
                    <a:path w="83438" h="83438">
                      <a:moveTo>
                        <a:pt x="0" y="0"/>
                      </a:moveTo>
                      <a:lnTo>
                        <a:pt x="83439" y="0"/>
                      </a:lnTo>
                      <a:lnTo>
                        <a:pt x="83439" y="83439"/>
                      </a:lnTo>
                      <a:lnTo>
                        <a:pt x="0" y="83439"/>
                      </a:lnTo>
                      <a:close/>
                    </a:path>
                  </a:pathLst>
                </a:custGeom>
                <a:solidFill>
                  <a:srgbClr val="EF3F30"/>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grpSp>
        </p:grpSp>
      </p:grpSp>
      <p:grpSp>
        <p:nvGrpSpPr>
          <p:cNvPr id="165" name="Group 164">
            <a:extLst>
              <a:ext uri="{FF2B5EF4-FFF2-40B4-BE49-F238E27FC236}">
                <a16:creationId xmlns:a16="http://schemas.microsoft.com/office/drawing/2014/main" id="{850674CA-A7DC-531F-7E78-AEBBF268F2F6}"/>
              </a:ext>
            </a:extLst>
          </p:cNvPr>
          <p:cNvGrpSpPr/>
          <p:nvPr/>
        </p:nvGrpSpPr>
        <p:grpSpPr>
          <a:xfrm>
            <a:off x="825500" y="3564889"/>
            <a:ext cx="5074666" cy="2502724"/>
            <a:chOff x="1238249" y="5321331"/>
            <a:chExt cx="7611999" cy="3754086"/>
          </a:xfrm>
        </p:grpSpPr>
        <p:sp>
          <p:nvSpPr>
            <p:cNvPr id="166" name="Freeform: Shape 165">
              <a:extLst>
                <a:ext uri="{FF2B5EF4-FFF2-40B4-BE49-F238E27FC236}">
                  <a16:creationId xmlns:a16="http://schemas.microsoft.com/office/drawing/2014/main" id="{3DE00AE7-444C-9AC7-3B7C-783EA1E0EDE9}"/>
                </a:ext>
              </a:extLst>
            </p:cNvPr>
            <p:cNvSpPr/>
            <p:nvPr/>
          </p:nvSpPr>
          <p:spPr>
            <a:xfrm>
              <a:off x="1238249" y="5321331"/>
              <a:ext cx="7611999" cy="3754086"/>
            </a:xfrm>
            <a:custGeom>
              <a:avLst/>
              <a:gdLst>
                <a:gd name="connsiteX0" fmla="*/ 0 w 7611999"/>
                <a:gd name="connsiteY0" fmla="*/ 0 h 3457003"/>
                <a:gd name="connsiteX1" fmla="*/ 7611999 w 7611999"/>
                <a:gd name="connsiteY1" fmla="*/ 0 h 3457003"/>
                <a:gd name="connsiteX2" fmla="*/ 7611999 w 7611999"/>
                <a:gd name="connsiteY2" fmla="*/ 3457003 h 3457003"/>
                <a:gd name="connsiteX3" fmla="*/ 0 w 7611999"/>
                <a:gd name="connsiteY3" fmla="*/ 3457003 h 3457003"/>
              </a:gdLst>
              <a:ahLst/>
              <a:cxnLst>
                <a:cxn ang="0">
                  <a:pos x="connsiteX0" y="connsiteY0"/>
                </a:cxn>
                <a:cxn ang="0">
                  <a:pos x="connsiteX1" y="connsiteY1"/>
                </a:cxn>
                <a:cxn ang="0">
                  <a:pos x="connsiteX2" y="connsiteY2"/>
                </a:cxn>
                <a:cxn ang="0">
                  <a:pos x="connsiteX3" y="connsiteY3"/>
                </a:cxn>
              </a:cxnLst>
              <a:rect l="l" t="t" r="r" b="b"/>
              <a:pathLst>
                <a:path w="7611999" h="3457003">
                  <a:moveTo>
                    <a:pt x="0" y="0"/>
                  </a:moveTo>
                  <a:lnTo>
                    <a:pt x="7611999" y="0"/>
                  </a:lnTo>
                  <a:lnTo>
                    <a:pt x="7611999" y="3457003"/>
                  </a:lnTo>
                  <a:lnTo>
                    <a:pt x="0" y="3457003"/>
                  </a:lnTo>
                  <a:close/>
                </a:path>
              </a:pathLst>
            </a:custGeom>
            <a:noFill/>
            <a:ln w="9525" cap="flat">
              <a:solidFill>
                <a:srgbClr val="616161"/>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167" name="TextBox 166">
              <a:extLst>
                <a:ext uri="{FF2B5EF4-FFF2-40B4-BE49-F238E27FC236}">
                  <a16:creationId xmlns:a16="http://schemas.microsoft.com/office/drawing/2014/main" id="{BC0B6B06-B972-E488-9562-14074AF2CC14}"/>
                </a:ext>
              </a:extLst>
            </p:cNvPr>
            <p:cNvSpPr txBox="1"/>
            <p:nvPr/>
          </p:nvSpPr>
          <p:spPr>
            <a:xfrm>
              <a:off x="1262926" y="8499269"/>
              <a:ext cx="7562648" cy="484748"/>
            </a:xfrm>
            <a:prstGeom prst="rect">
              <a:avLst/>
            </a:prstGeom>
            <a:noFill/>
          </p:spPr>
          <p:txBody>
            <a:bodyPr wrap="none" rtlCol="0">
              <a:spAutoFit/>
            </a:bodyPr>
            <a:lstStyle/>
            <a:p>
              <a:pPr algn="ctr" defTabSz="304815"/>
              <a:r>
                <a:rPr lang="en-US" sz="1500" b="1" dirty="0" err="1">
                  <a:solidFill>
                    <a:srgbClr val="00B0F0"/>
                  </a:solidFill>
                  <a:latin typeface="Nunito" panose="00000500000000000000" pitchFamily="2" charset="0"/>
                  <a:cs typeface="Arial"/>
                  <a:sym typeface="Arial"/>
                  <a:rtl val="0"/>
                </a:rPr>
                <a:t>Hiệu</a:t>
              </a:r>
              <a:r>
                <a:rPr lang="en-US" sz="1500" b="1" dirty="0">
                  <a:solidFill>
                    <a:srgbClr val="00B0F0"/>
                  </a:solidFill>
                  <a:latin typeface="Nunito" panose="00000500000000000000" pitchFamily="2" charset="0"/>
                  <a:cs typeface="Arial"/>
                  <a:sym typeface="Arial"/>
                  <a:rtl val="0"/>
                </a:rPr>
                <a:t> </a:t>
              </a:r>
              <a:r>
                <a:rPr lang="en-US" sz="1500" b="1" dirty="0" err="1">
                  <a:solidFill>
                    <a:srgbClr val="00B0F0"/>
                  </a:solidFill>
                  <a:latin typeface="Nunito" panose="00000500000000000000" pitchFamily="2" charset="0"/>
                  <a:cs typeface="Arial"/>
                  <a:sym typeface="Arial"/>
                  <a:rtl val="0"/>
                </a:rPr>
                <a:t>quả</a:t>
              </a:r>
              <a:r>
                <a:rPr lang="en-US" sz="1500" b="1" dirty="0">
                  <a:solidFill>
                    <a:srgbClr val="00B0F0"/>
                  </a:solidFill>
                  <a:latin typeface="Nunito" panose="00000500000000000000" pitchFamily="2" charset="0"/>
                  <a:cs typeface="Arial"/>
                  <a:sym typeface="Arial"/>
                  <a:rtl val="0"/>
                </a:rPr>
                <a:t> </a:t>
              </a:r>
              <a:r>
                <a:rPr lang="en-US" sz="1500" b="1" dirty="0" err="1">
                  <a:solidFill>
                    <a:srgbClr val="00B0F0"/>
                  </a:solidFill>
                  <a:latin typeface="Nunito" panose="00000500000000000000" pitchFamily="2" charset="0"/>
                  <a:cs typeface="Arial"/>
                  <a:sym typeface="Arial"/>
                  <a:rtl val="0"/>
                </a:rPr>
                <a:t>kiểm</a:t>
              </a:r>
              <a:r>
                <a:rPr lang="en-US" sz="1500" b="1" dirty="0">
                  <a:solidFill>
                    <a:srgbClr val="00B0F0"/>
                  </a:solidFill>
                  <a:latin typeface="Nunito" panose="00000500000000000000" pitchFamily="2" charset="0"/>
                  <a:cs typeface="Arial"/>
                  <a:sym typeface="Arial"/>
                  <a:rtl val="0"/>
                </a:rPr>
                <a:t> </a:t>
              </a:r>
              <a:r>
                <a:rPr lang="en-US" sz="1500" b="1" dirty="0" err="1">
                  <a:solidFill>
                    <a:srgbClr val="00B0F0"/>
                  </a:solidFill>
                  <a:latin typeface="Nunito" panose="00000500000000000000" pitchFamily="2" charset="0"/>
                  <a:cs typeface="Arial"/>
                  <a:sym typeface="Arial"/>
                  <a:rtl val="0"/>
                </a:rPr>
                <a:t>soát</a:t>
              </a:r>
              <a:r>
                <a:rPr lang="en-US" sz="1500" b="1" dirty="0">
                  <a:solidFill>
                    <a:srgbClr val="00B0F0"/>
                  </a:solidFill>
                  <a:latin typeface="Nunito" panose="00000500000000000000" pitchFamily="2" charset="0"/>
                  <a:cs typeface="Arial"/>
                  <a:sym typeface="Arial"/>
                  <a:rtl val="0"/>
                </a:rPr>
                <a:t> HbA1c </a:t>
              </a:r>
              <a:r>
                <a:rPr lang="en-US" sz="1500" b="1" dirty="0">
                  <a:solidFill>
                    <a:srgbClr val="EF3F30"/>
                  </a:solidFill>
                  <a:latin typeface="Nunito" panose="00000500000000000000" pitchFamily="2" charset="0"/>
                  <a:cs typeface="Arial"/>
                  <a:sym typeface="Arial"/>
                  <a:rtl val="0"/>
                </a:rPr>
                <a:t>NHANH</a:t>
              </a:r>
              <a:r>
                <a:rPr lang="en-US" sz="1500" b="1" baseline="30000" dirty="0">
                  <a:solidFill>
                    <a:srgbClr val="EF3F30"/>
                  </a:solidFill>
                  <a:latin typeface="Nunito" panose="00000500000000000000" pitchFamily="2" charset="0"/>
                  <a:cs typeface="Arial"/>
                  <a:sym typeface="Arial"/>
                  <a:rtl val="0"/>
                </a:rPr>
                <a:t>1</a:t>
              </a:r>
              <a:r>
                <a:rPr lang="en-US" sz="1500" b="1" dirty="0">
                  <a:solidFill>
                    <a:srgbClr val="EF3F30"/>
                  </a:solidFill>
                  <a:latin typeface="Nunito" panose="00000500000000000000" pitchFamily="2" charset="0"/>
                  <a:cs typeface="Arial"/>
                  <a:sym typeface="Arial"/>
                  <a:rtl val="0"/>
                </a:rPr>
                <a:t> </a:t>
              </a:r>
              <a:r>
                <a:rPr lang="en-US" sz="1500" b="1" dirty="0" err="1">
                  <a:solidFill>
                    <a:srgbClr val="EF3F30"/>
                  </a:solidFill>
                  <a:latin typeface="Nunito" panose="00000500000000000000" pitchFamily="2" charset="0"/>
                  <a:cs typeface="Arial"/>
                  <a:sym typeface="Arial"/>
                  <a:rtl val="0"/>
                </a:rPr>
                <a:t>từ</a:t>
              </a:r>
              <a:r>
                <a:rPr lang="en-US" sz="1500" b="1" dirty="0">
                  <a:solidFill>
                    <a:srgbClr val="EF3F30"/>
                  </a:solidFill>
                  <a:latin typeface="Nunito" panose="00000500000000000000" pitchFamily="2" charset="0"/>
                  <a:cs typeface="Arial"/>
                  <a:sym typeface="Arial"/>
                  <a:rtl val="0"/>
                </a:rPr>
                <a:t> </a:t>
              </a:r>
              <a:r>
                <a:rPr lang="en-US" sz="1500" b="1" dirty="0" err="1">
                  <a:solidFill>
                    <a:srgbClr val="EF3F30"/>
                  </a:solidFill>
                  <a:latin typeface="Nunito" panose="00000500000000000000" pitchFamily="2" charset="0"/>
                  <a:cs typeface="Arial"/>
                  <a:sym typeface="Arial"/>
                  <a:rtl val="0"/>
                </a:rPr>
                <a:t>tháng</a:t>
              </a:r>
              <a:r>
                <a:rPr lang="en-US" sz="1500" b="1" dirty="0">
                  <a:solidFill>
                    <a:srgbClr val="EF3F30"/>
                  </a:solidFill>
                  <a:latin typeface="Nunito" panose="00000500000000000000" pitchFamily="2" charset="0"/>
                  <a:cs typeface="Arial"/>
                  <a:sym typeface="Arial"/>
                  <a:rtl val="0"/>
                </a:rPr>
                <a:t> </a:t>
              </a:r>
              <a:r>
                <a:rPr lang="en-US" sz="1500" b="1" dirty="0" err="1">
                  <a:solidFill>
                    <a:srgbClr val="EF3F30"/>
                  </a:solidFill>
                  <a:latin typeface="Nunito" panose="00000500000000000000" pitchFamily="2" charset="0"/>
                  <a:cs typeface="Arial"/>
                  <a:sym typeface="Arial"/>
                  <a:rtl val="0"/>
                </a:rPr>
                <a:t>đầu</a:t>
              </a:r>
              <a:r>
                <a:rPr lang="en-US" sz="1500" b="1" dirty="0">
                  <a:solidFill>
                    <a:srgbClr val="EF3F30"/>
                  </a:solidFill>
                  <a:latin typeface="Nunito" panose="00000500000000000000" pitchFamily="2" charset="0"/>
                  <a:cs typeface="Arial"/>
                  <a:sym typeface="Arial"/>
                  <a:rtl val="0"/>
                </a:rPr>
                <a:t> </a:t>
              </a:r>
              <a:r>
                <a:rPr lang="en-US" sz="1500" b="1" dirty="0" err="1">
                  <a:solidFill>
                    <a:srgbClr val="EF3F30"/>
                  </a:solidFill>
                  <a:latin typeface="Nunito" panose="00000500000000000000" pitchFamily="2" charset="0"/>
                  <a:cs typeface="Arial"/>
                  <a:sym typeface="Arial"/>
                  <a:rtl val="0"/>
                </a:rPr>
                <a:t>tiên</a:t>
              </a:r>
              <a:endParaRPr lang="en-US" sz="1500" b="1" dirty="0">
                <a:solidFill>
                  <a:srgbClr val="EF3F30"/>
                </a:solidFill>
                <a:latin typeface="Nunito" panose="00000500000000000000" pitchFamily="2" charset="0"/>
                <a:cs typeface="Arial"/>
                <a:sym typeface="Arial"/>
                <a:rtl val="0"/>
              </a:endParaRPr>
            </a:p>
          </p:txBody>
        </p:sp>
        <p:grpSp>
          <p:nvGrpSpPr>
            <p:cNvPr id="168" name="Graphic 1">
              <a:extLst>
                <a:ext uri="{FF2B5EF4-FFF2-40B4-BE49-F238E27FC236}">
                  <a16:creationId xmlns:a16="http://schemas.microsoft.com/office/drawing/2014/main" id="{56CE7AAC-73C7-E1B1-A6F5-2FC6C509A3E1}"/>
                </a:ext>
              </a:extLst>
            </p:cNvPr>
            <p:cNvGrpSpPr/>
            <p:nvPr/>
          </p:nvGrpSpPr>
          <p:grpSpPr>
            <a:xfrm>
              <a:off x="1670254" y="5382768"/>
              <a:ext cx="6737998" cy="3085160"/>
              <a:chOff x="1670254" y="5382768"/>
              <a:chExt cx="6737998" cy="3085160"/>
            </a:xfrm>
          </p:grpSpPr>
          <p:sp>
            <p:nvSpPr>
              <p:cNvPr id="169" name="Freeform: Shape 168">
                <a:extLst>
                  <a:ext uri="{FF2B5EF4-FFF2-40B4-BE49-F238E27FC236}">
                    <a16:creationId xmlns:a16="http://schemas.microsoft.com/office/drawing/2014/main" id="{55E06229-DBC2-E787-B1BA-EBE2856B35B3}"/>
                  </a:ext>
                </a:extLst>
              </p:cNvPr>
              <p:cNvSpPr/>
              <p:nvPr/>
            </p:nvSpPr>
            <p:spPr>
              <a:xfrm>
                <a:off x="2772060" y="5540597"/>
                <a:ext cx="5006340" cy="1404366"/>
              </a:xfrm>
              <a:custGeom>
                <a:avLst/>
                <a:gdLst>
                  <a:gd name="connsiteX0" fmla="*/ 0 w 5006340"/>
                  <a:gd name="connsiteY0" fmla="*/ 0 h 1404366"/>
                  <a:gd name="connsiteX1" fmla="*/ 803815 w 5006340"/>
                  <a:gd name="connsiteY1" fmla="*/ 650177 h 1404366"/>
                  <a:gd name="connsiteX2" fmla="*/ 1650016 w 5006340"/>
                  <a:gd name="connsiteY2" fmla="*/ 1118330 h 1404366"/>
                  <a:gd name="connsiteX3" fmla="*/ 2482024 w 5006340"/>
                  <a:gd name="connsiteY3" fmla="*/ 1273493 h 1404366"/>
                  <a:gd name="connsiteX4" fmla="*/ 3328226 w 5006340"/>
                  <a:gd name="connsiteY4" fmla="*/ 1391412 h 1404366"/>
                  <a:gd name="connsiteX5" fmla="*/ 4174332 w 5006340"/>
                  <a:gd name="connsiteY5" fmla="*/ 1378363 h 1404366"/>
                  <a:gd name="connsiteX6" fmla="*/ 5006340 w 5006340"/>
                  <a:gd name="connsiteY6" fmla="*/ 1404366 h 1404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6340" h="1404366">
                    <a:moveTo>
                      <a:pt x="0" y="0"/>
                    </a:moveTo>
                    <a:lnTo>
                      <a:pt x="803815" y="650177"/>
                    </a:lnTo>
                    <a:lnTo>
                      <a:pt x="1650016" y="1118330"/>
                    </a:lnTo>
                    <a:lnTo>
                      <a:pt x="2482024" y="1273493"/>
                    </a:lnTo>
                    <a:lnTo>
                      <a:pt x="3328226" y="1391412"/>
                    </a:lnTo>
                    <a:lnTo>
                      <a:pt x="4174332" y="1378363"/>
                    </a:lnTo>
                    <a:lnTo>
                      <a:pt x="5006340" y="1404366"/>
                    </a:lnTo>
                  </a:path>
                </a:pathLst>
              </a:custGeom>
              <a:noFill/>
              <a:ln w="14288" cap="flat">
                <a:solidFill>
                  <a:srgbClr val="CCDB29"/>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grpSp>
            <p:nvGrpSpPr>
              <p:cNvPr id="170" name="Graphic 1">
                <a:extLst>
                  <a:ext uri="{FF2B5EF4-FFF2-40B4-BE49-F238E27FC236}">
                    <a16:creationId xmlns:a16="http://schemas.microsoft.com/office/drawing/2014/main" id="{05917A1B-20AA-4916-8259-273ED45F901F}"/>
                  </a:ext>
                </a:extLst>
              </p:cNvPr>
              <p:cNvGrpSpPr/>
              <p:nvPr/>
            </p:nvGrpSpPr>
            <p:grpSpPr>
              <a:xfrm>
                <a:off x="2706432" y="5474017"/>
                <a:ext cx="5137594" cy="1502092"/>
                <a:chOff x="2706432" y="5474017"/>
                <a:chExt cx="5137594" cy="1502092"/>
              </a:xfrm>
              <a:solidFill>
                <a:srgbClr val="CCDB29"/>
              </a:solidFill>
            </p:grpSpPr>
            <p:sp>
              <p:nvSpPr>
                <p:cNvPr id="233" name="Freeform: Shape 232">
                  <a:extLst>
                    <a:ext uri="{FF2B5EF4-FFF2-40B4-BE49-F238E27FC236}">
                      <a16:creationId xmlns:a16="http://schemas.microsoft.com/office/drawing/2014/main" id="{311B889C-722B-83CF-2048-681CA8AD14D0}"/>
                    </a:ext>
                  </a:extLst>
                </p:cNvPr>
                <p:cNvSpPr/>
                <p:nvPr/>
              </p:nvSpPr>
              <p:spPr>
                <a:xfrm>
                  <a:off x="4356448" y="6579298"/>
                  <a:ext cx="131159" cy="97726"/>
                </a:xfrm>
                <a:custGeom>
                  <a:avLst/>
                  <a:gdLst>
                    <a:gd name="connsiteX0" fmla="*/ 0 w 131159"/>
                    <a:gd name="connsiteY0" fmla="*/ 97727 h 97726"/>
                    <a:gd name="connsiteX1" fmla="*/ 65627 w 131159"/>
                    <a:gd name="connsiteY1" fmla="*/ 0 h 97726"/>
                    <a:gd name="connsiteX2" fmla="*/ 131159 w 131159"/>
                    <a:gd name="connsiteY2" fmla="*/ 97727 h 97726"/>
                  </a:gdLst>
                  <a:ahLst/>
                  <a:cxnLst>
                    <a:cxn ang="0">
                      <a:pos x="connsiteX0" y="connsiteY0"/>
                    </a:cxn>
                    <a:cxn ang="0">
                      <a:pos x="connsiteX1" y="connsiteY1"/>
                    </a:cxn>
                    <a:cxn ang="0">
                      <a:pos x="connsiteX2" y="connsiteY2"/>
                    </a:cxn>
                  </a:cxnLst>
                  <a:rect l="l" t="t" r="r" b="b"/>
                  <a:pathLst>
                    <a:path w="131159" h="97726">
                      <a:moveTo>
                        <a:pt x="0" y="97727"/>
                      </a:moveTo>
                      <a:lnTo>
                        <a:pt x="65627" y="0"/>
                      </a:lnTo>
                      <a:lnTo>
                        <a:pt x="131159" y="97727"/>
                      </a:lnTo>
                      <a:close/>
                    </a:path>
                  </a:pathLst>
                </a:custGeom>
                <a:solidFill>
                  <a:srgbClr val="CCDB29"/>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234" name="Freeform: Shape 233">
                  <a:extLst>
                    <a:ext uri="{FF2B5EF4-FFF2-40B4-BE49-F238E27FC236}">
                      <a16:creationId xmlns:a16="http://schemas.microsoft.com/office/drawing/2014/main" id="{C85665B6-F776-9AA9-0959-5DF9278E4249}"/>
                    </a:ext>
                  </a:extLst>
                </p:cNvPr>
                <p:cNvSpPr/>
                <p:nvPr/>
              </p:nvSpPr>
              <p:spPr>
                <a:xfrm>
                  <a:off x="5188552" y="6748367"/>
                  <a:ext cx="131063" cy="97726"/>
                </a:xfrm>
                <a:custGeom>
                  <a:avLst/>
                  <a:gdLst>
                    <a:gd name="connsiteX0" fmla="*/ 0 w 131063"/>
                    <a:gd name="connsiteY0" fmla="*/ 97727 h 97726"/>
                    <a:gd name="connsiteX1" fmla="*/ 65532 w 131063"/>
                    <a:gd name="connsiteY1" fmla="*/ 0 h 97726"/>
                    <a:gd name="connsiteX2" fmla="*/ 131064 w 131063"/>
                    <a:gd name="connsiteY2" fmla="*/ 97727 h 97726"/>
                  </a:gdLst>
                  <a:ahLst/>
                  <a:cxnLst>
                    <a:cxn ang="0">
                      <a:pos x="connsiteX0" y="connsiteY0"/>
                    </a:cxn>
                    <a:cxn ang="0">
                      <a:pos x="connsiteX1" y="connsiteY1"/>
                    </a:cxn>
                    <a:cxn ang="0">
                      <a:pos x="connsiteX2" y="connsiteY2"/>
                    </a:cxn>
                  </a:cxnLst>
                  <a:rect l="l" t="t" r="r" b="b"/>
                  <a:pathLst>
                    <a:path w="131063" h="97726">
                      <a:moveTo>
                        <a:pt x="0" y="97727"/>
                      </a:moveTo>
                      <a:lnTo>
                        <a:pt x="65532" y="0"/>
                      </a:lnTo>
                      <a:lnTo>
                        <a:pt x="131064" y="97727"/>
                      </a:lnTo>
                      <a:close/>
                    </a:path>
                  </a:pathLst>
                </a:custGeom>
                <a:solidFill>
                  <a:srgbClr val="CCDB29"/>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235" name="Freeform: Shape 234">
                  <a:extLst>
                    <a:ext uri="{FF2B5EF4-FFF2-40B4-BE49-F238E27FC236}">
                      <a16:creationId xmlns:a16="http://schemas.microsoft.com/office/drawing/2014/main" id="{16E5B52E-CAC6-412C-DEA5-3EE3B00B89A6}"/>
                    </a:ext>
                  </a:extLst>
                </p:cNvPr>
                <p:cNvSpPr/>
                <p:nvPr/>
              </p:nvSpPr>
              <p:spPr>
                <a:xfrm>
                  <a:off x="6034658" y="6852379"/>
                  <a:ext cx="131159" cy="97726"/>
                </a:xfrm>
                <a:custGeom>
                  <a:avLst/>
                  <a:gdLst>
                    <a:gd name="connsiteX0" fmla="*/ 0 w 131159"/>
                    <a:gd name="connsiteY0" fmla="*/ 97727 h 97726"/>
                    <a:gd name="connsiteX1" fmla="*/ 65532 w 131159"/>
                    <a:gd name="connsiteY1" fmla="*/ 0 h 97726"/>
                    <a:gd name="connsiteX2" fmla="*/ 131159 w 131159"/>
                    <a:gd name="connsiteY2" fmla="*/ 97727 h 97726"/>
                  </a:gdLst>
                  <a:ahLst/>
                  <a:cxnLst>
                    <a:cxn ang="0">
                      <a:pos x="connsiteX0" y="connsiteY0"/>
                    </a:cxn>
                    <a:cxn ang="0">
                      <a:pos x="connsiteX1" y="connsiteY1"/>
                    </a:cxn>
                    <a:cxn ang="0">
                      <a:pos x="connsiteX2" y="connsiteY2"/>
                    </a:cxn>
                  </a:cxnLst>
                  <a:rect l="l" t="t" r="r" b="b"/>
                  <a:pathLst>
                    <a:path w="131159" h="97726">
                      <a:moveTo>
                        <a:pt x="0" y="97727"/>
                      </a:moveTo>
                      <a:lnTo>
                        <a:pt x="65532" y="0"/>
                      </a:lnTo>
                      <a:lnTo>
                        <a:pt x="131159" y="97727"/>
                      </a:lnTo>
                      <a:close/>
                    </a:path>
                  </a:pathLst>
                </a:custGeom>
                <a:solidFill>
                  <a:srgbClr val="CCDB29"/>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236" name="Freeform: Shape 235">
                  <a:extLst>
                    <a:ext uri="{FF2B5EF4-FFF2-40B4-BE49-F238E27FC236}">
                      <a16:creationId xmlns:a16="http://schemas.microsoft.com/office/drawing/2014/main" id="{C62BC136-097C-71C9-4AC6-48B27B55FD4E}"/>
                    </a:ext>
                  </a:extLst>
                </p:cNvPr>
                <p:cNvSpPr/>
                <p:nvPr/>
              </p:nvSpPr>
              <p:spPr>
                <a:xfrm>
                  <a:off x="6880859" y="6852379"/>
                  <a:ext cx="131063" cy="97726"/>
                </a:xfrm>
                <a:custGeom>
                  <a:avLst/>
                  <a:gdLst>
                    <a:gd name="connsiteX0" fmla="*/ 0 w 131063"/>
                    <a:gd name="connsiteY0" fmla="*/ 97727 h 97726"/>
                    <a:gd name="connsiteX1" fmla="*/ 65532 w 131063"/>
                    <a:gd name="connsiteY1" fmla="*/ 0 h 97726"/>
                    <a:gd name="connsiteX2" fmla="*/ 131064 w 131063"/>
                    <a:gd name="connsiteY2" fmla="*/ 97727 h 97726"/>
                  </a:gdLst>
                  <a:ahLst/>
                  <a:cxnLst>
                    <a:cxn ang="0">
                      <a:pos x="connsiteX0" y="connsiteY0"/>
                    </a:cxn>
                    <a:cxn ang="0">
                      <a:pos x="connsiteX1" y="connsiteY1"/>
                    </a:cxn>
                    <a:cxn ang="0">
                      <a:pos x="connsiteX2" y="connsiteY2"/>
                    </a:cxn>
                  </a:cxnLst>
                  <a:rect l="l" t="t" r="r" b="b"/>
                  <a:pathLst>
                    <a:path w="131063" h="97726">
                      <a:moveTo>
                        <a:pt x="0" y="97727"/>
                      </a:moveTo>
                      <a:lnTo>
                        <a:pt x="65532" y="0"/>
                      </a:lnTo>
                      <a:lnTo>
                        <a:pt x="131064" y="97727"/>
                      </a:lnTo>
                      <a:close/>
                    </a:path>
                  </a:pathLst>
                </a:custGeom>
                <a:solidFill>
                  <a:srgbClr val="CCDB29"/>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237" name="Freeform: Shape 236">
                  <a:extLst>
                    <a:ext uri="{FF2B5EF4-FFF2-40B4-BE49-F238E27FC236}">
                      <a16:creationId xmlns:a16="http://schemas.microsoft.com/office/drawing/2014/main" id="{0311FA4B-58F2-17C1-DA6B-F6942F36AC69}"/>
                    </a:ext>
                  </a:extLst>
                </p:cNvPr>
                <p:cNvSpPr/>
                <p:nvPr/>
              </p:nvSpPr>
              <p:spPr>
                <a:xfrm>
                  <a:off x="7712868" y="6878383"/>
                  <a:ext cx="131159" cy="97726"/>
                </a:xfrm>
                <a:custGeom>
                  <a:avLst/>
                  <a:gdLst>
                    <a:gd name="connsiteX0" fmla="*/ 0 w 131159"/>
                    <a:gd name="connsiteY0" fmla="*/ 97727 h 97726"/>
                    <a:gd name="connsiteX1" fmla="*/ 65532 w 131159"/>
                    <a:gd name="connsiteY1" fmla="*/ 0 h 97726"/>
                    <a:gd name="connsiteX2" fmla="*/ 131159 w 131159"/>
                    <a:gd name="connsiteY2" fmla="*/ 97727 h 97726"/>
                  </a:gdLst>
                  <a:ahLst/>
                  <a:cxnLst>
                    <a:cxn ang="0">
                      <a:pos x="connsiteX0" y="connsiteY0"/>
                    </a:cxn>
                    <a:cxn ang="0">
                      <a:pos x="connsiteX1" y="connsiteY1"/>
                    </a:cxn>
                    <a:cxn ang="0">
                      <a:pos x="connsiteX2" y="connsiteY2"/>
                    </a:cxn>
                  </a:cxnLst>
                  <a:rect l="l" t="t" r="r" b="b"/>
                  <a:pathLst>
                    <a:path w="131159" h="97726">
                      <a:moveTo>
                        <a:pt x="0" y="97727"/>
                      </a:moveTo>
                      <a:lnTo>
                        <a:pt x="65532" y="0"/>
                      </a:lnTo>
                      <a:lnTo>
                        <a:pt x="131159" y="97727"/>
                      </a:lnTo>
                      <a:close/>
                    </a:path>
                  </a:pathLst>
                </a:custGeom>
                <a:solidFill>
                  <a:srgbClr val="CCDB29"/>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238" name="Freeform: Shape 237">
                  <a:extLst>
                    <a:ext uri="{FF2B5EF4-FFF2-40B4-BE49-F238E27FC236}">
                      <a16:creationId xmlns:a16="http://schemas.microsoft.com/office/drawing/2014/main" id="{7BBF9BE3-49EE-445D-8C43-2F6E4797654D}"/>
                    </a:ext>
                  </a:extLst>
                </p:cNvPr>
                <p:cNvSpPr/>
                <p:nvPr/>
              </p:nvSpPr>
              <p:spPr>
                <a:xfrm>
                  <a:off x="3524440" y="6111240"/>
                  <a:ext cx="131063" cy="97726"/>
                </a:xfrm>
                <a:custGeom>
                  <a:avLst/>
                  <a:gdLst>
                    <a:gd name="connsiteX0" fmla="*/ 0 w 131063"/>
                    <a:gd name="connsiteY0" fmla="*/ 97726 h 97726"/>
                    <a:gd name="connsiteX1" fmla="*/ 65532 w 131063"/>
                    <a:gd name="connsiteY1" fmla="*/ 0 h 97726"/>
                    <a:gd name="connsiteX2" fmla="*/ 131064 w 131063"/>
                    <a:gd name="connsiteY2" fmla="*/ 97726 h 97726"/>
                  </a:gdLst>
                  <a:ahLst/>
                  <a:cxnLst>
                    <a:cxn ang="0">
                      <a:pos x="connsiteX0" y="connsiteY0"/>
                    </a:cxn>
                    <a:cxn ang="0">
                      <a:pos x="connsiteX1" y="connsiteY1"/>
                    </a:cxn>
                    <a:cxn ang="0">
                      <a:pos x="connsiteX2" y="connsiteY2"/>
                    </a:cxn>
                  </a:cxnLst>
                  <a:rect l="l" t="t" r="r" b="b"/>
                  <a:pathLst>
                    <a:path w="131063" h="97726">
                      <a:moveTo>
                        <a:pt x="0" y="97726"/>
                      </a:moveTo>
                      <a:lnTo>
                        <a:pt x="65532" y="0"/>
                      </a:lnTo>
                      <a:lnTo>
                        <a:pt x="131064" y="97726"/>
                      </a:lnTo>
                      <a:close/>
                    </a:path>
                  </a:pathLst>
                </a:custGeom>
                <a:solidFill>
                  <a:srgbClr val="CCDB29"/>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239" name="Freeform: Shape 238">
                  <a:extLst>
                    <a:ext uri="{FF2B5EF4-FFF2-40B4-BE49-F238E27FC236}">
                      <a16:creationId xmlns:a16="http://schemas.microsoft.com/office/drawing/2014/main" id="{D7391B6A-DA34-257E-A26C-A171CE1A37A3}"/>
                    </a:ext>
                  </a:extLst>
                </p:cNvPr>
                <p:cNvSpPr/>
                <p:nvPr/>
              </p:nvSpPr>
              <p:spPr>
                <a:xfrm>
                  <a:off x="2706432" y="5474017"/>
                  <a:ext cx="131159" cy="97726"/>
                </a:xfrm>
                <a:custGeom>
                  <a:avLst/>
                  <a:gdLst>
                    <a:gd name="connsiteX0" fmla="*/ 0 w 131159"/>
                    <a:gd name="connsiteY0" fmla="*/ 97726 h 97726"/>
                    <a:gd name="connsiteX1" fmla="*/ 65627 w 131159"/>
                    <a:gd name="connsiteY1" fmla="*/ 0 h 97726"/>
                    <a:gd name="connsiteX2" fmla="*/ 131159 w 131159"/>
                    <a:gd name="connsiteY2" fmla="*/ 97726 h 97726"/>
                  </a:gdLst>
                  <a:ahLst/>
                  <a:cxnLst>
                    <a:cxn ang="0">
                      <a:pos x="connsiteX0" y="connsiteY0"/>
                    </a:cxn>
                    <a:cxn ang="0">
                      <a:pos x="connsiteX1" y="connsiteY1"/>
                    </a:cxn>
                    <a:cxn ang="0">
                      <a:pos x="connsiteX2" y="connsiteY2"/>
                    </a:cxn>
                  </a:cxnLst>
                  <a:rect l="l" t="t" r="r" b="b"/>
                  <a:pathLst>
                    <a:path w="131159" h="97726">
                      <a:moveTo>
                        <a:pt x="0" y="97726"/>
                      </a:moveTo>
                      <a:lnTo>
                        <a:pt x="65627" y="0"/>
                      </a:lnTo>
                      <a:lnTo>
                        <a:pt x="131159" y="97726"/>
                      </a:lnTo>
                      <a:close/>
                    </a:path>
                  </a:pathLst>
                </a:custGeom>
                <a:solidFill>
                  <a:srgbClr val="CCDB29"/>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grpSp>
          <p:sp>
            <p:nvSpPr>
              <p:cNvPr id="171" name="Freeform: Shape 170">
                <a:extLst>
                  <a:ext uri="{FF2B5EF4-FFF2-40B4-BE49-F238E27FC236}">
                    <a16:creationId xmlns:a16="http://schemas.microsoft.com/office/drawing/2014/main" id="{4284270A-BFAD-3729-1DF9-8A96EB1DFDA2}"/>
                  </a:ext>
                </a:extLst>
              </p:cNvPr>
              <p:cNvSpPr/>
              <p:nvPr/>
            </p:nvSpPr>
            <p:spPr>
              <a:xfrm>
                <a:off x="2646330" y="5508021"/>
                <a:ext cx="56483" cy="2428779"/>
              </a:xfrm>
              <a:custGeom>
                <a:avLst/>
                <a:gdLst>
                  <a:gd name="connsiteX0" fmla="*/ 0 w 56483"/>
                  <a:gd name="connsiteY0" fmla="*/ 0 h 2428779"/>
                  <a:gd name="connsiteX1" fmla="*/ 56483 w 56483"/>
                  <a:gd name="connsiteY1" fmla="*/ 0 h 2428779"/>
                  <a:gd name="connsiteX2" fmla="*/ 56483 w 56483"/>
                  <a:gd name="connsiteY2" fmla="*/ 2428780 h 2428779"/>
                </a:gdLst>
                <a:ahLst/>
                <a:cxnLst>
                  <a:cxn ang="0">
                    <a:pos x="connsiteX0" y="connsiteY0"/>
                  </a:cxn>
                  <a:cxn ang="0">
                    <a:pos x="connsiteX1" y="connsiteY1"/>
                  </a:cxn>
                  <a:cxn ang="0">
                    <a:pos x="connsiteX2" y="connsiteY2"/>
                  </a:cxn>
                </a:cxnLst>
                <a:rect l="l" t="t" r="r" b="b"/>
                <a:pathLst>
                  <a:path w="56483" h="2428779">
                    <a:moveTo>
                      <a:pt x="0" y="0"/>
                    </a:moveTo>
                    <a:lnTo>
                      <a:pt x="56483" y="0"/>
                    </a:lnTo>
                    <a:lnTo>
                      <a:pt x="56483" y="2428780"/>
                    </a:lnTo>
                  </a:path>
                </a:pathLst>
              </a:custGeom>
              <a:noFill/>
              <a:ln w="16669" cap="flat">
                <a:solidFill>
                  <a:srgbClr val="616161"/>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172" name="TextBox 171">
                <a:extLst>
                  <a:ext uri="{FF2B5EF4-FFF2-40B4-BE49-F238E27FC236}">
                    <a16:creationId xmlns:a16="http://schemas.microsoft.com/office/drawing/2014/main" id="{9B0FD7DC-E0DB-3813-C2D6-E88358B9E27A}"/>
                  </a:ext>
                </a:extLst>
              </p:cNvPr>
              <p:cNvSpPr txBox="1"/>
              <p:nvPr/>
            </p:nvSpPr>
            <p:spPr>
              <a:xfrm>
                <a:off x="2383831" y="5382768"/>
                <a:ext cx="356349" cy="311624"/>
              </a:xfrm>
              <a:prstGeom prst="rect">
                <a:avLst/>
              </a:prstGeom>
              <a:noFill/>
            </p:spPr>
            <p:txBody>
              <a:bodyPr wrap="none" rtlCol="0">
                <a:spAutoFit/>
              </a:bodyPr>
              <a:lstStyle/>
              <a:p>
                <a:pPr defTabSz="304815"/>
                <a:r>
                  <a:rPr lang="en-US" sz="750">
                    <a:solidFill>
                      <a:srgbClr val="616161"/>
                    </a:solidFill>
                    <a:latin typeface="Nunito" panose="00000500000000000000" pitchFamily="2" charset="0"/>
                    <a:cs typeface="Arial"/>
                    <a:sym typeface="Arial"/>
                    <a:rtl val="0"/>
                  </a:rPr>
                  <a:t>0</a:t>
                </a:r>
              </a:p>
            </p:txBody>
          </p:sp>
          <p:sp>
            <p:nvSpPr>
              <p:cNvPr id="173" name="TextBox 172">
                <a:extLst>
                  <a:ext uri="{FF2B5EF4-FFF2-40B4-BE49-F238E27FC236}">
                    <a16:creationId xmlns:a16="http://schemas.microsoft.com/office/drawing/2014/main" id="{D27CA2C2-55F0-959B-980C-A56CA74EF487}"/>
                  </a:ext>
                </a:extLst>
              </p:cNvPr>
              <p:cNvSpPr txBox="1"/>
              <p:nvPr/>
            </p:nvSpPr>
            <p:spPr>
              <a:xfrm>
                <a:off x="2156050" y="5842130"/>
                <a:ext cx="555921" cy="311624"/>
              </a:xfrm>
              <a:prstGeom prst="rect">
                <a:avLst/>
              </a:prstGeom>
              <a:noFill/>
            </p:spPr>
            <p:txBody>
              <a:bodyPr wrap="none" rtlCol="0">
                <a:spAutoFit/>
              </a:bodyPr>
              <a:lstStyle/>
              <a:p>
                <a:pPr defTabSz="304815"/>
                <a:r>
                  <a:rPr lang="en-US" sz="750" spc="-50">
                    <a:solidFill>
                      <a:srgbClr val="616161"/>
                    </a:solidFill>
                    <a:latin typeface="Nunito" panose="00000500000000000000" pitchFamily="2" charset="0"/>
                    <a:cs typeface="Arial"/>
                    <a:sym typeface="Arial"/>
                    <a:rtl val="0"/>
                  </a:rPr>
                  <a:t>-0.05</a:t>
                </a:r>
              </a:p>
            </p:txBody>
          </p:sp>
          <p:sp>
            <p:nvSpPr>
              <p:cNvPr id="174" name="TextBox 173">
                <a:extLst>
                  <a:ext uri="{FF2B5EF4-FFF2-40B4-BE49-F238E27FC236}">
                    <a16:creationId xmlns:a16="http://schemas.microsoft.com/office/drawing/2014/main" id="{0D5215AC-EAB2-C4CC-8744-0677B5D13E4F}"/>
                  </a:ext>
                </a:extLst>
              </p:cNvPr>
              <p:cNvSpPr txBox="1"/>
              <p:nvPr/>
            </p:nvSpPr>
            <p:spPr>
              <a:xfrm>
                <a:off x="2172805" y="6336269"/>
                <a:ext cx="524664" cy="311624"/>
              </a:xfrm>
              <a:prstGeom prst="rect">
                <a:avLst/>
              </a:prstGeom>
              <a:noFill/>
            </p:spPr>
            <p:txBody>
              <a:bodyPr wrap="none" rtlCol="0">
                <a:spAutoFit/>
              </a:bodyPr>
              <a:lstStyle/>
              <a:p>
                <a:pPr defTabSz="304815"/>
                <a:r>
                  <a:rPr lang="en-US" sz="750">
                    <a:solidFill>
                      <a:srgbClr val="616161"/>
                    </a:solidFill>
                    <a:latin typeface="Nunito" panose="00000500000000000000" pitchFamily="2" charset="0"/>
                    <a:cs typeface="Arial"/>
                    <a:sym typeface="Arial"/>
                    <a:rtl val="0"/>
                  </a:rPr>
                  <a:t>-1.0</a:t>
                </a:r>
              </a:p>
            </p:txBody>
          </p:sp>
          <p:sp>
            <p:nvSpPr>
              <p:cNvPr id="175" name="TextBox 174">
                <a:extLst>
                  <a:ext uri="{FF2B5EF4-FFF2-40B4-BE49-F238E27FC236}">
                    <a16:creationId xmlns:a16="http://schemas.microsoft.com/office/drawing/2014/main" id="{34D4CEAF-F028-BD9C-1D3F-A2B8C2D5226E}"/>
                  </a:ext>
                </a:extLst>
              </p:cNvPr>
              <p:cNvSpPr txBox="1"/>
              <p:nvPr/>
            </p:nvSpPr>
            <p:spPr>
              <a:xfrm>
                <a:off x="2172805" y="6804383"/>
                <a:ext cx="524664" cy="311624"/>
              </a:xfrm>
              <a:prstGeom prst="rect">
                <a:avLst/>
              </a:prstGeom>
              <a:noFill/>
            </p:spPr>
            <p:txBody>
              <a:bodyPr wrap="none" rtlCol="0">
                <a:spAutoFit/>
              </a:bodyPr>
              <a:lstStyle/>
              <a:p>
                <a:pPr defTabSz="304815"/>
                <a:r>
                  <a:rPr lang="en-US" sz="750">
                    <a:solidFill>
                      <a:srgbClr val="616161"/>
                    </a:solidFill>
                    <a:latin typeface="Nunito" panose="00000500000000000000" pitchFamily="2" charset="0"/>
                    <a:cs typeface="Arial"/>
                    <a:sym typeface="Arial"/>
                    <a:rtl val="0"/>
                  </a:rPr>
                  <a:t>-1.5</a:t>
                </a:r>
              </a:p>
            </p:txBody>
          </p:sp>
          <p:sp>
            <p:nvSpPr>
              <p:cNvPr id="176" name="TextBox 175">
                <a:extLst>
                  <a:ext uri="{FF2B5EF4-FFF2-40B4-BE49-F238E27FC236}">
                    <a16:creationId xmlns:a16="http://schemas.microsoft.com/office/drawing/2014/main" id="{861A872E-F88E-4F7A-AD58-076CCBB6DD23}"/>
                  </a:ext>
                </a:extLst>
              </p:cNvPr>
              <p:cNvSpPr txBox="1"/>
              <p:nvPr/>
            </p:nvSpPr>
            <p:spPr>
              <a:xfrm>
                <a:off x="2172805" y="7285511"/>
                <a:ext cx="524664" cy="311624"/>
              </a:xfrm>
              <a:prstGeom prst="rect">
                <a:avLst/>
              </a:prstGeom>
              <a:noFill/>
            </p:spPr>
            <p:txBody>
              <a:bodyPr wrap="none" rtlCol="0">
                <a:spAutoFit/>
              </a:bodyPr>
              <a:lstStyle/>
              <a:p>
                <a:pPr defTabSz="304815"/>
                <a:r>
                  <a:rPr lang="en-US" sz="750" dirty="0">
                    <a:solidFill>
                      <a:srgbClr val="616161"/>
                    </a:solidFill>
                    <a:latin typeface="Nunito" panose="00000500000000000000" pitchFamily="2" charset="0"/>
                    <a:cs typeface="Arial"/>
                    <a:sym typeface="Arial"/>
                    <a:rtl val="0"/>
                  </a:rPr>
                  <a:t>-2.0</a:t>
                </a:r>
              </a:p>
            </p:txBody>
          </p:sp>
          <p:sp>
            <p:nvSpPr>
              <p:cNvPr id="177" name="TextBox 176">
                <a:extLst>
                  <a:ext uri="{FF2B5EF4-FFF2-40B4-BE49-F238E27FC236}">
                    <a16:creationId xmlns:a16="http://schemas.microsoft.com/office/drawing/2014/main" id="{185C89E4-9022-DA26-2076-23DDBCD1DEAE}"/>
                  </a:ext>
                </a:extLst>
              </p:cNvPr>
              <p:cNvSpPr txBox="1"/>
              <p:nvPr/>
            </p:nvSpPr>
            <p:spPr>
              <a:xfrm>
                <a:off x="2172805" y="7764932"/>
                <a:ext cx="524664" cy="311624"/>
              </a:xfrm>
              <a:prstGeom prst="rect">
                <a:avLst/>
              </a:prstGeom>
              <a:noFill/>
            </p:spPr>
            <p:txBody>
              <a:bodyPr wrap="none" rtlCol="0">
                <a:spAutoFit/>
              </a:bodyPr>
              <a:lstStyle/>
              <a:p>
                <a:pPr defTabSz="304815"/>
                <a:r>
                  <a:rPr lang="en-US" sz="750">
                    <a:solidFill>
                      <a:srgbClr val="616161"/>
                    </a:solidFill>
                    <a:latin typeface="Nunito" panose="00000500000000000000" pitchFamily="2" charset="0"/>
                    <a:cs typeface="Arial"/>
                    <a:sym typeface="Arial"/>
                    <a:rtl val="0"/>
                  </a:rPr>
                  <a:t>-2.5</a:t>
                </a:r>
              </a:p>
            </p:txBody>
          </p:sp>
          <p:sp>
            <p:nvSpPr>
              <p:cNvPr id="178" name="TextBox 177">
                <a:extLst>
                  <a:ext uri="{FF2B5EF4-FFF2-40B4-BE49-F238E27FC236}">
                    <a16:creationId xmlns:a16="http://schemas.microsoft.com/office/drawing/2014/main" id="{CE732DF4-18B9-847B-0BC2-C564C1A015CA}"/>
                  </a:ext>
                </a:extLst>
              </p:cNvPr>
              <p:cNvSpPr txBox="1"/>
              <p:nvPr/>
            </p:nvSpPr>
            <p:spPr>
              <a:xfrm>
                <a:off x="5914786" y="7963709"/>
                <a:ext cx="435696" cy="311624"/>
              </a:xfrm>
              <a:prstGeom prst="rect">
                <a:avLst/>
              </a:prstGeom>
              <a:noFill/>
            </p:spPr>
            <p:txBody>
              <a:bodyPr wrap="none" rtlCol="0">
                <a:spAutoFit/>
              </a:bodyPr>
              <a:lstStyle/>
              <a:p>
                <a:pPr defTabSz="304815"/>
                <a:r>
                  <a:rPr lang="en-US" sz="750">
                    <a:solidFill>
                      <a:srgbClr val="616161"/>
                    </a:solidFill>
                    <a:latin typeface="Nunito" panose="00000500000000000000" pitchFamily="2" charset="0"/>
                    <a:cs typeface="Arial"/>
                    <a:sym typeface="Arial"/>
                    <a:rtl val="0"/>
                  </a:rPr>
                  <a:t>16</a:t>
                </a:r>
              </a:p>
            </p:txBody>
          </p:sp>
          <p:sp>
            <p:nvSpPr>
              <p:cNvPr id="179" name="TextBox 178">
                <a:extLst>
                  <a:ext uri="{FF2B5EF4-FFF2-40B4-BE49-F238E27FC236}">
                    <a16:creationId xmlns:a16="http://schemas.microsoft.com/office/drawing/2014/main" id="{BFC4DF0F-E506-EA58-773D-5EF20C0D7C9A}"/>
                  </a:ext>
                </a:extLst>
              </p:cNvPr>
              <p:cNvSpPr txBox="1"/>
              <p:nvPr/>
            </p:nvSpPr>
            <p:spPr>
              <a:xfrm>
                <a:off x="6750928" y="7963709"/>
                <a:ext cx="435696" cy="311624"/>
              </a:xfrm>
              <a:prstGeom prst="rect">
                <a:avLst/>
              </a:prstGeom>
              <a:noFill/>
            </p:spPr>
            <p:txBody>
              <a:bodyPr wrap="none" rtlCol="0">
                <a:spAutoFit/>
              </a:bodyPr>
              <a:lstStyle/>
              <a:p>
                <a:pPr defTabSz="304815"/>
                <a:r>
                  <a:rPr lang="en-US" sz="750">
                    <a:solidFill>
                      <a:srgbClr val="616161"/>
                    </a:solidFill>
                    <a:latin typeface="Nunito" panose="00000500000000000000" pitchFamily="2" charset="0"/>
                    <a:cs typeface="Arial"/>
                    <a:sym typeface="Arial"/>
                    <a:rtl val="0"/>
                  </a:rPr>
                  <a:t>20</a:t>
                </a:r>
              </a:p>
            </p:txBody>
          </p:sp>
          <p:sp>
            <p:nvSpPr>
              <p:cNvPr id="180" name="TextBox 179">
                <a:extLst>
                  <a:ext uri="{FF2B5EF4-FFF2-40B4-BE49-F238E27FC236}">
                    <a16:creationId xmlns:a16="http://schemas.microsoft.com/office/drawing/2014/main" id="{E122BA58-12FB-7F14-F579-485A5BAD4798}"/>
                  </a:ext>
                </a:extLst>
              </p:cNvPr>
              <p:cNvSpPr txBox="1"/>
              <p:nvPr/>
            </p:nvSpPr>
            <p:spPr>
              <a:xfrm>
                <a:off x="7587176" y="7963709"/>
                <a:ext cx="435696" cy="311624"/>
              </a:xfrm>
              <a:prstGeom prst="rect">
                <a:avLst/>
              </a:prstGeom>
              <a:noFill/>
            </p:spPr>
            <p:txBody>
              <a:bodyPr wrap="none" rtlCol="0">
                <a:spAutoFit/>
              </a:bodyPr>
              <a:lstStyle/>
              <a:p>
                <a:pPr defTabSz="304815"/>
                <a:r>
                  <a:rPr lang="en-US" sz="750">
                    <a:solidFill>
                      <a:srgbClr val="616161"/>
                    </a:solidFill>
                    <a:latin typeface="Nunito" panose="00000500000000000000" pitchFamily="2" charset="0"/>
                    <a:cs typeface="Arial"/>
                    <a:sym typeface="Arial"/>
                    <a:rtl val="0"/>
                  </a:rPr>
                  <a:t>24</a:t>
                </a:r>
              </a:p>
            </p:txBody>
          </p:sp>
          <p:sp>
            <p:nvSpPr>
              <p:cNvPr id="181" name="TextBox 180">
                <a:extLst>
                  <a:ext uri="{FF2B5EF4-FFF2-40B4-BE49-F238E27FC236}">
                    <a16:creationId xmlns:a16="http://schemas.microsoft.com/office/drawing/2014/main" id="{421F9161-0598-49F9-A45C-E323C00341AE}"/>
                  </a:ext>
                </a:extLst>
              </p:cNvPr>
              <p:cNvSpPr txBox="1"/>
              <p:nvPr/>
            </p:nvSpPr>
            <p:spPr>
              <a:xfrm>
                <a:off x="7790000" y="6679406"/>
                <a:ext cx="543900" cy="323166"/>
              </a:xfrm>
              <a:prstGeom prst="rect">
                <a:avLst/>
              </a:prstGeom>
              <a:noFill/>
            </p:spPr>
            <p:txBody>
              <a:bodyPr wrap="none" rtlCol="0">
                <a:spAutoFit/>
              </a:bodyPr>
              <a:lstStyle/>
              <a:p>
                <a:pPr defTabSz="304815"/>
                <a:r>
                  <a:rPr lang="en-US" sz="800">
                    <a:solidFill>
                      <a:srgbClr val="616161"/>
                    </a:solidFill>
                    <a:latin typeface="Nunito" panose="00000500000000000000" pitchFamily="2" charset="0"/>
                    <a:cs typeface="Arial"/>
                    <a:sym typeface="Arial"/>
                    <a:rtl val="0"/>
                  </a:rPr>
                  <a:t>-1.4</a:t>
                </a:r>
              </a:p>
            </p:txBody>
          </p:sp>
          <p:sp>
            <p:nvSpPr>
              <p:cNvPr id="182" name="TextBox 181">
                <a:extLst>
                  <a:ext uri="{FF2B5EF4-FFF2-40B4-BE49-F238E27FC236}">
                    <a16:creationId xmlns:a16="http://schemas.microsoft.com/office/drawing/2014/main" id="{7AB18BE6-B9BA-354F-A5F1-06F879802F39}"/>
                  </a:ext>
                </a:extLst>
              </p:cNvPr>
              <p:cNvSpPr txBox="1"/>
              <p:nvPr/>
            </p:nvSpPr>
            <p:spPr>
              <a:xfrm>
                <a:off x="7777790" y="6978473"/>
                <a:ext cx="630462" cy="323166"/>
              </a:xfrm>
              <a:prstGeom prst="rect">
                <a:avLst/>
              </a:prstGeom>
              <a:noFill/>
            </p:spPr>
            <p:txBody>
              <a:bodyPr wrap="none" rtlCol="0">
                <a:spAutoFit/>
              </a:bodyPr>
              <a:lstStyle/>
              <a:p>
                <a:pPr defTabSz="304815"/>
                <a:r>
                  <a:rPr lang="en-US" sz="800" dirty="0">
                    <a:solidFill>
                      <a:srgbClr val="616161"/>
                    </a:solidFill>
                    <a:latin typeface="Nunito" panose="00000500000000000000" pitchFamily="2" charset="0"/>
                    <a:cs typeface="Arial"/>
                    <a:sym typeface="Arial"/>
                    <a:rtl val="0"/>
                  </a:rPr>
                  <a:t>-1.5†</a:t>
                </a:r>
              </a:p>
            </p:txBody>
          </p:sp>
          <p:sp>
            <p:nvSpPr>
              <p:cNvPr id="183" name="TextBox 182">
                <a:extLst>
                  <a:ext uri="{FF2B5EF4-FFF2-40B4-BE49-F238E27FC236}">
                    <a16:creationId xmlns:a16="http://schemas.microsoft.com/office/drawing/2014/main" id="{DE421321-B881-A39F-712B-A43DE28D1614}"/>
                  </a:ext>
                </a:extLst>
              </p:cNvPr>
              <p:cNvSpPr txBox="1"/>
              <p:nvPr/>
            </p:nvSpPr>
            <p:spPr>
              <a:xfrm>
                <a:off x="7777790" y="7355576"/>
                <a:ext cx="604011" cy="323166"/>
              </a:xfrm>
              <a:prstGeom prst="rect">
                <a:avLst/>
              </a:prstGeom>
              <a:noFill/>
            </p:spPr>
            <p:txBody>
              <a:bodyPr wrap="none" rtlCol="0">
                <a:spAutoFit/>
              </a:bodyPr>
              <a:lstStyle/>
              <a:p>
                <a:pPr defTabSz="304815"/>
                <a:r>
                  <a:rPr lang="en-US" sz="800" dirty="0">
                    <a:solidFill>
                      <a:srgbClr val="616161"/>
                    </a:solidFill>
                    <a:latin typeface="Nunito" panose="00000500000000000000" pitchFamily="2" charset="0"/>
                    <a:cs typeface="Arial"/>
                    <a:sym typeface="Arial"/>
                    <a:rtl val="0"/>
                  </a:rPr>
                  <a:t>-2.0*</a:t>
                </a:r>
              </a:p>
            </p:txBody>
          </p:sp>
          <p:sp>
            <p:nvSpPr>
              <p:cNvPr id="184" name="Freeform: Shape 183">
                <a:extLst>
                  <a:ext uri="{FF2B5EF4-FFF2-40B4-BE49-F238E27FC236}">
                    <a16:creationId xmlns:a16="http://schemas.microsoft.com/office/drawing/2014/main" id="{1FCE0DDB-C55F-9046-C7B4-81EE5FEAB127}"/>
                  </a:ext>
                </a:extLst>
              </p:cNvPr>
              <p:cNvSpPr/>
              <p:nvPr/>
            </p:nvSpPr>
            <p:spPr>
              <a:xfrm>
                <a:off x="2646330" y="5976175"/>
                <a:ext cx="56483" cy="9525"/>
              </a:xfrm>
              <a:custGeom>
                <a:avLst/>
                <a:gdLst>
                  <a:gd name="connsiteX0" fmla="*/ 0 w 56483"/>
                  <a:gd name="connsiteY0" fmla="*/ 0 h 9525"/>
                  <a:gd name="connsiteX1" fmla="*/ 56483 w 56483"/>
                  <a:gd name="connsiteY1" fmla="*/ 0 h 9525"/>
                </a:gdLst>
                <a:ahLst/>
                <a:cxnLst>
                  <a:cxn ang="0">
                    <a:pos x="connsiteX0" y="connsiteY0"/>
                  </a:cxn>
                  <a:cxn ang="0">
                    <a:pos x="connsiteX1" y="connsiteY1"/>
                  </a:cxn>
                </a:cxnLst>
                <a:rect l="l" t="t" r="r" b="b"/>
                <a:pathLst>
                  <a:path w="56483" h="9525">
                    <a:moveTo>
                      <a:pt x="0" y="0"/>
                    </a:moveTo>
                    <a:lnTo>
                      <a:pt x="56483" y="0"/>
                    </a:lnTo>
                  </a:path>
                </a:pathLst>
              </a:custGeom>
              <a:ln w="16669" cap="flat">
                <a:solidFill>
                  <a:srgbClr val="616161"/>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185" name="Freeform: Shape 184">
                <a:extLst>
                  <a:ext uri="{FF2B5EF4-FFF2-40B4-BE49-F238E27FC236}">
                    <a16:creationId xmlns:a16="http://schemas.microsoft.com/office/drawing/2014/main" id="{8DAC6C66-169D-E739-C75B-AACA6DE219D1}"/>
                  </a:ext>
                </a:extLst>
              </p:cNvPr>
              <p:cNvSpPr/>
              <p:nvPr/>
            </p:nvSpPr>
            <p:spPr>
              <a:xfrm>
                <a:off x="2646330" y="6470237"/>
                <a:ext cx="56483" cy="9525"/>
              </a:xfrm>
              <a:custGeom>
                <a:avLst/>
                <a:gdLst>
                  <a:gd name="connsiteX0" fmla="*/ 0 w 56483"/>
                  <a:gd name="connsiteY0" fmla="*/ 0 h 9525"/>
                  <a:gd name="connsiteX1" fmla="*/ 56483 w 56483"/>
                  <a:gd name="connsiteY1" fmla="*/ 0 h 9525"/>
                </a:gdLst>
                <a:ahLst/>
                <a:cxnLst>
                  <a:cxn ang="0">
                    <a:pos x="connsiteX0" y="connsiteY0"/>
                  </a:cxn>
                  <a:cxn ang="0">
                    <a:pos x="connsiteX1" y="connsiteY1"/>
                  </a:cxn>
                </a:cxnLst>
                <a:rect l="l" t="t" r="r" b="b"/>
                <a:pathLst>
                  <a:path w="56483" h="9525">
                    <a:moveTo>
                      <a:pt x="0" y="0"/>
                    </a:moveTo>
                    <a:lnTo>
                      <a:pt x="56483" y="0"/>
                    </a:lnTo>
                  </a:path>
                </a:pathLst>
              </a:custGeom>
              <a:ln w="16669" cap="flat">
                <a:solidFill>
                  <a:srgbClr val="616161"/>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186" name="Freeform: Shape 185">
                <a:extLst>
                  <a:ext uri="{FF2B5EF4-FFF2-40B4-BE49-F238E27FC236}">
                    <a16:creationId xmlns:a16="http://schemas.microsoft.com/office/drawing/2014/main" id="{DA9AD51B-1CEB-E9CB-0EE9-D15537AFD6DA}"/>
                  </a:ext>
                </a:extLst>
              </p:cNvPr>
              <p:cNvSpPr/>
              <p:nvPr/>
            </p:nvSpPr>
            <p:spPr>
              <a:xfrm>
                <a:off x="2646330" y="6938391"/>
                <a:ext cx="56483" cy="9525"/>
              </a:xfrm>
              <a:custGeom>
                <a:avLst/>
                <a:gdLst>
                  <a:gd name="connsiteX0" fmla="*/ 0 w 56483"/>
                  <a:gd name="connsiteY0" fmla="*/ 0 h 9525"/>
                  <a:gd name="connsiteX1" fmla="*/ 56483 w 56483"/>
                  <a:gd name="connsiteY1" fmla="*/ 0 h 9525"/>
                </a:gdLst>
                <a:ahLst/>
                <a:cxnLst>
                  <a:cxn ang="0">
                    <a:pos x="connsiteX0" y="connsiteY0"/>
                  </a:cxn>
                  <a:cxn ang="0">
                    <a:pos x="connsiteX1" y="connsiteY1"/>
                  </a:cxn>
                </a:cxnLst>
                <a:rect l="l" t="t" r="r" b="b"/>
                <a:pathLst>
                  <a:path w="56483" h="9525">
                    <a:moveTo>
                      <a:pt x="0" y="0"/>
                    </a:moveTo>
                    <a:lnTo>
                      <a:pt x="56483" y="0"/>
                    </a:lnTo>
                  </a:path>
                </a:pathLst>
              </a:custGeom>
              <a:ln w="16669" cap="flat">
                <a:solidFill>
                  <a:srgbClr val="616161"/>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187" name="Freeform: Shape 186">
                <a:extLst>
                  <a:ext uri="{FF2B5EF4-FFF2-40B4-BE49-F238E27FC236}">
                    <a16:creationId xmlns:a16="http://schemas.microsoft.com/office/drawing/2014/main" id="{8C9FAB4D-6159-66BE-B992-6F9EAAF86CE9}"/>
                  </a:ext>
                </a:extLst>
              </p:cNvPr>
              <p:cNvSpPr/>
              <p:nvPr/>
            </p:nvSpPr>
            <p:spPr>
              <a:xfrm>
                <a:off x="2646330" y="7419498"/>
                <a:ext cx="56483" cy="9525"/>
              </a:xfrm>
              <a:custGeom>
                <a:avLst/>
                <a:gdLst>
                  <a:gd name="connsiteX0" fmla="*/ 0 w 56483"/>
                  <a:gd name="connsiteY0" fmla="*/ 0 h 9525"/>
                  <a:gd name="connsiteX1" fmla="*/ 56483 w 56483"/>
                  <a:gd name="connsiteY1" fmla="*/ 0 h 9525"/>
                </a:gdLst>
                <a:ahLst/>
                <a:cxnLst>
                  <a:cxn ang="0">
                    <a:pos x="connsiteX0" y="connsiteY0"/>
                  </a:cxn>
                  <a:cxn ang="0">
                    <a:pos x="connsiteX1" y="connsiteY1"/>
                  </a:cxn>
                </a:cxnLst>
                <a:rect l="l" t="t" r="r" b="b"/>
                <a:pathLst>
                  <a:path w="56483" h="9525">
                    <a:moveTo>
                      <a:pt x="0" y="0"/>
                    </a:moveTo>
                    <a:lnTo>
                      <a:pt x="56483" y="0"/>
                    </a:lnTo>
                  </a:path>
                </a:pathLst>
              </a:custGeom>
              <a:ln w="16669" cap="flat">
                <a:solidFill>
                  <a:srgbClr val="616161"/>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188" name="TextBox 187">
                <a:extLst>
                  <a:ext uri="{FF2B5EF4-FFF2-40B4-BE49-F238E27FC236}">
                    <a16:creationId xmlns:a16="http://schemas.microsoft.com/office/drawing/2014/main" id="{C77A0FF5-C861-2ADC-BD1C-47232CE718F4}"/>
                  </a:ext>
                </a:extLst>
              </p:cNvPr>
              <p:cNvSpPr txBox="1"/>
              <p:nvPr/>
            </p:nvSpPr>
            <p:spPr>
              <a:xfrm rot="16200000">
                <a:off x="1029405" y="6627260"/>
                <a:ext cx="1635545" cy="353847"/>
              </a:xfrm>
              <a:prstGeom prst="rect">
                <a:avLst/>
              </a:prstGeom>
              <a:noFill/>
            </p:spPr>
            <p:txBody>
              <a:bodyPr wrap="none" rtlCol="0">
                <a:spAutoFit/>
              </a:bodyPr>
              <a:lstStyle/>
              <a:p>
                <a:pPr defTabSz="304815"/>
                <a:r>
                  <a:rPr lang="en-US" sz="933" b="1" dirty="0" err="1">
                    <a:solidFill>
                      <a:srgbClr val="616161"/>
                    </a:solidFill>
                    <a:latin typeface="Nunito" panose="00000500000000000000" pitchFamily="2" charset="0"/>
                    <a:cs typeface="Arial"/>
                    <a:sym typeface="Arial"/>
                    <a:rtl val="0"/>
                  </a:rPr>
                  <a:t>Thay</a:t>
                </a:r>
                <a:r>
                  <a:rPr lang="en-US" sz="933" b="1" dirty="0">
                    <a:solidFill>
                      <a:srgbClr val="616161"/>
                    </a:solidFill>
                    <a:latin typeface="Nunito" panose="00000500000000000000" pitchFamily="2" charset="0"/>
                    <a:cs typeface="Arial"/>
                    <a:sym typeface="Arial"/>
                    <a:rtl val="0"/>
                  </a:rPr>
                  <a:t> </a:t>
                </a:r>
                <a:r>
                  <a:rPr lang="en-US" sz="933" b="1" dirty="0" err="1">
                    <a:solidFill>
                      <a:srgbClr val="616161"/>
                    </a:solidFill>
                    <a:latin typeface="Nunito" panose="00000500000000000000" pitchFamily="2" charset="0"/>
                    <a:cs typeface="Arial"/>
                    <a:sym typeface="Arial"/>
                    <a:rtl val="0"/>
                  </a:rPr>
                  <a:t>đổi</a:t>
                </a:r>
                <a:r>
                  <a:rPr lang="en-US" sz="933" b="1" dirty="0">
                    <a:solidFill>
                      <a:srgbClr val="616161"/>
                    </a:solidFill>
                    <a:latin typeface="Nunito" panose="00000500000000000000" pitchFamily="2" charset="0"/>
                    <a:cs typeface="Arial"/>
                    <a:sym typeface="Arial"/>
                    <a:rtl val="0"/>
                  </a:rPr>
                  <a:t> HbA1c</a:t>
                </a:r>
              </a:p>
            </p:txBody>
          </p:sp>
          <p:sp>
            <p:nvSpPr>
              <p:cNvPr id="189" name="TextBox 188">
                <a:extLst>
                  <a:ext uri="{FF2B5EF4-FFF2-40B4-BE49-F238E27FC236}">
                    <a16:creationId xmlns:a16="http://schemas.microsoft.com/office/drawing/2014/main" id="{4C1A2014-210B-BF02-BC80-F7CEA875698D}"/>
                  </a:ext>
                </a:extLst>
              </p:cNvPr>
              <p:cNvSpPr txBox="1"/>
              <p:nvPr/>
            </p:nvSpPr>
            <p:spPr>
              <a:xfrm rot="16200000">
                <a:off x="1168465" y="6609066"/>
                <a:ext cx="1883208" cy="353847"/>
              </a:xfrm>
              <a:prstGeom prst="rect">
                <a:avLst/>
              </a:prstGeom>
              <a:noFill/>
            </p:spPr>
            <p:txBody>
              <a:bodyPr wrap="none" rtlCol="0">
                <a:spAutoFit/>
              </a:bodyPr>
              <a:lstStyle/>
              <a:p>
                <a:pPr defTabSz="304815"/>
                <a:r>
                  <a:rPr lang="en-US" sz="933" b="1" dirty="0">
                    <a:solidFill>
                      <a:srgbClr val="616161"/>
                    </a:solidFill>
                    <a:latin typeface="Nunito" panose="00000500000000000000" pitchFamily="2" charset="0"/>
                    <a:cs typeface="Arial"/>
                    <a:sym typeface="Arial"/>
                    <a:rtl val="0"/>
                  </a:rPr>
                  <a:t>so </a:t>
                </a:r>
                <a:r>
                  <a:rPr lang="en-US" sz="933" b="1" dirty="0" err="1">
                    <a:solidFill>
                      <a:srgbClr val="616161"/>
                    </a:solidFill>
                    <a:latin typeface="Nunito" panose="00000500000000000000" pitchFamily="2" charset="0"/>
                    <a:cs typeface="Arial"/>
                    <a:sym typeface="Arial"/>
                    <a:rtl val="0"/>
                  </a:rPr>
                  <a:t>với</a:t>
                </a:r>
                <a:r>
                  <a:rPr lang="en-US" sz="933" b="1" dirty="0">
                    <a:solidFill>
                      <a:srgbClr val="616161"/>
                    </a:solidFill>
                    <a:latin typeface="Nunito" panose="00000500000000000000" pitchFamily="2" charset="0"/>
                    <a:cs typeface="Arial"/>
                    <a:sym typeface="Arial"/>
                    <a:rtl val="0"/>
                  </a:rPr>
                  <a:t> ban </a:t>
                </a:r>
                <a:r>
                  <a:rPr lang="en-US" sz="933" b="1" dirty="0" err="1">
                    <a:solidFill>
                      <a:srgbClr val="616161"/>
                    </a:solidFill>
                    <a:latin typeface="Nunito" panose="00000500000000000000" pitchFamily="2" charset="0"/>
                    <a:cs typeface="Arial"/>
                    <a:sym typeface="Arial"/>
                    <a:rtl val="0"/>
                  </a:rPr>
                  <a:t>đầu</a:t>
                </a:r>
                <a:r>
                  <a:rPr lang="en-US" sz="933" b="1" dirty="0">
                    <a:solidFill>
                      <a:srgbClr val="616161"/>
                    </a:solidFill>
                    <a:latin typeface="Nunito" panose="00000500000000000000" pitchFamily="2" charset="0"/>
                    <a:cs typeface="Arial"/>
                    <a:sym typeface="Arial"/>
                    <a:rtl val="0"/>
                  </a:rPr>
                  <a:t> (%)</a:t>
                </a:r>
              </a:p>
            </p:txBody>
          </p:sp>
          <p:sp>
            <p:nvSpPr>
              <p:cNvPr id="190" name="Freeform: Shape 189">
                <a:extLst>
                  <a:ext uri="{FF2B5EF4-FFF2-40B4-BE49-F238E27FC236}">
                    <a16:creationId xmlns:a16="http://schemas.microsoft.com/office/drawing/2014/main" id="{92B7602D-DDB2-7A19-2C26-B3C6D0AD7643}"/>
                  </a:ext>
                </a:extLst>
              </p:cNvPr>
              <p:cNvSpPr/>
              <p:nvPr/>
            </p:nvSpPr>
            <p:spPr>
              <a:xfrm>
                <a:off x="2701480" y="7933277"/>
                <a:ext cx="5062823" cy="9525"/>
              </a:xfrm>
              <a:custGeom>
                <a:avLst/>
                <a:gdLst>
                  <a:gd name="connsiteX0" fmla="*/ 0 w 5062823"/>
                  <a:gd name="connsiteY0" fmla="*/ 0 h 9525"/>
                  <a:gd name="connsiteX1" fmla="*/ 5062824 w 5062823"/>
                  <a:gd name="connsiteY1" fmla="*/ 0 h 9525"/>
                </a:gdLst>
                <a:ahLst/>
                <a:cxnLst>
                  <a:cxn ang="0">
                    <a:pos x="connsiteX0" y="connsiteY0"/>
                  </a:cxn>
                  <a:cxn ang="0">
                    <a:pos x="connsiteX1" y="connsiteY1"/>
                  </a:cxn>
                </a:cxnLst>
                <a:rect l="l" t="t" r="r" b="b"/>
                <a:pathLst>
                  <a:path w="5062823" h="9525">
                    <a:moveTo>
                      <a:pt x="0" y="0"/>
                    </a:moveTo>
                    <a:lnTo>
                      <a:pt x="5062824" y="0"/>
                    </a:lnTo>
                  </a:path>
                </a:pathLst>
              </a:custGeom>
              <a:ln w="16669" cap="flat">
                <a:solidFill>
                  <a:srgbClr val="616161"/>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191" name="Freeform: Shape 190">
                <a:extLst>
                  <a:ext uri="{FF2B5EF4-FFF2-40B4-BE49-F238E27FC236}">
                    <a16:creationId xmlns:a16="http://schemas.microsoft.com/office/drawing/2014/main" id="{537E569F-6D4D-DB46-2DE9-86EE2452931F}"/>
                  </a:ext>
                </a:extLst>
              </p:cNvPr>
              <p:cNvSpPr/>
              <p:nvPr/>
            </p:nvSpPr>
            <p:spPr>
              <a:xfrm>
                <a:off x="5255608" y="7933277"/>
                <a:ext cx="9525" cy="36099"/>
              </a:xfrm>
              <a:custGeom>
                <a:avLst/>
                <a:gdLst>
                  <a:gd name="connsiteX0" fmla="*/ 0 w 9525"/>
                  <a:gd name="connsiteY0" fmla="*/ 0 h 36099"/>
                  <a:gd name="connsiteX1" fmla="*/ 0 w 9525"/>
                  <a:gd name="connsiteY1" fmla="*/ 36100 h 36099"/>
                </a:gdLst>
                <a:ahLst/>
                <a:cxnLst>
                  <a:cxn ang="0">
                    <a:pos x="connsiteX0" y="connsiteY0"/>
                  </a:cxn>
                  <a:cxn ang="0">
                    <a:pos x="connsiteX1" y="connsiteY1"/>
                  </a:cxn>
                </a:cxnLst>
                <a:rect l="l" t="t" r="r" b="b"/>
                <a:pathLst>
                  <a:path w="9525" h="36099">
                    <a:moveTo>
                      <a:pt x="0" y="0"/>
                    </a:moveTo>
                    <a:lnTo>
                      <a:pt x="0" y="36100"/>
                    </a:lnTo>
                  </a:path>
                </a:pathLst>
              </a:custGeom>
              <a:ln w="16669" cap="flat">
                <a:solidFill>
                  <a:srgbClr val="616161"/>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192" name="Freeform: Shape 191">
                <a:extLst>
                  <a:ext uri="{FF2B5EF4-FFF2-40B4-BE49-F238E27FC236}">
                    <a16:creationId xmlns:a16="http://schemas.microsoft.com/office/drawing/2014/main" id="{E1BFB130-377F-EAB1-3024-A48EC32DA99B}"/>
                  </a:ext>
                </a:extLst>
              </p:cNvPr>
              <p:cNvSpPr/>
              <p:nvPr/>
            </p:nvSpPr>
            <p:spPr>
              <a:xfrm>
                <a:off x="6091903" y="7933277"/>
                <a:ext cx="9525" cy="36099"/>
              </a:xfrm>
              <a:custGeom>
                <a:avLst/>
                <a:gdLst>
                  <a:gd name="connsiteX0" fmla="*/ 0 w 9525"/>
                  <a:gd name="connsiteY0" fmla="*/ 0 h 36099"/>
                  <a:gd name="connsiteX1" fmla="*/ 0 w 9525"/>
                  <a:gd name="connsiteY1" fmla="*/ 36100 h 36099"/>
                </a:gdLst>
                <a:ahLst/>
                <a:cxnLst>
                  <a:cxn ang="0">
                    <a:pos x="connsiteX0" y="connsiteY0"/>
                  </a:cxn>
                  <a:cxn ang="0">
                    <a:pos x="connsiteX1" y="connsiteY1"/>
                  </a:cxn>
                </a:cxnLst>
                <a:rect l="l" t="t" r="r" b="b"/>
                <a:pathLst>
                  <a:path w="9525" h="36099">
                    <a:moveTo>
                      <a:pt x="0" y="0"/>
                    </a:moveTo>
                    <a:lnTo>
                      <a:pt x="0" y="36100"/>
                    </a:lnTo>
                  </a:path>
                </a:pathLst>
              </a:custGeom>
              <a:ln w="16669" cap="flat">
                <a:solidFill>
                  <a:srgbClr val="616161"/>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193" name="Freeform: Shape 192">
                <a:extLst>
                  <a:ext uri="{FF2B5EF4-FFF2-40B4-BE49-F238E27FC236}">
                    <a16:creationId xmlns:a16="http://schemas.microsoft.com/office/drawing/2014/main" id="{E6B347BC-566D-25DC-2702-98ED47D40D9F}"/>
                  </a:ext>
                </a:extLst>
              </p:cNvPr>
              <p:cNvSpPr/>
              <p:nvPr/>
            </p:nvSpPr>
            <p:spPr>
              <a:xfrm>
                <a:off x="6928103" y="7933277"/>
                <a:ext cx="9525" cy="36099"/>
              </a:xfrm>
              <a:custGeom>
                <a:avLst/>
                <a:gdLst>
                  <a:gd name="connsiteX0" fmla="*/ 0 w 9525"/>
                  <a:gd name="connsiteY0" fmla="*/ 0 h 36099"/>
                  <a:gd name="connsiteX1" fmla="*/ 0 w 9525"/>
                  <a:gd name="connsiteY1" fmla="*/ 36100 h 36099"/>
                </a:gdLst>
                <a:ahLst/>
                <a:cxnLst>
                  <a:cxn ang="0">
                    <a:pos x="connsiteX0" y="connsiteY0"/>
                  </a:cxn>
                  <a:cxn ang="0">
                    <a:pos x="connsiteX1" y="connsiteY1"/>
                  </a:cxn>
                </a:cxnLst>
                <a:rect l="l" t="t" r="r" b="b"/>
                <a:pathLst>
                  <a:path w="9525" h="36099">
                    <a:moveTo>
                      <a:pt x="0" y="0"/>
                    </a:moveTo>
                    <a:lnTo>
                      <a:pt x="0" y="36100"/>
                    </a:lnTo>
                  </a:path>
                </a:pathLst>
              </a:custGeom>
              <a:ln w="16669" cap="flat">
                <a:solidFill>
                  <a:srgbClr val="616161"/>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194" name="Freeform: Shape 193">
                <a:extLst>
                  <a:ext uri="{FF2B5EF4-FFF2-40B4-BE49-F238E27FC236}">
                    <a16:creationId xmlns:a16="http://schemas.microsoft.com/office/drawing/2014/main" id="{991C8EC7-1491-8204-DEC3-9C10DCE8D01B}"/>
                  </a:ext>
                </a:extLst>
              </p:cNvPr>
              <p:cNvSpPr/>
              <p:nvPr/>
            </p:nvSpPr>
            <p:spPr>
              <a:xfrm>
                <a:off x="3583209" y="7933277"/>
                <a:ext cx="9525" cy="36099"/>
              </a:xfrm>
              <a:custGeom>
                <a:avLst/>
                <a:gdLst>
                  <a:gd name="connsiteX0" fmla="*/ 0 w 9525"/>
                  <a:gd name="connsiteY0" fmla="*/ 0 h 36099"/>
                  <a:gd name="connsiteX1" fmla="*/ 0 w 9525"/>
                  <a:gd name="connsiteY1" fmla="*/ 36100 h 36099"/>
                </a:gdLst>
                <a:ahLst/>
                <a:cxnLst>
                  <a:cxn ang="0">
                    <a:pos x="connsiteX0" y="connsiteY0"/>
                  </a:cxn>
                  <a:cxn ang="0">
                    <a:pos x="connsiteX1" y="connsiteY1"/>
                  </a:cxn>
                </a:cxnLst>
                <a:rect l="l" t="t" r="r" b="b"/>
                <a:pathLst>
                  <a:path w="9525" h="36099">
                    <a:moveTo>
                      <a:pt x="0" y="0"/>
                    </a:moveTo>
                    <a:lnTo>
                      <a:pt x="0" y="36100"/>
                    </a:lnTo>
                  </a:path>
                </a:pathLst>
              </a:custGeom>
              <a:ln w="16669" cap="flat">
                <a:solidFill>
                  <a:srgbClr val="616161"/>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195" name="Freeform: Shape 194">
                <a:extLst>
                  <a:ext uri="{FF2B5EF4-FFF2-40B4-BE49-F238E27FC236}">
                    <a16:creationId xmlns:a16="http://schemas.microsoft.com/office/drawing/2014/main" id="{8ADBA2A6-618F-B4BF-506C-C4E3362BEB06}"/>
                  </a:ext>
                </a:extLst>
              </p:cNvPr>
              <p:cNvSpPr/>
              <p:nvPr/>
            </p:nvSpPr>
            <p:spPr>
              <a:xfrm>
                <a:off x="4419409" y="7933277"/>
                <a:ext cx="9525" cy="36099"/>
              </a:xfrm>
              <a:custGeom>
                <a:avLst/>
                <a:gdLst>
                  <a:gd name="connsiteX0" fmla="*/ 0 w 9525"/>
                  <a:gd name="connsiteY0" fmla="*/ 0 h 36099"/>
                  <a:gd name="connsiteX1" fmla="*/ 0 w 9525"/>
                  <a:gd name="connsiteY1" fmla="*/ 36100 h 36099"/>
                </a:gdLst>
                <a:ahLst/>
                <a:cxnLst>
                  <a:cxn ang="0">
                    <a:pos x="connsiteX0" y="connsiteY0"/>
                  </a:cxn>
                  <a:cxn ang="0">
                    <a:pos x="connsiteX1" y="connsiteY1"/>
                  </a:cxn>
                </a:cxnLst>
                <a:rect l="l" t="t" r="r" b="b"/>
                <a:pathLst>
                  <a:path w="9525" h="36099">
                    <a:moveTo>
                      <a:pt x="0" y="0"/>
                    </a:moveTo>
                    <a:lnTo>
                      <a:pt x="0" y="36100"/>
                    </a:lnTo>
                  </a:path>
                </a:pathLst>
              </a:custGeom>
              <a:ln w="16669" cap="flat">
                <a:solidFill>
                  <a:srgbClr val="616161"/>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196" name="TextBox 195">
                <a:extLst>
                  <a:ext uri="{FF2B5EF4-FFF2-40B4-BE49-F238E27FC236}">
                    <a16:creationId xmlns:a16="http://schemas.microsoft.com/office/drawing/2014/main" id="{0B6F1CFB-79C0-F841-E404-DF49C9E91CB7}"/>
                  </a:ext>
                </a:extLst>
              </p:cNvPr>
              <p:cNvSpPr txBox="1"/>
              <p:nvPr/>
            </p:nvSpPr>
            <p:spPr>
              <a:xfrm>
                <a:off x="2567215" y="7963709"/>
                <a:ext cx="356349" cy="311624"/>
              </a:xfrm>
              <a:prstGeom prst="rect">
                <a:avLst/>
              </a:prstGeom>
              <a:noFill/>
            </p:spPr>
            <p:txBody>
              <a:bodyPr wrap="none" rtlCol="0">
                <a:spAutoFit/>
              </a:bodyPr>
              <a:lstStyle/>
              <a:p>
                <a:pPr defTabSz="304815"/>
                <a:r>
                  <a:rPr lang="en-US" sz="750">
                    <a:solidFill>
                      <a:srgbClr val="616161"/>
                    </a:solidFill>
                    <a:latin typeface="Nunito" panose="00000500000000000000" pitchFamily="2" charset="0"/>
                    <a:cs typeface="Arial"/>
                    <a:sym typeface="Arial"/>
                    <a:rtl val="0"/>
                  </a:rPr>
                  <a:t>0</a:t>
                </a:r>
              </a:p>
            </p:txBody>
          </p:sp>
          <p:sp>
            <p:nvSpPr>
              <p:cNvPr id="197" name="TextBox 196">
                <a:extLst>
                  <a:ext uri="{FF2B5EF4-FFF2-40B4-BE49-F238E27FC236}">
                    <a16:creationId xmlns:a16="http://schemas.microsoft.com/office/drawing/2014/main" id="{31FD121A-897A-5FBA-CE39-E9060D05FA44}"/>
                  </a:ext>
                </a:extLst>
              </p:cNvPr>
              <p:cNvSpPr txBox="1"/>
              <p:nvPr/>
            </p:nvSpPr>
            <p:spPr>
              <a:xfrm>
                <a:off x="3448886" y="7963709"/>
                <a:ext cx="356349" cy="311624"/>
              </a:xfrm>
              <a:prstGeom prst="rect">
                <a:avLst/>
              </a:prstGeom>
              <a:noFill/>
            </p:spPr>
            <p:txBody>
              <a:bodyPr wrap="none" rtlCol="0">
                <a:spAutoFit/>
              </a:bodyPr>
              <a:lstStyle/>
              <a:p>
                <a:pPr defTabSz="304815"/>
                <a:r>
                  <a:rPr lang="en-US" sz="750">
                    <a:solidFill>
                      <a:srgbClr val="616161"/>
                    </a:solidFill>
                    <a:latin typeface="Nunito" panose="00000500000000000000" pitchFamily="2" charset="0"/>
                    <a:cs typeface="Arial"/>
                    <a:sym typeface="Arial"/>
                    <a:rtl val="0"/>
                  </a:rPr>
                  <a:t>4</a:t>
                </a:r>
              </a:p>
            </p:txBody>
          </p:sp>
          <p:sp>
            <p:nvSpPr>
              <p:cNvPr id="198" name="TextBox 197">
                <a:extLst>
                  <a:ext uri="{FF2B5EF4-FFF2-40B4-BE49-F238E27FC236}">
                    <a16:creationId xmlns:a16="http://schemas.microsoft.com/office/drawing/2014/main" id="{16E43740-DEB7-CB3D-6F26-EDDB1BC0ED38}"/>
                  </a:ext>
                </a:extLst>
              </p:cNvPr>
              <p:cNvSpPr txBox="1"/>
              <p:nvPr/>
            </p:nvSpPr>
            <p:spPr>
              <a:xfrm>
                <a:off x="4287478" y="7963709"/>
                <a:ext cx="356349" cy="311624"/>
              </a:xfrm>
              <a:prstGeom prst="rect">
                <a:avLst/>
              </a:prstGeom>
              <a:noFill/>
            </p:spPr>
            <p:txBody>
              <a:bodyPr wrap="none" rtlCol="0">
                <a:spAutoFit/>
              </a:bodyPr>
              <a:lstStyle/>
              <a:p>
                <a:pPr defTabSz="304815"/>
                <a:r>
                  <a:rPr lang="en-US" sz="750">
                    <a:solidFill>
                      <a:srgbClr val="616161"/>
                    </a:solidFill>
                    <a:latin typeface="Nunito" panose="00000500000000000000" pitchFamily="2" charset="0"/>
                    <a:cs typeface="Arial"/>
                    <a:sym typeface="Arial"/>
                    <a:rtl val="0"/>
                  </a:rPr>
                  <a:t>8</a:t>
                </a:r>
              </a:p>
            </p:txBody>
          </p:sp>
          <p:sp>
            <p:nvSpPr>
              <p:cNvPr id="199" name="TextBox 198">
                <a:extLst>
                  <a:ext uri="{FF2B5EF4-FFF2-40B4-BE49-F238E27FC236}">
                    <a16:creationId xmlns:a16="http://schemas.microsoft.com/office/drawing/2014/main" id="{FEFBDA7B-15ED-5F66-94C9-1F8770135748}"/>
                  </a:ext>
                </a:extLst>
              </p:cNvPr>
              <p:cNvSpPr txBox="1"/>
              <p:nvPr/>
            </p:nvSpPr>
            <p:spPr>
              <a:xfrm>
                <a:off x="5076662" y="7963709"/>
                <a:ext cx="435696" cy="311624"/>
              </a:xfrm>
              <a:prstGeom prst="rect">
                <a:avLst/>
              </a:prstGeom>
              <a:noFill/>
            </p:spPr>
            <p:txBody>
              <a:bodyPr wrap="none" rtlCol="0">
                <a:spAutoFit/>
              </a:bodyPr>
              <a:lstStyle/>
              <a:p>
                <a:pPr defTabSz="304815"/>
                <a:r>
                  <a:rPr lang="en-US" sz="750">
                    <a:solidFill>
                      <a:srgbClr val="616161"/>
                    </a:solidFill>
                    <a:latin typeface="Nunito" panose="00000500000000000000" pitchFamily="2" charset="0"/>
                    <a:cs typeface="Arial"/>
                    <a:sym typeface="Arial"/>
                    <a:rtl val="0"/>
                  </a:rPr>
                  <a:t>12</a:t>
                </a:r>
              </a:p>
            </p:txBody>
          </p:sp>
          <p:sp>
            <p:nvSpPr>
              <p:cNvPr id="200" name="Freeform: Shape 199">
                <a:extLst>
                  <a:ext uri="{FF2B5EF4-FFF2-40B4-BE49-F238E27FC236}">
                    <a16:creationId xmlns:a16="http://schemas.microsoft.com/office/drawing/2014/main" id="{CA5E0E11-E480-2DC3-9DDF-C09DA4F83C42}"/>
                  </a:ext>
                </a:extLst>
              </p:cNvPr>
              <p:cNvSpPr/>
              <p:nvPr/>
            </p:nvSpPr>
            <p:spPr>
              <a:xfrm>
                <a:off x="3343179" y="5521166"/>
                <a:ext cx="465391" cy="2503170"/>
              </a:xfrm>
              <a:custGeom>
                <a:avLst/>
                <a:gdLst>
                  <a:gd name="connsiteX0" fmla="*/ 0 w 465391"/>
                  <a:gd name="connsiteY0" fmla="*/ 0 h 2503170"/>
                  <a:gd name="connsiteX1" fmla="*/ 465392 w 465391"/>
                  <a:gd name="connsiteY1" fmla="*/ 0 h 2503170"/>
                  <a:gd name="connsiteX2" fmla="*/ 465392 w 465391"/>
                  <a:gd name="connsiteY2" fmla="*/ 2503170 h 2503170"/>
                  <a:gd name="connsiteX3" fmla="*/ 0 w 465391"/>
                  <a:gd name="connsiteY3" fmla="*/ 2503170 h 2503170"/>
                </a:gdLst>
                <a:ahLst/>
                <a:cxnLst>
                  <a:cxn ang="0">
                    <a:pos x="connsiteX0" y="connsiteY0"/>
                  </a:cxn>
                  <a:cxn ang="0">
                    <a:pos x="connsiteX1" y="connsiteY1"/>
                  </a:cxn>
                  <a:cxn ang="0">
                    <a:pos x="connsiteX2" y="connsiteY2"/>
                  </a:cxn>
                  <a:cxn ang="0">
                    <a:pos x="connsiteX3" y="connsiteY3"/>
                  </a:cxn>
                </a:cxnLst>
                <a:rect l="l" t="t" r="r" b="b"/>
                <a:pathLst>
                  <a:path w="465391" h="2503170">
                    <a:moveTo>
                      <a:pt x="0" y="0"/>
                    </a:moveTo>
                    <a:lnTo>
                      <a:pt x="465392" y="0"/>
                    </a:lnTo>
                    <a:lnTo>
                      <a:pt x="465392" y="2503170"/>
                    </a:lnTo>
                    <a:lnTo>
                      <a:pt x="0" y="2503170"/>
                    </a:lnTo>
                    <a:close/>
                  </a:path>
                </a:pathLst>
              </a:custGeom>
              <a:noFill/>
              <a:ln w="9525" cap="flat">
                <a:solidFill>
                  <a:srgbClr val="EF3F30"/>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201" name="TextBox 200">
                <a:extLst>
                  <a:ext uri="{FF2B5EF4-FFF2-40B4-BE49-F238E27FC236}">
                    <a16:creationId xmlns:a16="http://schemas.microsoft.com/office/drawing/2014/main" id="{3E2C93B9-F193-CE33-9D50-A9349654518C}"/>
                  </a:ext>
                </a:extLst>
              </p:cNvPr>
              <p:cNvSpPr txBox="1"/>
              <p:nvPr/>
            </p:nvSpPr>
            <p:spPr>
              <a:xfrm>
                <a:off x="4493065" y="8114081"/>
                <a:ext cx="1291699" cy="353847"/>
              </a:xfrm>
              <a:prstGeom prst="rect">
                <a:avLst/>
              </a:prstGeom>
              <a:noFill/>
            </p:spPr>
            <p:txBody>
              <a:bodyPr wrap="none" rtlCol="0">
                <a:spAutoFit/>
              </a:bodyPr>
              <a:lstStyle/>
              <a:p>
                <a:pPr defTabSz="304815"/>
                <a:r>
                  <a:rPr lang="en-US" sz="933" b="1" dirty="0">
                    <a:solidFill>
                      <a:srgbClr val="616161"/>
                    </a:solidFill>
                    <a:latin typeface="Nunito" panose="00000500000000000000" pitchFamily="2" charset="0"/>
                    <a:cs typeface="Arial"/>
                    <a:sym typeface="Arial"/>
                    <a:rtl val="0"/>
                  </a:rPr>
                  <a:t>Study Week</a:t>
                </a:r>
              </a:p>
            </p:txBody>
          </p:sp>
          <p:sp>
            <p:nvSpPr>
              <p:cNvPr id="202" name="Freeform: Shape 201">
                <a:extLst>
                  <a:ext uri="{FF2B5EF4-FFF2-40B4-BE49-F238E27FC236}">
                    <a16:creationId xmlns:a16="http://schemas.microsoft.com/office/drawing/2014/main" id="{0166D043-BFE3-5DF0-580D-48BE1C564FD6}"/>
                  </a:ext>
                </a:extLst>
              </p:cNvPr>
              <p:cNvSpPr/>
              <p:nvPr/>
            </p:nvSpPr>
            <p:spPr>
              <a:xfrm>
                <a:off x="2743866" y="5548598"/>
                <a:ext cx="5048726" cy="1383411"/>
              </a:xfrm>
              <a:custGeom>
                <a:avLst/>
                <a:gdLst>
                  <a:gd name="connsiteX0" fmla="*/ 0 w 5048726"/>
                  <a:gd name="connsiteY0" fmla="*/ 0 h 1383411"/>
                  <a:gd name="connsiteX1" fmla="*/ 874300 w 5048726"/>
                  <a:gd name="connsiteY1" fmla="*/ 806196 h 1383411"/>
                  <a:gd name="connsiteX2" fmla="*/ 1706404 w 5048726"/>
                  <a:gd name="connsiteY2" fmla="*/ 1261301 h 1383411"/>
                  <a:gd name="connsiteX3" fmla="*/ 2538413 w 5048726"/>
                  <a:gd name="connsiteY3" fmla="*/ 1357408 h 1383411"/>
                  <a:gd name="connsiteX4" fmla="*/ 3384613 w 5048726"/>
                  <a:gd name="connsiteY4" fmla="*/ 1331405 h 1383411"/>
                  <a:gd name="connsiteX5" fmla="*/ 4230719 w 5048726"/>
                  <a:gd name="connsiteY5" fmla="*/ 1357408 h 1383411"/>
                  <a:gd name="connsiteX6" fmla="*/ 5048726 w 5048726"/>
                  <a:gd name="connsiteY6" fmla="*/ 1383411 h 1383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8726" h="1383411">
                    <a:moveTo>
                      <a:pt x="0" y="0"/>
                    </a:moveTo>
                    <a:lnTo>
                      <a:pt x="874300" y="806196"/>
                    </a:lnTo>
                    <a:lnTo>
                      <a:pt x="1706404" y="1261301"/>
                    </a:lnTo>
                    <a:lnTo>
                      <a:pt x="2538413" y="1357408"/>
                    </a:lnTo>
                    <a:lnTo>
                      <a:pt x="3384613" y="1331405"/>
                    </a:lnTo>
                    <a:lnTo>
                      <a:pt x="4230719" y="1357408"/>
                    </a:lnTo>
                    <a:lnTo>
                      <a:pt x="5048726" y="1383411"/>
                    </a:lnTo>
                  </a:path>
                </a:pathLst>
              </a:custGeom>
              <a:noFill/>
              <a:ln w="14288" cap="flat">
                <a:solidFill>
                  <a:srgbClr val="00B0F0"/>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grpSp>
            <p:nvGrpSpPr>
              <p:cNvPr id="203" name="Graphic 1">
                <a:extLst>
                  <a:ext uri="{FF2B5EF4-FFF2-40B4-BE49-F238E27FC236}">
                    <a16:creationId xmlns:a16="http://schemas.microsoft.com/office/drawing/2014/main" id="{C49768BD-0A56-B4CE-46C0-F4828146E148}"/>
                  </a:ext>
                </a:extLst>
              </p:cNvPr>
              <p:cNvGrpSpPr/>
              <p:nvPr/>
            </p:nvGrpSpPr>
            <p:grpSpPr>
              <a:xfrm>
                <a:off x="2683953" y="5471064"/>
                <a:ext cx="5168455" cy="1504950"/>
                <a:chOff x="2683953" y="5471064"/>
                <a:chExt cx="5168455" cy="1504950"/>
              </a:xfrm>
              <a:solidFill>
                <a:srgbClr val="00B0F0"/>
              </a:solidFill>
            </p:grpSpPr>
            <p:sp>
              <p:nvSpPr>
                <p:cNvPr id="226" name="Freeform: Shape 225">
                  <a:extLst>
                    <a:ext uri="{FF2B5EF4-FFF2-40B4-BE49-F238E27FC236}">
                      <a16:creationId xmlns:a16="http://schemas.microsoft.com/office/drawing/2014/main" id="{F7446044-AF48-9F96-881C-E4D1DDA54A2B}"/>
                    </a:ext>
                  </a:extLst>
                </p:cNvPr>
                <p:cNvSpPr/>
                <p:nvPr/>
              </p:nvSpPr>
              <p:spPr>
                <a:xfrm>
                  <a:off x="3558349" y="6277260"/>
                  <a:ext cx="119634" cy="113538"/>
                </a:xfrm>
                <a:custGeom>
                  <a:avLst/>
                  <a:gdLst>
                    <a:gd name="connsiteX0" fmla="*/ 0 w 119634"/>
                    <a:gd name="connsiteY0" fmla="*/ 56579 h 113538"/>
                    <a:gd name="connsiteX1" fmla="*/ 59817 w 119634"/>
                    <a:gd name="connsiteY1" fmla="*/ 0 h 113538"/>
                    <a:gd name="connsiteX2" fmla="*/ 119634 w 119634"/>
                    <a:gd name="connsiteY2" fmla="*/ 56579 h 113538"/>
                    <a:gd name="connsiteX3" fmla="*/ 59817 w 119634"/>
                    <a:gd name="connsiteY3" fmla="*/ 113538 h 113538"/>
                  </a:gdLst>
                  <a:ahLst/>
                  <a:cxnLst>
                    <a:cxn ang="0">
                      <a:pos x="connsiteX0" y="connsiteY0"/>
                    </a:cxn>
                    <a:cxn ang="0">
                      <a:pos x="connsiteX1" y="connsiteY1"/>
                    </a:cxn>
                    <a:cxn ang="0">
                      <a:pos x="connsiteX2" y="connsiteY2"/>
                    </a:cxn>
                    <a:cxn ang="0">
                      <a:pos x="connsiteX3" y="connsiteY3"/>
                    </a:cxn>
                  </a:cxnLst>
                  <a:rect l="l" t="t" r="r" b="b"/>
                  <a:pathLst>
                    <a:path w="119634" h="113538">
                      <a:moveTo>
                        <a:pt x="0" y="56579"/>
                      </a:moveTo>
                      <a:lnTo>
                        <a:pt x="59817" y="0"/>
                      </a:lnTo>
                      <a:lnTo>
                        <a:pt x="119634" y="56579"/>
                      </a:lnTo>
                      <a:lnTo>
                        <a:pt x="59817" y="113538"/>
                      </a:lnTo>
                      <a:close/>
                    </a:path>
                  </a:pathLst>
                </a:custGeom>
                <a:solidFill>
                  <a:srgbClr val="00B0F0"/>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227" name="Freeform: Shape 226">
                  <a:extLst>
                    <a:ext uri="{FF2B5EF4-FFF2-40B4-BE49-F238E27FC236}">
                      <a16:creationId xmlns:a16="http://schemas.microsoft.com/office/drawing/2014/main" id="{0D6DB84E-CB0F-50CC-C504-F447A3F8E30D}"/>
                    </a:ext>
                  </a:extLst>
                </p:cNvPr>
                <p:cNvSpPr/>
                <p:nvPr/>
              </p:nvSpPr>
              <p:spPr>
                <a:xfrm>
                  <a:off x="4390357" y="6719411"/>
                  <a:ext cx="119729" cy="113537"/>
                </a:xfrm>
                <a:custGeom>
                  <a:avLst/>
                  <a:gdLst>
                    <a:gd name="connsiteX0" fmla="*/ 0 w 119729"/>
                    <a:gd name="connsiteY0" fmla="*/ 56579 h 113537"/>
                    <a:gd name="connsiteX1" fmla="*/ 59912 w 119729"/>
                    <a:gd name="connsiteY1" fmla="*/ 0 h 113537"/>
                    <a:gd name="connsiteX2" fmla="*/ 119729 w 119729"/>
                    <a:gd name="connsiteY2" fmla="*/ 56579 h 113537"/>
                    <a:gd name="connsiteX3" fmla="*/ 59912 w 119729"/>
                    <a:gd name="connsiteY3" fmla="*/ 113538 h 113537"/>
                  </a:gdLst>
                  <a:ahLst/>
                  <a:cxnLst>
                    <a:cxn ang="0">
                      <a:pos x="connsiteX0" y="connsiteY0"/>
                    </a:cxn>
                    <a:cxn ang="0">
                      <a:pos x="connsiteX1" y="connsiteY1"/>
                    </a:cxn>
                    <a:cxn ang="0">
                      <a:pos x="connsiteX2" y="connsiteY2"/>
                    </a:cxn>
                    <a:cxn ang="0">
                      <a:pos x="connsiteX3" y="connsiteY3"/>
                    </a:cxn>
                  </a:cxnLst>
                  <a:rect l="l" t="t" r="r" b="b"/>
                  <a:pathLst>
                    <a:path w="119729" h="113537">
                      <a:moveTo>
                        <a:pt x="0" y="56579"/>
                      </a:moveTo>
                      <a:lnTo>
                        <a:pt x="59912" y="0"/>
                      </a:lnTo>
                      <a:lnTo>
                        <a:pt x="119729" y="56579"/>
                      </a:lnTo>
                      <a:lnTo>
                        <a:pt x="59912" y="113538"/>
                      </a:lnTo>
                      <a:close/>
                    </a:path>
                  </a:pathLst>
                </a:custGeom>
                <a:solidFill>
                  <a:srgbClr val="00B0F0"/>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228" name="Freeform: Shape 227">
                  <a:extLst>
                    <a:ext uri="{FF2B5EF4-FFF2-40B4-BE49-F238E27FC236}">
                      <a16:creationId xmlns:a16="http://schemas.microsoft.com/office/drawing/2014/main" id="{4834A275-BF2A-CF93-59E4-55A575F0557F}"/>
                    </a:ext>
                  </a:extLst>
                </p:cNvPr>
                <p:cNvSpPr/>
                <p:nvPr/>
              </p:nvSpPr>
              <p:spPr>
                <a:xfrm>
                  <a:off x="5222461" y="6849427"/>
                  <a:ext cx="119633" cy="113538"/>
                </a:xfrm>
                <a:custGeom>
                  <a:avLst/>
                  <a:gdLst>
                    <a:gd name="connsiteX0" fmla="*/ 0 w 119633"/>
                    <a:gd name="connsiteY0" fmla="*/ 56579 h 113538"/>
                    <a:gd name="connsiteX1" fmla="*/ 59817 w 119633"/>
                    <a:gd name="connsiteY1" fmla="*/ 0 h 113538"/>
                    <a:gd name="connsiteX2" fmla="*/ 119634 w 119633"/>
                    <a:gd name="connsiteY2" fmla="*/ 56579 h 113538"/>
                    <a:gd name="connsiteX3" fmla="*/ 59817 w 119633"/>
                    <a:gd name="connsiteY3" fmla="*/ 113538 h 113538"/>
                  </a:gdLst>
                  <a:ahLst/>
                  <a:cxnLst>
                    <a:cxn ang="0">
                      <a:pos x="connsiteX0" y="connsiteY0"/>
                    </a:cxn>
                    <a:cxn ang="0">
                      <a:pos x="connsiteX1" y="connsiteY1"/>
                    </a:cxn>
                    <a:cxn ang="0">
                      <a:pos x="connsiteX2" y="connsiteY2"/>
                    </a:cxn>
                    <a:cxn ang="0">
                      <a:pos x="connsiteX3" y="connsiteY3"/>
                    </a:cxn>
                  </a:cxnLst>
                  <a:rect l="l" t="t" r="r" b="b"/>
                  <a:pathLst>
                    <a:path w="119633" h="113538">
                      <a:moveTo>
                        <a:pt x="0" y="56579"/>
                      </a:moveTo>
                      <a:lnTo>
                        <a:pt x="59817" y="0"/>
                      </a:lnTo>
                      <a:lnTo>
                        <a:pt x="119634" y="56579"/>
                      </a:lnTo>
                      <a:lnTo>
                        <a:pt x="59817" y="113538"/>
                      </a:lnTo>
                      <a:close/>
                    </a:path>
                  </a:pathLst>
                </a:custGeom>
                <a:solidFill>
                  <a:srgbClr val="00B0F0"/>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229" name="Freeform: Shape 228">
                  <a:extLst>
                    <a:ext uri="{FF2B5EF4-FFF2-40B4-BE49-F238E27FC236}">
                      <a16:creationId xmlns:a16="http://schemas.microsoft.com/office/drawing/2014/main" id="{67398C5B-1B1A-2648-DCA6-147DB8EA9573}"/>
                    </a:ext>
                  </a:extLst>
                </p:cNvPr>
                <p:cNvSpPr/>
                <p:nvPr/>
              </p:nvSpPr>
              <p:spPr>
                <a:xfrm>
                  <a:off x="6068567" y="6823424"/>
                  <a:ext cx="119729" cy="113537"/>
                </a:xfrm>
                <a:custGeom>
                  <a:avLst/>
                  <a:gdLst>
                    <a:gd name="connsiteX0" fmla="*/ 0 w 119729"/>
                    <a:gd name="connsiteY0" fmla="*/ 56579 h 113537"/>
                    <a:gd name="connsiteX1" fmla="*/ 59912 w 119729"/>
                    <a:gd name="connsiteY1" fmla="*/ 0 h 113537"/>
                    <a:gd name="connsiteX2" fmla="*/ 119729 w 119729"/>
                    <a:gd name="connsiteY2" fmla="*/ 56579 h 113537"/>
                    <a:gd name="connsiteX3" fmla="*/ 59912 w 119729"/>
                    <a:gd name="connsiteY3" fmla="*/ 113538 h 113537"/>
                  </a:gdLst>
                  <a:ahLst/>
                  <a:cxnLst>
                    <a:cxn ang="0">
                      <a:pos x="connsiteX0" y="connsiteY0"/>
                    </a:cxn>
                    <a:cxn ang="0">
                      <a:pos x="connsiteX1" y="connsiteY1"/>
                    </a:cxn>
                    <a:cxn ang="0">
                      <a:pos x="connsiteX2" y="connsiteY2"/>
                    </a:cxn>
                    <a:cxn ang="0">
                      <a:pos x="connsiteX3" y="connsiteY3"/>
                    </a:cxn>
                  </a:cxnLst>
                  <a:rect l="l" t="t" r="r" b="b"/>
                  <a:pathLst>
                    <a:path w="119729" h="113537">
                      <a:moveTo>
                        <a:pt x="0" y="56579"/>
                      </a:moveTo>
                      <a:lnTo>
                        <a:pt x="59912" y="0"/>
                      </a:lnTo>
                      <a:lnTo>
                        <a:pt x="119729" y="56579"/>
                      </a:lnTo>
                      <a:lnTo>
                        <a:pt x="59912" y="113538"/>
                      </a:lnTo>
                      <a:close/>
                    </a:path>
                  </a:pathLst>
                </a:custGeom>
                <a:solidFill>
                  <a:srgbClr val="00B0F0"/>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230" name="Freeform: Shape 229">
                  <a:extLst>
                    <a:ext uri="{FF2B5EF4-FFF2-40B4-BE49-F238E27FC236}">
                      <a16:creationId xmlns:a16="http://schemas.microsoft.com/office/drawing/2014/main" id="{235AA15E-85EC-E5FC-5C3E-AB6925950692}"/>
                    </a:ext>
                  </a:extLst>
                </p:cNvPr>
                <p:cNvSpPr/>
                <p:nvPr/>
              </p:nvSpPr>
              <p:spPr>
                <a:xfrm>
                  <a:off x="6914768" y="6849427"/>
                  <a:ext cx="119633" cy="113538"/>
                </a:xfrm>
                <a:custGeom>
                  <a:avLst/>
                  <a:gdLst>
                    <a:gd name="connsiteX0" fmla="*/ 0 w 119633"/>
                    <a:gd name="connsiteY0" fmla="*/ 56579 h 113538"/>
                    <a:gd name="connsiteX1" fmla="*/ 59817 w 119633"/>
                    <a:gd name="connsiteY1" fmla="*/ 0 h 113538"/>
                    <a:gd name="connsiteX2" fmla="*/ 119634 w 119633"/>
                    <a:gd name="connsiteY2" fmla="*/ 56579 h 113538"/>
                    <a:gd name="connsiteX3" fmla="*/ 59817 w 119633"/>
                    <a:gd name="connsiteY3" fmla="*/ 113538 h 113538"/>
                  </a:gdLst>
                  <a:ahLst/>
                  <a:cxnLst>
                    <a:cxn ang="0">
                      <a:pos x="connsiteX0" y="connsiteY0"/>
                    </a:cxn>
                    <a:cxn ang="0">
                      <a:pos x="connsiteX1" y="connsiteY1"/>
                    </a:cxn>
                    <a:cxn ang="0">
                      <a:pos x="connsiteX2" y="connsiteY2"/>
                    </a:cxn>
                    <a:cxn ang="0">
                      <a:pos x="connsiteX3" y="connsiteY3"/>
                    </a:cxn>
                  </a:cxnLst>
                  <a:rect l="l" t="t" r="r" b="b"/>
                  <a:pathLst>
                    <a:path w="119633" h="113538">
                      <a:moveTo>
                        <a:pt x="0" y="56579"/>
                      </a:moveTo>
                      <a:lnTo>
                        <a:pt x="59817" y="0"/>
                      </a:lnTo>
                      <a:lnTo>
                        <a:pt x="119634" y="56579"/>
                      </a:lnTo>
                      <a:lnTo>
                        <a:pt x="59817" y="113538"/>
                      </a:lnTo>
                      <a:close/>
                    </a:path>
                  </a:pathLst>
                </a:custGeom>
                <a:solidFill>
                  <a:srgbClr val="00B0F0"/>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231" name="Freeform: Shape 230">
                  <a:extLst>
                    <a:ext uri="{FF2B5EF4-FFF2-40B4-BE49-F238E27FC236}">
                      <a16:creationId xmlns:a16="http://schemas.microsoft.com/office/drawing/2014/main" id="{E4466EA2-8F16-4F36-6143-2FBE802E9B41}"/>
                    </a:ext>
                  </a:extLst>
                </p:cNvPr>
                <p:cNvSpPr/>
                <p:nvPr/>
              </p:nvSpPr>
              <p:spPr>
                <a:xfrm>
                  <a:off x="7732680" y="6862476"/>
                  <a:ext cx="119729" cy="113538"/>
                </a:xfrm>
                <a:custGeom>
                  <a:avLst/>
                  <a:gdLst>
                    <a:gd name="connsiteX0" fmla="*/ 0 w 119729"/>
                    <a:gd name="connsiteY0" fmla="*/ 56484 h 113538"/>
                    <a:gd name="connsiteX1" fmla="*/ 59912 w 119729"/>
                    <a:gd name="connsiteY1" fmla="*/ 0 h 113538"/>
                    <a:gd name="connsiteX2" fmla="*/ 119729 w 119729"/>
                    <a:gd name="connsiteY2" fmla="*/ 56484 h 113538"/>
                    <a:gd name="connsiteX3" fmla="*/ 59912 w 119729"/>
                    <a:gd name="connsiteY3" fmla="*/ 113538 h 113538"/>
                  </a:gdLst>
                  <a:ahLst/>
                  <a:cxnLst>
                    <a:cxn ang="0">
                      <a:pos x="connsiteX0" y="connsiteY0"/>
                    </a:cxn>
                    <a:cxn ang="0">
                      <a:pos x="connsiteX1" y="connsiteY1"/>
                    </a:cxn>
                    <a:cxn ang="0">
                      <a:pos x="connsiteX2" y="connsiteY2"/>
                    </a:cxn>
                    <a:cxn ang="0">
                      <a:pos x="connsiteX3" y="connsiteY3"/>
                    </a:cxn>
                  </a:cxnLst>
                  <a:rect l="l" t="t" r="r" b="b"/>
                  <a:pathLst>
                    <a:path w="119729" h="113538">
                      <a:moveTo>
                        <a:pt x="0" y="56484"/>
                      </a:moveTo>
                      <a:lnTo>
                        <a:pt x="59912" y="0"/>
                      </a:lnTo>
                      <a:lnTo>
                        <a:pt x="119729" y="56484"/>
                      </a:lnTo>
                      <a:lnTo>
                        <a:pt x="59912" y="113538"/>
                      </a:lnTo>
                      <a:close/>
                    </a:path>
                  </a:pathLst>
                </a:custGeom>
                <a:solidFill>
                  <a:srgbClr val="00B0F0"/>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232" name="Freeform: Shape 231">
                  <a:extLst>
                    <a:ext uri="{FF2B5EF4-FFF2-40B4-BE49-F238E27FC236}">
                      <a16:creationId xmlns:a16="http://schemas.microsoft.com/office/drawing/2014/main" id="{1690C407-29A8-8135-A6D7-2A8D63C0AAF2}"/>
                    </a:ext>
                  </a:extLst>
                </p:cNvPr>
                <p:cNvSpPr/>
                <p:nvPr/>
              </p:nvSpPr>
              <p:spPr>
                <a:xfrm>
                  <a:off x="2683953" y="5471064"/>
                  <a:ext cx="119729" cy="113537"/>
                </a:xfrm>
                <a:custGeom>
                  <a:avLst/>
                  <a:gdLst>
                    <a:gd name="connsiteX0" fmla="*/ 0 w 119729"/>
                    <a:gd name="connsiteY0" fmla="*/ 56578 h 113537"/>
                    <a:gd name="connsiteX1" fmla="*/ 59912 w 119729"/>
                    <a:gd name="connsiteY1" fmla="*/ 0 h 113537"/>
                    <a:gd name="connsiteX2" fmla="*/ 119729 w 119729"/>
                    <a:gd name="connsiteY2" fmla="*/ 56578 h 113537"/>
                    <a:gd name="connsiteX3" fmla="*/ 59912 w 119729"/>
                    <a:gd name="connsiteY3" fmla="*/ 113538 h 113537"/>
                  </a:gdLst>
                  <a:ahLst/>
                  <a:cxnLst>
                    <a:cxn ang="0">
                      <a:pos x="connsiteX0" y="connsiteY0"/>
                    </a:cxn>
                    <a:cxn ang="0">
                      <a:pos x="connsiteX1" y="connsiteY1"/>
                    </a:cxn>
                    <a:cxn ang="0">
                      <a:pos x="connsiteX2" y="connsiteY2"/>
                    </a:cxn>
                    <a:cxn ang="0">
                      <a:pos x="connsiteX3" y="connsiteY3"/>
                    </a:cxn>
                  </a:cxnLst>
                  <a:rect l="l" t="t" r="r" b="b"/>
                  <a:pathLst>
                    <a:path w="119729" h="113537">
                      <a:moveTo>
                        <a:pt x="0" y="56578"/>
                      </a:moveTo>
                      <a:lnTo>
                        <a:pt x="59912" y="0"/>
                      </a:lnTo>
                      <a:lnTo>
                        <a:pt x="119729" y="56578"/>
                      </a:lnTo>
                      <a:lnTo>
                        <a:pt x="59912" y="113538"/>
                      </a:lnTo>
                      <a:close/>
                    </a:path>
                  </a:pathLst>
                </a:custGeom>
                <a:solidFill>
                  <a:srgbClr val="00B0F0"/>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grpSp>
          <p:sp>
            <p:nvSpPr>
              <p:cNvPr id="204" name="Freeform: Shape 203">
                <a:extLst>
                  <a:ext uri="{FF2B5EF4-FFF2-40B4-BE49-F238E27FC236}">
                    <a16:creationId xmlns:a16="http://schemas.microsoft.com/office/drawing/2014/main" id="{2AD39CC2-63C8-1E5C-F432-6C65C8AB4C96}"/>
                  </a:ext>
                </a:extLst>
              </p:cNvPr>
              <p:cNvSpPr/>
              <p:nvPr/>
            </p:nvSpPr>
            <p:spPr>
              <a:xfrm>
                <a:off x="2743866" y="5553646"/>
                <a:ext cx="5034533" cy="1885473"/>
              </a:xfrm>
              <a:custGeom>
                <a:avLst/>
                <a:gdLst>
                  <a:gd name="connsiteX0" fmla="*/ 0 w 5034533"/>
                  <a:gd name="connsiteY0" fmla="*/ 0 h 1885473"/>
                  <a:gd name="connsiteX1" fmla="*/ 832009 w 5034533"/>
                  <a:gd name="connsiteY1" fmla="*/ 988219 h 1885473"/>
                  <a:gd name="connsiteX2" fmla="*/ 1678210 w 5034533"/>
                  <a:gd name="connsiteY2" fmla="*/ 1612392 h 1885473"/>
                  <a:gd name="connsiteX3" fmla="*/ 2510218 w 5034533"/>
                  <a:gd name="connsiteY3" fmla="*/ 1820513 h 1885473"/>
                  <a:gd name="connsiteX4" fmla="*/ 3356420 w 5034533"/>
                  <a:gd name="connsiteY4" fmla="*/ 1885474 h 1885473"/>
                  <a:gd name="connsiteX5" fmla="*/ 4188428 w 5034533"/>
                  <a:gd name="connsiteY5" fmla="*/ 1885474 h 1885473"/>
                  <a:gd name="connsiteX6" fmla="*/ 5034534 w 5034533"/>
                  <a:gd name="connsiteY6" fmla="*/ 1885474 h 1885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4533" h="1885473">
                    <a:moveTo>
                      <a:pt x="0" y="0"/>
                    </a:moveTo>
                    <a:lnTo>
                      <a:pt x="832009" y="988219"/>
                    </a:lnTo>
                    <a:lnTo>
                      <a:pt x="1678210" y="1612392"/>
                    </a:lnTo>
                    <a:lnTo>
                      <a:pt x="2510218" y="1820513"/>
                    </a:lnTo>
                    <a:lnTo>
                      <a:pt x="3356420" y="1885474"/>
                    </a:lnTo>
                    <a:lnTo>
                      <a:pt x="4188428" y="1885474"/>
                    </a:lnTo>
                    <a:lnTo>
                      <a:pt x="5034534" y="1885474"/>
                    </a:lnTo>
                  </a:path>
                </a:pathLst>
              </a:custGeom>
              <a:noFill/>
              <a:ln w="14288" cap="flat">
                <a:solidFill>
                  <a:srgbClr val="EF3F30"/>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grpSp>
            <p:nvGrpSpPr>
              <p:cNvPr id="205" name="Graphic 1">
                <a:extLst>
                  <a:ext uri="{FF2B5EF4-FFF2-40B4-BE49-F238E27FC236}">
                    <a16:creationId xmlns:a16="http://schemas.microsoft.com/office/drawing/2014/main" id="{B7D0F98A-7107-CD31-2BA3-977A58493C3A}"/>
                  </a:ext>
                </a:extLst>
              </p:cNvPr>
              <p:cNvGrpSpPr/>
              <p:nvPr/>
            </p:nvGrpSpPr>
            <p:grpSpPr>
              <a:xfrm>
                <a:off x="2703375" y="5513355"/>
                <a:ext cx="5115029" cy="1964464"/>
                <a:chOff x="2703375" y="5513355"/>
                <a:chExt cx="5115029" cy="1964464"/>
              </a:xfrm>
              <a:solidFill>
                <a:srgbClr val="EF3F30"/>
              </a:solidFill>
            </p:grpSpPr>
            <p:sp>
              <p:nvSpPr>
                <p:cNvPr id="219" name="Freeform: Shape 218">
                  <a:extLst>
                    <a:ext uri="{FF2B5EF4-FFF2-40B4-BE49-F238E27FC236}">
                      <a16:creationId xmlns:a16="http://schemas.microsoft.com/office/drawing/2014/main" id="{F741D290-80DC-F824-38F4-A8DF0C51C6B5}"/>
                    </a:ext>
                  </a:extLst>
                </p:cNvPr>
                <p:cNvSpPr/>
                <p:nvPr/>
              </p:nvSpPr>
              <p:spPr>
                <a:xfrm rot="5400000">
                  <a:off x="4382271" y="7112060"/>
                  <a:ext cx="78962" cy="80391"/>
                </a:xfrm>
                <a:custGeom>
                  <a:avLst/>
                  <a:gdLst>
                    <a:gd name="connsiteX0" fmla="*/ 0 w 78962"/>
                    <a:gd name="connsiteY0" fmla="*/ 0 h 80391"/>
                    <a:gd name="connsiteX1" fmla="*/ 78962 w 78962"/>
                    <a:gd name="connsiteY1" fmla="*/ 0 h 80391"/>
                    <a:gd name="connsiteX2" fmla="*/ 78962 w 78962"/>
                    <a:gd name="connsiteY2" fmla="*/ 80391 h 80391"/>
                    <a:gd name="connsiteX3" fmla="*/ 0 w 78962"/>
                    <a:gd name="connsiteY3" fmla="*/ 80391 h 80391"/>
                  </a:gdLst>
                  <a:ahLst/>
                  <a:cxnLst>
                    <a:cxn ang="0">
                      <a:pos x="connsiteX0" y="connsiteY0"/>
                    </a:cxn>
                    <a:cxn ang="0">
                      <a:pos x="connsiteX1" y="connsiteY1"/>
                    </a:cxn>
                    <a:cxn ang="0">
                      <a:pos x="connsiteX2" y="connsiteY2"/>
                    </a:cxn>
                    <a:cxn ang="0">
                      <a:pos x="connsiteX3" y="connsiteY3"/>
                    </a:cxn>
                  </a:cxnLst>
                  <a:rect l="l" t="t" r="r" b="b"/>
                  <a:pathLst>
                    <a:path w="78962" h="80391">
                      <a:moveTo>
                        <a:pt x="0" y="0"/>
                      </a:moveTo>
                      <a:lnTo>
                        <a:pt x="78962" y="0"/>
                      </a:lnTo>
                      <a:lnTo>
                        <a:pt x="78962" y="80391"/>
                      </a:lnTo>
                      <a:lnTo>
                        <a:pt x="0" y="80391"/>
                      </a:lnTo>
                      <a:close/>
                    </a:path>
                  </a:pathLst>
                </a:custGeom>
                <a:solidFill>
                  <a:srgbClr val="EF3F30"/>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220" name="Freeform: Shape 219">
                  <a:extLst>
                    <a:ext uri="{FF2B5EF4-FFF2-40B4-BE49-F238E27FC236}">
                      <a16:creationId xmlns:a16="http://schemas.microsoft.com/office/drawing/2014/main" id="{C85F2080-A827-4FDD-2ED3-13B8DAD6CCEC}"/>
                    </a:ext>
                  </a:extLst>
                </p:cNvPr>
                <p:cNvSpPr/>
                <p:nvPr/>
              </p:nvSpPr>
              <p:spPr>
                <a:xfrm rot="5400000">
                  <a:off x="3536174" y="6500850"/>
                  <a:ext cx="78962" cy="80391"/>
                </a:xfrm>
                <a:custGeom>
                  <a:avLst/>
                  <a:gdLst>
                    <a:gd name="connsiteX0" fmla="*/ 0 w 78962"/>
                    <a:gd name="connsiteY0" fmla="*/ 0 h 80391"/>
                    <a:gd name="connsiteX1" fmla="*/ 78962 w 78962"/>
                    <a:gd name="connsiteY1" fmla="*/ 0 h 80391"/>
                    <a:gd name="connsiteX2" fmla="*/ 78962 w 78962"/>
                    <a:gd name="connsiteY2" fmla="*/ 80391 h 80391"/>
                    <a:gd name="connsiteX3" fmla="*/ 0 w 78962"/>
                    <a:gd name="connsiteY3" fmla="*/ 80391 h 80391"/>
                  </a:gdLst>
                  <a:ahLst/>
                  <a:cxnLst>
                    <a:cxn ang="0">
                      <a:pos x="connsiteX0" y="connsiteY0"/>
                    </a:cxn>
                    <a:cxn ang="0">
                      <a:pos x="connsiteX1" y="connsiteY1"/>
                    </a:cxn>
                    <a:cxn ang="0">
                      <a:pos x="connsiteX2" y="connsiteY2"/>
                    </a:cxn>
                    <a:cxn ang="0">
                      <a:pos x="connsiteX3" y="connsiteY3"/>
                    </a:cxn>
                  </a:cxnLst>
                  <a:rect l="l" t="t" r="r" b="b"/>
                  <a:pathLst>
                    <a:path w="78962" h="80391">
                      <a:moveTo>
                        <a:pt x="0" y="0"/>
                      </a:moveTo>
                      <a:lnTo>
                        <a:pt x="78962" y="0"/>
                      </a:lnTo>
                      <a:lnTo>
                        <a:pt x="78962" y="80391"/>
                      </a:lnTo>
                      <a:lnTo>
                        <a:pt x="0" y="80391"/>
                      </a:lnTo>
                      <a:close/>
                    </a:path>
                  </a:pathLst>
                </a:custGeom>
                <a:solidFill>
                  <a:srgbClr val="EF3F30"/>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221" name="Freeform: Shape 220">
                  <a:extLst>
                    <a:ext uri="{FF2B5EF4-FFF2-40B4-BE49-F238E27FC236}">
                      <a16:creationId xmlns:a16="http://schemas.microsoft.com/office/drawing/2014/main" id="{7A82053F-BEC8-7AC4-EBFC-1972E75A0DAA}"/>
                    </a:ext>
                  </a:extLst>
                </p:cNvPr>
                <p:cNvSpPr/>
                <p:nvPr/>
              </p:nvSpPr>
              <p:spPr>
                <a:xfrm rot="5400000">
                  <a:off x="5214413" y="7333078"/>
                  <a:ext cx="78962" cy="80391"/>
                </a:xfrm>
                <a:custGeom>
                  <a:avLst/>
                  <a:gdLst>
                    <a:gd name="connsiteX0" fmla="*/ 0 w 78962"/>
                    <a:gd name="connsiteY0" fmla="*/ 0 h 80391"/>
                    <a:gd name="connsiteX1" fmla="*/ 78962 w 78962"/>
                    <a:gd name="connsiteY1" fmla="*/ 0 h 80391"/>
                    <a:gd name="connsiteX2" fmla="*/ 78962 w 78962"/>
                    <a:gd name="connsiteY2" fmla="*/ 80391 h 80391"/>
                    <a:gd name="connsiteX3" fmla="*/ 0 w 78962"/>
                    <a:gd name="connsiteY3" fmla="*/ 80391 h 80391"/>
                  </a:gdLst>
                  <a:ahLst/>
                  <a:cxnLst>
                    <a:cxn ang="0">
                      <a:pos x="connsiteX0" y="connsiteY0"/>
                    </a:cxn>
                    <a:cxn ang="0">
                      <a:pos x="connsiteX1" y="connsiteY1"/>
                    </a:cxn>
                    <a:cxn ang="0">
                      <a:pos x="connsiteX2" y="connsiteY2"/>
                    </a:cxn>
                    <a:cxn ang="0">
                      <a:pos x="connsiteX3" y="connsiteY3"/>
                    </a:cxn>
                  </a:cxnLst>
                  <a:rect l="l" t="t" r="r" b="b"/>
                  <a:pathLst>
                    <a:path w="78962" h="80391">
                      <a:moveTo>
                        <a:pt x="0" y="0"/>
                      </a:moveTo>
                      <a:lnTo>
                        <a:pt x="78962" y="0"/>
                      </a:lnTo>
                      <a:lnTo>
                        <a:pt x="78962" y="80391"/>
                      </a:lnTo>
                      <a:lnTo>
                        <a:pt x="0" y="80391"/>
                      </a:lnTo>
                      <a:close/>
                    </a:path>
                  </a:pathLst>
                </a:custGeom>
                <a:solidFill>
                  <a:srgbClr val="EF3F30"/>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222" name="Freeform: Shape 221">
                  <a:extLst>
                    <a:ext uri="{FF2B5EF4-FFF2-40B4-BE49-F238E27FC236}">
                      <a16:creationId xmlns:a16="http://schemas.microsoft.com/office/drawing/2014/main" id="{A8EA7F3C-F0FE-D77F-82DA-4BC266B2E46E}"/>
                    </a:ext>
                  </a:extLst>
                </p:cNvPr>
                <p:cNvSpPr/>
                <p:nvPr/>
              </p:nvSpPr>
              <p:spPr>
                <a:xfrm rot="5400000">
                  <a:off x="6060518" y="7398143"/>
                  <a:ext cx="78962" cy="80391"/>
                </a:xfrm>
                <a:custGeom>
                  <a:avLst/>
                  <a:gdLst>
                    <a:gd name="connsiteX0" fmla="*/ 0 w 78962"/>
                    <a:gd name="connsiteY0" fmla="*/ 0 h 80391"/>
                    <a:gd name="connsiteX1" fmla="*/ 78962 w 78962"/>
                    <a:gd name="connsiteY1" fmla="*/ 0 h 80391"/>
                    <a:gd name="connsiteX2" fmla="*/ 78962 w 78962"/>
                    <a:gd name="connsiteY2" fmla="*/ 80391 h 80391"/>
                    <a:gd name="connsiteX3" fmla="*/ 0 w 78962"/>
                    <a:gd name="connsiteY3" fmla="*/ 80391 h 80391"/>
                  </a:gdLst>
                  <a:ahLst/>
                  <a:cxnLst>
                    <a:cxn ang="0">
                      <a:pos x="connsiteX0" y="connsiteY0"/>
                    </a:cxn>
                    <a:cxn ang="0">
                      <a:pos x="connsiteX1" y="connsiteY1"/>
                    </a:cxn>
                    <a:cxn ang="0">
                      <a:pos x="connsiteX2" y="connsiteY2"/>
                    </a:cxn>
                    <a:cxn ang="0">
                      <a:pos x="connsiteX3" y="connsiteY3"/>
                    </a:cxn>
                  </a:cxnLst>
                  <a:rect l="l" t="t" r="r" b="b"/>
                  <a:pathLst>
                    <a:path w="78962" h="80391">
                      <a:moveTo>
                        <a:pt x="0" y="0"/>
                      </a:moveTo>
                      <a:lnTo>
                        <a:pt x="78962" y="0"/>
                      </a:lnTo>
                      <a:lnTo>
                        <a:pt x="78962" y="80391"/>
                      </a:lnTo>
                      <a:lnTo>
                        <a:pt x="0" y="80391"/>
                      </a:lnTo>
                      <a:close/>
                    </a:path>
                  </a:pathLst>
                </a:custGeom>
                <a:solidFill>
                  <a:srgbClr val="EF3F30"/>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223" name="Freeform: Shape 222">
                  <a:extLst>
                    <a:ext uri="{FF2B5EF4-FFF2-40B4-BE49-F238E27FC236}">
                      <a16:creationId xmlns:a16="http://schemas.microsoft.com/office/drawing/2014/main" id="{A4935FDC-21CA-F61D-E75F-97EFEC7AB45E}"/>
                    </a:ext>
                  </a:extLst>
                </p:cNvPr>
                <p:cNvSpPr/>
                <p:nvPr/>
              </p:nvSpPr>
              <p:spPr>
                <a:xfrm rot="5400000">
                  <a:off x="6892527" y="7398098"/>
                  <a:ext cx="78962" cy="80391"/>
                </a:xfrm>
                <a:custGeom>
                  <a:avLst/>
                  <a:gdLst>
                    <a:gd name="connsiteX0" fmla="*/ 0 w 78962"/>
                    <a:gd name="connsiteY0" fmla="*/ 0 h 80391"/>
                    <a:gd name="connsiteX1" fmla="*/ 78962 w 78962"/>
                    <a:gd name="connsiteY1" fmla="*/ 0 h 80391"/>
                    <a:gd name="connsiteX2" fmla="*/ 78962 w 78962"/>
                    <a:gd name="connsiteY2" fmla="*/ 80391 h 80391"/>
                    <a:gd name="connsiteX3" fmla="*/ 0 w 78962"/>
                    <a:gd name="connsiteY3" fmla="*/ 80391 h 80391"/>
                  </a:gdLst>
                  <a:ahLst/>
                  <a:cxnLst>
                    <a:cxn ang="0">
                      <a:pos x="connsiteX0" y="connsiteY0"/>
                    </a:cxn>
                    <a:cxn ang="0">
                      <a:pos x="connsiteX1" y="connsiteY1"/>
                    </a:cxn>
                    <a:cxn ang="0">
                      <a:pos x="connsiteX2" y="connsiteY2"/>
                    </a:cxn>
                    <a:cxn ang="0">
                      <a:pos x="connsiteX3" y="connsiteY3"/>
                    </a:cxn>
                  </a:cxnLst>
                  <a:rect l="l" t="t" r="r" b="b"/>
                  <a:pathLst>
                    <a:path w="78962" h="80391">
                      <a:moveTo>
                        <a:pt x="0" y="0"/>
                      </a:moveTo>
                      <a:lnTo>
                        <a:pt x="78962" y="0"/>
                      </a:lnTo>
                      <a:lnTo>
                        <a:pt x="78962" y="80391"/>
                      </a:lnTo>
                      <a:lnTo>
                        <a:pt x="0" y="80391"/>
                      </a:lnTo>
                      <a:close/>
                    </a:path>
                  </a:pathLst>
                </a:custGeom>
                <a:solidFill>
                  <a:srgbClr val="EF3F30"/>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224" name="Freeform: Shape 223">
                  <a:extLst>
                    <a:ext uri="{FF2B5EF4-FFF2-40B4-BE49-F238E27FC236}">
                      <a16:creationId xmlns:a16="http://schemas.microsoft.com/office/drawing/2014/main" id="{2D6634A6-3ACC-901A-6BA1-448C9A4D3829}"/>
                    </a:ext>
                  </a:extLst>
                </p:cNvPr>
                <p:cNvSpPr/>
                <p:nvPr/>
              </p:nvSpPr>
              <p:spPr>
                <a:xfrm rot="5400000">
                  <a:off x="7738728" y="7398142"/>
                  <a:ext cx="78962" cy="80391"/>
                </a:xfrm>
                <a:custGeom>
                  <a:avLst/>
                  <a:gdLst>
                    <a:gd name="connsiteX0" fmla="*/ 0 w 78962"/>
                    <a:gd name="connsiteY0" fmla="*/ 0 h 80391"/>
                    <a:gd name="connsiteX1" fmla="*/ 78962 w 78962"/>
                    <a:gd name="connsiteY1" fmla="*/ 0 h 80391"/>
                    <a:gd name="connsiteX2" fmla="*/ 78962 w 78962"/>
                    <a:gd name="connsiteY2" fmla="*/ 80391 h 80391"/>
                    <a:gd name="connsiteX3" fmla="*/ 0 w 78962"/>
                    <a:gd name="connsiteY3" fmla="*/ 80391 h 80391"/>
                  </a:gdLst>
                  <a:ahLst/>
                  <a:cxnLst>
                    <a:cxn ang="0">
                      <a:pos x="connsiteX0" y="connsiteY0"/>
                    </a:cxn>
                    <a:cxn ang="0">
                      <a:pos x="connsiteX1" y="connsiteY1"/>
                    </a:cxn>
                    <a:cxn ang="0">
                      <a:pos x="connsiteX2" y="connsiteY2"/>
                    </a:cxn>
                    <a:cxn ang="0">
                      <a:pos x="connsiteX3" y="connsiteY3"/>
                    </a:cxn>
                  </a:cxnLst>
                  <a:rect l="l" t="t" r="r" b="b"/>
                  <a:pathLst>
                    <a:path w="78962" h="80391">
                      <a:moveTo>
                        <a:pt x="0" y="0"/>
                      </a:moveTo>
                      <a:lnTo>
                        <a:pt x="78962" y="0"/>
                      </a:lnTo>
                      <a:lnTo>
                        <a:pt x="78962" y="80391"/>
                      </a:lnTo>
                      <a:lnTo>
                        <a:pt x="0" y="80391"/>
                      </a:lnTo>
                      <a:close/>
                    </a:path>
                  </a:pathLst>
                </a:custGeom>
                <a:solidFill>
                  <a:srgbClr val="EF3F30"/>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225" name="Freeform: Shape 224">
                  <a:extLst>
                    <a:ext uri="{FF2B5EF4-FFF2-40B4-BE49-F238E27FC236}">
                      <a16:creationId xmlns:a16="http://schemas.microsoft.com/office/drawing/2014/main" id="{989A8ED8-124F-D6E8-9228-BD5393BE1C97}"/>
                    </a:ext>
                  </a:extLst>
                </p:cNvPr>
                <p:cNvSpPr/>
                <p:nvPr/>
              </p:nvSpPr>
              <p:spPr>
                <a:xfrm rot="5400000">
                  <a:off x="2704089" y="5512641"/>
                  <a:ext cx="78962" cy="80390"/>
                </a:xfrm>
                <a:custGeom>
                  <a:avLst/>
                  <a:gdLst>
                    <a:gd name="connsiteX0" fmla="*/ 0 w 78962"/>
                    <a:gd name="connsiteY0" fmla="*/ 0 h 80390"/>
                    <a:gd name="connsiteX1" fmla="*/ 78962 w 78962"/>
                    <a:gd name="connsiteY1" fmla="*/ 0 h 80390"/>
                    <a:gd name="connsiteX2" fmla="*/ 78962 w 78962"/>
                    <a:gd name="connsiteY2" fmla="*/ 80391 h 80390"/>
                    <a:gd name="connsiteX3" fmla="*/ 0 w 78962"/>
                    <a:gd name="connsiteY3" fmla="*/ 80391 h 80390"/>
                  </a:gdLst>
                  <a:ahLst/>
                  <a:cxnLst>
                    <a:cxn ang="0">
                      <a:pos x="connsiteX0" y="connsiteY0"/>
                    </a:cxn>
                    <a:cxn ang="0">
                      <a:pos x="connsiteX1" y="connsiteY1"/>
                    </a:cxn>
                    <a:cxn ang="0">
                      <a:pos x="connsiteX2" y="connsiteY2"/>
                    </a:cxn>
                    <a:cxn ang="0">
                      <a:pos x="connsiteX3" y="connsiteY3"/>
                    </a:cxn>
                  </a:cxnLst>
                  <a:rect l="l" t="t" r="r" b="b"/>
                  <a:pathLst>
                    <a:path w="78962" h="80390">
                      <a:moveTo>
                        <a:pt x="0" y="0"/>
                      </a:moveTo>
                      <a:lnTo>
                        <a:pt x="78962" y="0"/>
                      </a:lnTo>
                      <a:lnTo>
                        <a:pt x="78962" y="80391"/>
                      </a:lnTo>
                      <a:lnTo>
                        <a:pt x="0" y="80391"/>
                      </a:lnTo>
                      <a:close/>
                    </a:path>
                  </a:pathLst>
                </a:custGeom>
                <a:solidFill>
                  <a:srgbClr val="EF3F30"/>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grpSp>
          <p:grpSp>
            <p:nvGrpSpPr>
              <p:cNvPr id="206" name="Graphic 1">
                <a:extLst>
                  <a:ext uri="{FF2B5EF4-FFF2-40B4-BE49-F238E27FC236}">
                    <a16:creationId xmlns:a16="http://schemas.microsoft.com/office/drawing/2014/main" id="{13A67475-C670-69B5-B09B-23DEDCD80F0C}"/>
                  </a:ext>
                </a:extLst>
              </p:cNvPr>
              <p:cNvGrpSpPr/>
              <p:nvPr/>
            </p:nvGrpSpPr>
            <p:grpSpPr>
              <a:xfrm>
                <a:off x="5601652" y="5879230"/>
                <a:ext cx="1869142" cy="311624"/>
                <a:chOff x="5601652" y="5879230"/>
                <a:chExt cx="1869142" cy="311624"/>
              </a:xfrm>
            </p:grpSpPr>
            <p:sp>
              <p:nvSpPr>
                <p:cNvPr id="216" name="TextBox 215">
                  <a:extLst>
                    <a:ext uri="{FF2B5EF4-FFF2-40B4-BE49-F238E27FC236}">
                      <a16:creationId xmlns:a16="http://schemas.microsoft.com/office/drawing/2014/main" id="{03324108-6D0F-2947-1722-6EAAD47D47F1}"/>
                    </a:ext>
                  </a:extLst>
                </p:cNvPr>
                <p:cNvSpPr txBox="1"/>
                <p:nvPr/>
              </p:nvSpPr>
              <p:spPr>
                <a:xfrm>
                  <a:off x="6109363" y="5879230"/>
                  <a:ext cx="1361431" cy="311624"/>
                </a:xfrm>
                <a:prstGeom prst="rect">
                  <a:avLst/>
                </a:prstGeom>
                <a:noFill/>
              </p:spPr>
              <p:txBody>
                <a:bodyPr wrap="none" rtlCol="0">
                  <a:spAutoFit/>
                </a:bodyPr>
                <a:lstStyle/>
                <a:p>
                  <a:pPr defTabSz="304815"/>
                  <a:r>
                    <a:rPr lang="en-US" sz="750">
                      <a:solidFill>
                        <a:srgbClr val="616161"/>
                      </a:solidFill>
                      <a:latin typeface="Nunito" panose="00000500000000000000" pitchFamily="2" charset="0"/>
                      <a:cs typeface="Arial"/>
                      <a:sym typeface="Arial"/>
                      <a:rtl val="0"/>
                    </a:rPr>
                    <a:t>MET XR (n=203)</a:t>
                  </a:r>
                </a:p>
              </p:txBody>
            </p:sp>
            <p:sp>
              <p:nvSpPr>
                <p:cNvPr id="217" name="Freeform: Shape 216">
                  <a:extLst>
                    <a:ext uri="{FF2B5EF4-FFF2-40B4-BE49-F238E27FC236}">
                      <a16:creationId xmlns:a16="http://schemas.microsoft.com/office/drawing/2014/main" id="{42C7645B-8687-15B4-3F8C-E1BACC4FCB02}"/>
                    </a:ext>
                  </a:extLst>
                </p:cNvPr>
                <p:cNvSpPr/>
                <p:nvPr/>
              </p:nvSpPr>
              <p:spPr>
                <a:xfrm>
                  <a:off x="5601652" y="6027420"/>
                  <a:ext cx="366617" cy="9525"/>
                </a:xfrm>
                <a:custGeom>
                  <a:avLst/>
                  <a:gdLst>
                    <a:gd name="connsiteX0" fmla="*/ 0 w 366617"/>
                    <a:gd name="connsiteY0" fmla="*/ 0 h 9525"/>
                    <a:gd name="connsiteX1" fmla="*/ 366617 w 366617"/>
                    <a:gd name="connsiteY1" fmla="*/ 0 h 9525"/>
                  </a:gdLst>
                  <a:ahLst/>
                  <a:cxnLst>
                    <a:cxn ang="0">
                      <a:pos x="connsiteX0" y="connsiteY0"/>
                    </a:cxn>
                    <a:cxn ang="0">
                      <a:pos x="connsiteX1" y="connsiteY1"/>
                    </a:cxn>
                  </a:cxnLst>
                  <a:rect l="l" t="t" r="r" b="b"/>
                  <a:pathLst>
                    <a:path w="366617" h="9525">
                      <a:moveTo>
                        <a:pt x="0" y="0"/>
                      </a:moveTo>
                      <a:lnTo>
                        <a:pt x="366617" y="0"/>
                      </a:lnTo>
                    </a:path>
                  </a:pathLst>
                </a:custGeom>
                <a:ln w="19050" cap="flat">
                  <a:solidFill>
                    <a:srgbClr val="CCDB29"/>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218" name="Freeform: Shape 217">
                  <a:extLst>
                    <a:ext uri="{FF2B5EF4-FFF2-40B4-BE49-F238E27FC236}">
                      <a16:creationId xmlns:a16="http://schemas.microsoft.com/office/drawing/2014/main" id="{4EDCD87D-ACC4-D3BB-C0DD-197EC7FE54ED}"/>
                    </a:ext>
                  </a:extLst>
                </p:cNvPr>
                <p:cNvSpPr/>
                <p:nvPr/>
              </p:nvSpPr>
              <p:spPr>
                <a:xfrm>
                  <a:off x="5737573" y="5984081"/>
                  <a:ext cx="95345" cy="70484"/>
                </a:xfrm>
                <a:custGeom>
                  <a:avLst/>
                  <a:gdLst>
                    <a:gd name="connsiteX0" fmla="*/ 0 w 95345"/>
                    <a:gd name="connsiteY0" fmla="*/ 70485 h 70484"/>
                    <a:gd name="connsiteX1" fmla="*/ 47625 w 95345"/>
                    <a:gd name="connsiteY1" fmla="*/ 0 h 70484"/>
                    <a:gd name="connsiteX2" fmla="*/ 95345 w 95345"/>
                    <a:gd name="connsiteY2" fmla="*/ 70485 h 70484"/>
                  </a:gdLst>
                  <a:ahLst/>
                  <a:cxnLst>
                    <a:cxn ang="0">
                      <a:pos x="connsiteX0" y="connsiteY0"/>
                    </a:cxn>
                    <a:cxn ang="0">
                      <a:pos x="connsiteX1" y="connsiteY1"/>
                    </a:cxn>
                    <a:cxn ang="0">
                      <a:pos x="connsiteX2" y="connsiteY2"/>
                    </a:cxn>
                  </a:cxnLst>
                  <a:rect l="l" t="t" r="r" b="b"/>
                  <a:pathLst>
                    <a:path w="95345" h="70484">
                      <a:moveTo>
                        <a:pt x="0" y="70485"/>
                      </a:moveTo>
                      <a:lnTo>
                        <a:pt x="47625" y="0"/>
                      </a:lnTo>
                      <a:lnTo>
                        <a:pt x="95345" y="70485"/>
                      </a:lnTo>
                      <a:close/>
                    </a:path>
                  </a:pathLst>
                </a:custGeom>
                <a:solidFill>
                  <a:srgbClr val="CCDB29"/>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grpSp>
          <p:grpSp>
            <p:nvGrpSpPr>
              <p:cNvPr id="207" name="Graphic 1">
                <a:extLst>
                  <a:ext uri="{FF2B5EF4-FFF2-40B4-BE49-F238E27FC236}">
                    <a16:creationId xmlns:a16="http://schemas.microsoft.com/office/drawing/2014/main" id="{6DA25A44-98DD-42A3-4860-5C710B187227}"/>
                  </a:ext>
                </a:extLst>
              </p:cNvPr>
              <p:cNvGrpSpPr/>
              <p:nvPr/>
            </p:nvGrpSpPr>
            <p:grpSpPr>
              <a:xfrm>
                <a:off x="5601652" y="5632408"/>
                <a:ext cx="2155278" cy="311624"/>
                <a:chOff x="5601652" y="5632408"/>
                <a:chExt cx="2155278" cy="311624"/>
              </a:xfrm>
            </p:grpSpPr>
            <p:sp>
              <p:nvSpPr>
                <p:cNvPr id="213" name="TextBox 212">
                  <a:extLst>
                    <a:ext uri="{FF2B5EF4-FFF2-40B4-BE49-F238E27FC236}">
                      <a16:creationId xmlns:a16="http://schemas.microsoft.com/office/drawing/2014/main" id="{8665D2C5-5F70-F452-398A-763014C0C9BF}"/>
                    </a:ext>
                  </a:extLst>
                </p:cNvPr>
                <p:cNvSpPr txBox="1"/>
                <p:nvPr/>
              </p:nvSpPr>
              <p:spPr>
                <a:xfrm>
                  <a:off x="6109363" y="5632408"/>
                  <a:ext cx="1647567" cy="311624"/>
                </a:xfrm>
                <a:prstGeom prst="rect">
                  <a:avLst/>
                </a:prstGeom>
                <a:noFill/>
              </p:spPr>
              <p:txBody>
                <a:bodyPr wrap="none" rtlCol="0">
                  <a:spAutoFit/>
                </a:bodyPr>
                <a:lstStyle/>
                <a:p>
                  <a:pPr defTabSz="304815"/>
                  <a:r>
                    <a:rPr lang="en-US" sz="750" dirty="0">
                      <a:solidFill>
                        <a:srgbClr val="616161"/>
                      </a:solidFill>
                      <a:latin typeface="Nunito" panose="00000500000000000000" pitchFamily="2" charset="0"/>
                      <a:cs typeface="Arial"/>
                      <a:sym typeface="Arial"/>
                      <a:rtl val="0"/>
                    </a:rPr>
                    <a:t>DAPA 10 mg (n=216)</a:t>
                  </a:r>
                </a:p>
              </p:txBody>
            </p:sp>
            <p:sp>
              <p:nvSpPr>
                <p:cNvPr id="214" name="Freeform: Shape 213">
                  <a:extLst>
                    <a:ext uri="{FF2B5EF4-FFF2-40B4-BE49-F238E27FC236}">
                      <a16:creationId xmlns:a16="http://schemas.microsoft.com/office/drawing/2014/main" id="{9A417567-A317-F02C-1C1C-E99F0F84B3A2}"/>
                    </a:ext>
                  </a:extLst>
                </p:cNvPr>
                <p:cNvSpPr/>
                <p:nvPr/>
              </p:nvSpPr>
              <p:spPr>
                <a:xfrm>
                  <a:off x="5601652" y="5782437"/>
                  <a:ext cx="366617" cy="9525"/>
                </a:xfrm>
                <a:custGeom>
                  <a:avLst/>
                  <a:gdLst>
                    <a:gd name="connsiteX0" fmla="*/ 0 w 366617"/>
                    <a:gd name="connsiteY0" fmla="*/ 0 h 9525"/>
                    <a:gd name="connsiteX1" fmla="*/ 366617 w 366617"/>
                    <a:gd name="connsiteY1" fmla="*/ 0 h 9525"/>
                  </a:gdLst>
                  <a:ahLst/>
                  <a:cxnLst>
                    <a:cxn ang="0">
                      <a:pos x="connsiteX0" y="connsiteY0"/>
                    </a:cxn>
                    <a:cxn ang="0">
                      <a:pos x="connsiteX1" y="connsiteY1"/>
                    </a:cxn>
                  </a:cxnLst>
                  <a:rect l="l" t="t" r="r" b="b"/>
                  <a:pathLst>
                    <a:path w="366617" h="9525">
                      <a:moveTo>
                        <a:pt x="0" y="0"/>
                      </a:moveTo>
                      <a:lnTo>
                        <a:pt x="366617" y="0"/>
                      </a:lnTo>
                    </a:path>
                  </a:pathLst>
                </a:custGeom>
                <a:ln w="19050" cap="flat">
                  <a:solidFill>
                    <a:srgbClr val="00B0F0"/>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215" name="Freeform: Shape 214">
                  <a:extLst>
                    <a:ext uri="{FF2B5EF4-FFF2-40B4-BE49-F238E27FC236}">
                      <a16:creationId xmlns:a16="http://schemas.microsoft.com/office/drawing/2014/main" id="{71226158-68F5-6A97-AEA0-397BF7A489F9}"/>
                    </a:ext>
                  </a:extLst>
                </p:cNvPr>
                <p:cNvSpPr/>
                <p:nvPr/>
              </p:nvSpPr>
              <p:spPr>
                <a:xfrm>
                  <a:off x="5725095" y="5725763"/>
                  <a:ext cx="119729" cy="113537"/>
                </a:xfrm>
                <a:custGeom>
                  <a:avLst/>
                  <a:gdLst>
                    <a:gd name="connsiteX0" fmla="*/ 0 w 119729"/>
                    <a:gd name="connsiteY0" fmla="*/ 56674 h 113537"/>
                    <a:gd name="connsiteX1" fmla="*/ 59912 w 119729"/>
                    <a:gd name="connsiteY1" fmla="*/ 0 h 113537"/>
                    <a:gd name="connsiteX2" fmla="*/ 119729 w 119729"/>
                    <a:gd name="connsiteY2" fmla="*/ 56674 h 113537"/>
                    <a:gd name="connsiteX3" fmla="*/ 59912 w 119729"/>
                    <a:gd name="connsiteY3" fmla="*/ 113538 h 113537"/>
                  </a:gdLst>
                  <a:ahLst/>
                  <a:cxnLst>
                    <a:cxn ang="0">
                      <a:pos x="connsiteX0" y="connsiteY0"/>
                    </a:cxn>
                    <a:cxn ang="0">
                      <a:pos x="connsiteX1" y="connsiteY1"/>
                    </a:cxn>
                    <a:cxn ang="0">
                      <a:pos x="connsiteX2" y="connsiteY2"/>
                    </a:cxn>
                    <a:cxn ang="0">
                      <a:pos x="connsiteX3" y="connsiteY3"/>
                    </a:cxn>
                  </a:cxnLst>
                  <a:rect l="l" t="t" r="r" b="b"/>
                  <a:pathLst>
                    <a:path w="119729" h="113537">
                      <a:moveTo>
                        <a:pt x="0" y="56674"/>
                      </a:moveTo>
                      <a:lnTo>
                        <a:pt x="59912" y="0"/>
                      </a:lnTo>
                      <a:lnTo>
                        <a:pt x="119729" y="56674"/>
                      </a:lnTo>
                      <a:lnTo>
                        <a:pt x="59912" y="113538"/>
                      </a:lnTo>
                      <a:close/>
                    </a:path>
                  </a:pathLst>
                </a:custGeom>
                <a:solidFill>
                  <a:srgbClr val="00B0F0"/>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grpSp>
          <p:grpSp>
            <p:nvGrpSpPr>
              <p:cNvPr id="208" name="Graphic 1">
                <a:extLst>
                  <a:ext uri="{FF2B5EF4-FFF2-40B4-BE49-F238E27FC236}">
                    <a16:creationId xmlns:a16="http://schemas.microsoft.com/office/drawing/2014/main" id="{CDEE1FBC-DDC3-3C8C-DF79-54F0A1778D05}"/>
                  </a:ext>
                </a:extLst>
              </p:cNvPr>
              <p:cNvGrpSpPr/>
              <p:nvPr/>
            </p:nvGrpSpPr>
            <p:grpSpPr>
              <a:xfrm>
                <a:off x="5601652" y="5404304"/>
                <a:ext cx="2785256" cy="311624"/>
                <a:chOff x="5601652" y="5404304"/>
                <a:chExt cx="2785256" cy="311624"/>
              </a:xfrm>
            </p:grpSpPr>
            <p:sp>
              <p:nvSpPr>
                <p:cNvPr id="210" name="TextBox 209">
                  <a:extLst>
                    <a:ext uri="{FF2B5EF4-FFF2-40B4-BE49-F238E27FC236}">
                      <a16:creationId xmlns:a16="http://schemas.microsoft.com/office/drawing/2014/main" id="{FE43E3ED-F46C-67E5-C0E2-72E34ABC1706}"/>
                    </a:ext>
                  </a:extLst>
                </p:cNvPr>
                <p:cNvSpPr txBox="1"/>
                <p:nvPr/>
              </p:nvSpPr>
              <p:spPr>
                <a:xfrm>
                  <a:off x="6109363" y="5404304"/>
                  <a:ext cx="2277545" cy="311624"/>
                </a:xfrm>
                <a:prstGeom prst="rect">
                  <a:avLst/>
                </a:prstGeom>
                <a:noFill/>
              </p:spPr>
              <p:txBody>
                <a:bodyPr wrap="none" rtlCol="0">
                  <a:spAutoFit/>
                </a:bodyPr>
                <a:lstStyle/>
                <a:p>
                  <a:pPr defTabSz="304815"/>
                  <a:r>
                    <a:rPr lang="en-US" sz="750">
                      <a:solidFill>
                        <a:srgbClr val="616161"/>
                      </a:solidFill>
                      <a:latin typeface="Nunito" panose="00000500000000000000" pitchFamily="2" charset="0"/>
                      <a:cs typeface="Arial"/>
                      <a:sym typeface="Arial"/>
                      <a:rtl val="0"/>
                    </a:rPr>
                    <a:t>DAPA 10 mg+MET XR (n=202)</a:t>
                  </a:r>
                </a:p>
              </p:txBody>
            </p:sp>
            <p:sp>
              <p:nvSpPr>
                <p:cNvPr id="211" name="Freeform: Shape 210">
                  <a:extLst>
                    <a:ext uri="{FF2B5EF4-FFF2-40B4-BE49-F238E27FC236}">
                      <a16:creationId xmlns:a16="http://schemas.microsoft.com/office/drawing/2014/main" id="{F9323F72-2B27-3BFA-A8C5-349F47F30A69}"/>
                    </a:ext>
                  </a:extLst>
                </p:cNvPr>
                <p:cNvSpPr/>
                <p:nvPr/>
              </p:nvSpPr>
              <p:spPr>
                <a:xfrm>
                  <a:off x="5601652" y="5552789"/>
                  <a:ext cx="366617" cy="9525"/>
                </a:xfrm>
                <a:custGeom>
                  <a:avLst/>
                  <a:gdLst>
                    <a:gd name="connsiteX0" fmla="*/ 0 w 366617"/>
                    <a:gd name="connsiteY0" fmla="*/ 0 h 9525"/>
                    <a:gd name="connsiteX1" fmla="*/ 366617 w 366617"/>
                    <a:gd name="connsiteY1" fmla="*/ 0 h 9525"/>
                  </a:gdLst>
                  <a:ahLst/>
                  <a:cxnLst>
                    <a:cxn ang="0">
                      <a:pos x="connsiteX0" y="connsiteY0"/>
                    </a:cxn>
                    <a:cxn ang="0">
                      <a:pos x="connsiteX1" y="connsiteY1"/>
                    </a:cxn>
                  </a:cxnLst>
                  <a:rect l="l" t="t" r="r" b="b"/>
                  <a:pathLst>
                    <a:path w="366617" h="9525">
                      <a:moveTo>
                        <a:pt x="0" y="0"/>
                      </a:moveTo>
                      <a:lnTo>
                        <a:pt x="366617" y="0"/>
                      </a:lnTo>
                    </a:path>
                  </a:pathLst>
                </a:custGeom>
                <a:ln w="19050" cap="flat">
                  <a:solidFill>
                    <a:srgbClr val="EF3F30"/>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212" name="Freeform: Shape 211">
                  <a:extLst>
                    <a:ext uri="{FF2B5EF4-FFF2-40B4-BE49-F238E27FC236}">
                      <a16:creationId xmlns:a16="http://schemas.microsoft.com/office/drawing/2014/main" id="{8EF734F4-9B2B-23F1-F70D-949A0C38F8E1}"/>
                    </a:ext>
                  </a:extLst>
                </p:cNvPr>
                <p:cNvSpPr/>
                <p:nvPr/>
              </p:nvSpPr>
              <p:spPr>
                <a:xfrm rot="5400000">
                  <a:off x="5742679" y="5511377"/>
                  <a:ext cx="84581" cy="84581"/>
                </a:xfrm>
                <a:custGeom>
                  <a:avLst/>
                  <a:gdLst>
                    <a:gd name="connsiteX0" fmla="*/ 0 w 84581"/>
                    <a:gd name="connsiteY0" fmla="*/ 0 h 84581"/>
                    <a:gd name="connsiteX1" fmla="*/ 84582 w 84581"/>
                    <a:gd name="connsiteY1" fmla="*/ 0 h 84581"/>
                    <a:gd name="connsiteX2" fmla="*/ 84582 w 84581"/>
                    <a:gd name="connsiteY2" fmla="*/ 84582 h 84581"/>
                    <a:gd name="connsiteX3" fmla="*/ 0 w 84581"/>
                    <a:gd name="connsiteY3" fmla="*/ 84582 h 84581"/>
                  </a:gdLst>
                  <a:ahLst/>
                  <a:cxnLst>
                    <a:cxn ang="0">
                      <a:pos x="connsiteX0" y="connsiteY0"/>
                    </a:cxn>
                    <a:cxn ang="0">
                      <a:pos x="connsiteX1" y="connsiteY1"/>
                    </a:cxn>
                    <a:cxn ang="0">
                      <a:pos x="connsiteX2" y="connsiteY2"/>
                    </a:cxn>
                    <a:cxn ang="0">
                      <a:pos x="connsiteX3" y="connsiteY3"/>
                    </a:cxn>
                  </a:cxnLst>
                  <a:rect l="l" t="t" r="r" b="b"/>
                  <a:pathLst>
                    <a:path w="84581" h="84581">
                      <a:moveTo>
                        <a:pt x="0" y="0"/>
                      </a:moveTo>
                      <a:lnTo>
                        <a:pt x="84582" y="0"/>
                      </a:lnTo>
                      <a:lnTo>
                        <a:pt x="84582" y="84582"/>
                      </a:lnTo>
                      <a:lnTo>
                        <a:pt x="0" y="84582"/>
                      </a:lnTo>
                      <a:close/>
                    </a:path>
                  </a:pathLst>
                </a:custGeom>
                <a:solidFill>
                  <a:srgbClr val="EF3F30"/>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grpSp>
          <p:sp>
            <p:nvSpPr>
              <p:cNvPr id="209" name="Freeform: Shape 208">
                <a:extLst>
                  <a:ext uri="{FF2B5EF4-FFF2-40B4-BE49-F238E27FC236}">
                    <a16:creationId xmlns:a16="http://schemas.microsoft.com/office/drawing/2014/main" id="{A943EB03-B021-C73F-888A-E022C2AC84A9}"/>
                  </a:ext>
                </a:extLst>
              </p:cNvPr>
              <p:cNvSpPr/>
              <p:nvPr/>
            </p:nvSpPr>
            <p:spPr>
              <a:xfrm>
                <a:off x="7764303" y="7933277"/>
                <a:ext cx="9525" cy="36099"/>
              </a:xfrm>
              <a:custGeom>
                <a:avLst/>
                <a:gdLst>
                  <a:gd name="connsiteX0" fmla="*/ 0 w 9525"/>
                  <a:gd name="connsiteY0" fmla="*/ 0 h 36099"/>
                  <a:gd name="connsiteX1" fmla="*/ 0 w 9525"/>
                  <a:gd name="connsiteY1" fmla="*/ 36100 h 36099"/>
                </a:gdLst>
                <a:ahLst/>
                <a:cxnLst>
                  <a:cxn ang="0">
                    <a:pos x="connsiteX0" y="connsiteY0"/>
                  </a:cxn>
                  <a:cxn ang="0">
                    <a:pos x="connsiteX1" y="connsiteY1"/>
                  </a:cxn>
                </a:cxnLst>
                <a:rect l="l" t="t" r="r" b="b"/>
                <a:pathLst>
                  <a:path w="9525" h="36099">
                    <a:moveTo>
                      <a:pt x="0" y="0"/>
                    </a:moveTo>
                    <a:lnTo>
                      <a:pt x="0" y="36100"/>
                    </a:lnTo>
                  </a:path>
                </a:pathLst>
              </a:custGeom>
              <a:ln w="16669" cap="flat">
                <a:solidFill>
                  <a:srgbClr val="616161"/>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grpSp>
      </p:grpSp>
      <p:grpSp>
        <p:nvGrpSpPr>
          <p:cNvPr id="240" name="Group 239">
            <a:extLst>
              <a:ext uri="{FF2B5EF4-FFF2-40B4-BE49-F238E27FC236}">
                <a16:creationId xmlns:a16="http://schemas.microsoft.com/office/drawing/2014/main" id="{E2B72259-9AE1-B06B-9E00-6EBDA19EB80E}"/>
              </a:ext>
            </a:extLst>
          </p:cNvPr>
          <p:cNvGrpSpPr/>
          <p:nvPr/>
        </p:nvGrpSpPr>
        <p:grpSpPr>
          <a:xfrm>
            <a:off x="822325" y="1088858"/>
            <a:ext cx="5077841" cy="2538945"/>
            <a:chOff x="1233487" y="1504950"/>
            <a:chExt cx="7616761" cy="3808417"/>
          </a:xfrm>
        </p:grpSpPr>
        <p:sp>
          <p:nvSpPr>
            <p:cNvPr id="241" name="Freeform: Shape 240">
              <a:extLst>
                <a:ext uri="{FF2B5EF4-FFF2-40B4-BE49-F238E27FC236}">
                  <a16:creationId xmlns:a16="http://schemas.microsoft.com/office/drawing/2014/main" id="{F0F35FE9-4063-E2D4-24F0-8E769724CEF8}"/>
                </a:ext>
              </a:extLst>
            </p:cNvPr>
            <p:cNvSpPr/>
            <p:nvPr/>
          </p:nvSpPr>
          <p:spPr>
            <a:xfrm>
              <a:off x="1238249" y="1509712"/>
              <a:ext cx="7611999" cy="3457003"/>
            </a:xfrm>
            <a:custGeom>
              <a:avLst/>
              <a:gdLst>
                <a:gd name="connsiteX0" fmla="*/ 0 w 7611999"/>
                <a:gd name="connsiteY0" fmla="*/ 0 h 3457003"/>
                <a:gd name="connsiteX1" fmla="*/ 7611999 w 7611999"/>
                <a:gd name="connsiteY1" fmla="*/ 0 h 3457003"/>
                <a:gd name="connsiteX2" fmla="*/ 7611999 w 7611999"/>
                <a:gd name="connsiteY2" fmla="*/ 3457004 h 3457003"/>
                <a:gd name="connsiteX3" fmla="*/ 0 w 7611999"/>
                <a:gd name="connsiteY3" fmla="*/ 3457004 h 3457003"/>
              </a:gdLst>
              <a:ahLst/>
              <a:cxnLst>
                <a:cxn ang="0">
                  <a:pos x="connsiteX0" y="connsiteY0"/>
                </a:cxn>
                <a:cxn ang="0">
                  <a:pos x="connsiteX1" y="connsiteY1"/>
                </a:cxn>
                <a:cxn ang="0">
                  <a:pos x="connsiteX2" y="connsiteY2"/>
                </a:cxn>
                <a:cxn ang="0">
                  <a:pos x="connsiteX3" y="connsiteY3"/>
                </a:cxn>
              </a:cxnLst>
              <a:rect l="l" t="t" r="r" b="b"/>
              <a:pathLst>
                <a:path w="7611999" h="3457003">
                  <a:moveTo>
                    <a:pt x="0" y="0"/>
                  </a:moveTo>
                  <a:lnTo>
                    <a:pt x="7611999" y="0"/>
                  </a:lnTo>
                  <a:lnTo>
                    <a:pt x="7611999" y="3457004"/>
                  </a:lnTo>
                  <a:lnTo>
                    <a:pt x="0" y="3457004"/>
                  </a:lnTo>
                  <a:close/>
                </a:path>
              </a:pathLst>
            </a:custGeom>
            <a:noFill/>
            <a:ln w="9525" cap="flat">
              <a:solidFill>
                <a:srgbClr val="616161"/>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242" name="TextBox 241">
              <a:extLst>
                <a:ext uri="{FF2B5EF4-FFF2-40B4-BE49-F238E27FC236}">
                  <a16:creationId xmlns:a16="http://schemas.microsoft.com/office/drawing/2014/main" id="{F8456E5C-985A-692E-E664-E073732A4007}"/>
                </a:ext>
              </a:extLst>
            </p:cNvPr>
            <p:cNvSpPr txBox="1"/>
            <p:nvPr/>
          </p:nvSpPr>
          <p:spPr>
            <a:xfrm>
              <a:off x="1469078" y="4482370"/>
              <a:ext cx="7062510" cy="830997"/>
            </a:xfrm>
            <a:prstGeom prst="rect">
              <a:avLst/>
            </a:prstGeom>
            <a:noFill/>
          </p:spPr>
          <p:txBody>
            <a:bodyPr wrap="none" rtlCol="0">
              <a:spAutoFit/>
            </a:bodyPr>
            <a:lstStyle/>
            <a:p>
              <a:pPr algn="ctr" defTabSz="304815"/>
              <a:r>
                <a:rPr lang="en-US" sz="1500" b="1" dirty="0" err="1">
                  <a:solidFill>
                    <a:srgbClr val="00B0F0"/>
                  </a:solidFill>
                  <a:latin typeface="Nunito" panose="00000500000000000000" pitchFamily="2" charset="0"/>
                  <a:cs typeface="Arial"/>
                  <a:sym typeface="Arial"/>
                  <a:rtl val="0"/>
                </a:rPr>
                <a:t>Hiệu</a:t>
              </a:r>
              <a:r>
                <a:rPr lang="en-US" sz="1500" b="1" dirty="0">
                  <a:solidFill>
                    <a:srgbClr val="00B0F0"/>
                  </a:solidFill>
                  <a:latin typeface="Nunito" panose="00000500000000000000" pitchFamily="2" charset="0"/>
                  <a:cs typeface="Arial"/>
                  <a:sym typeface="Arial"/>
                  <a:rtl val="0"/>
                </a:rPr>
                <a:t> </a:t>
              </a:r>
              <a:r>
                <a:rPr lang="en-US" sz="1500" b="1" dirty="0" err="1">
                  <a:solidFill>
                    <a:srgbClr val="00B0F0"/>
                  </a:solidFill>
                  <a:latin typeface="Nunito" panose="00000500000000000000" pitchFamily="2" charset="0"/>
                  <a:cs typeface="Arial"/>
                  <a:sym typeface="Arial"/>
                  <a:rtl val="0"/>
                </a:rPr>
                <a:t>quả</a:t>
              </a:r>
              <a:r>
                <a:rPr lang="en-US" sz="1500" b="1" dirty="0">
                  <a:solidFill>
                    <a:srgbClr val="00B0F0"/>
                  </a:solidFill>
                  <a:latin typeface="Nunito" panose="00000500000000000000" pitchFamily="2" charset="0"/>
                  <a:cs typeface="Arial"/>
                  <a:sym typeface="Arial"/>
                  <a:rtl val="0"/>
                </a:rPr>
                <a:t> </a:t>
              </a:r>
              <a:r>
                <a:rPr lang="en-US" sz="1500" b="1" dirty="0" err="1">
                  <a:solidFill>
                    <a:srgbClr val="00B0F0"/>
                  </a:solidFill>
                  <a:latin typeface="Nunito" panose="00000500000000000000" pitchFamily="2" charset="0"/>
                  <a:cs typeface="Arial"/>
                  <a:sym typeface="Arial"/>
                  <a:rtl val="0"/>
                </a:rPr>
                <a:t>kiểm</a:t>
              </a:r>
              <a:r>
                <a:rPr lang="en-US" sz="1500" b="1" dirty="0">
                  <a:solidFill>
                    <a:srgbClr val="00B0F0"/>
                  </a:solidFill>
                  <a:latin typeface="Nunito" panose="00000500000000000000" pitchFamily="2" charset="0"/>
                  <a:cs typeface="Arial"/>
                  <a:sym typeface="Arial"/>
                  <a:rtl val="0"/>
                </a:rPr>
                <a:t> </a:t>
              </a:r>
              <a:r>
                <a:rPr lang="en-US" sz="1500" b="1" dirty="0" err="1">
                  <a:solidFill>
                    <a:srgbClr val="00B0F0"/>
                  </a:solidFill>
                  <a:latin typeface="Nunito" panose="00000500000000000000" pitchFamily="2" charset="0"/>
                  <a:cs typeface="Arial"/>
                  <a:sym typeface="Arial"/>
                  <a:rtl val="0"/>
                </a:rPr>
                <a:t>soát</a:t>
              </a:r>
              <a:r>
                <a:rPr lang="en-US" sz="1500" b="1" dirty="0">
                  <a:solidFill>
                    <a:srgbClr val="00B0F0"/>
                  </a:solidFill>
                  <a:latin typeface="Nunito" panose="00000500000000000000" pitchFamily="2" charset="0"/>
                  <a:cs typeface="Arial"/>
                  <a:sym typeface="Arial"/>
                  <a:rtl val="0"/>
                </a:rPr>
                <a:t> FPG </a:t>
              </a:r>
              <a:r>
                <a:rPr lang="en-US" sz="1500" b="1" dirty="0">
                  <a:solidFill>
                    <a:srgbClr val="FF0000"/>
                  </a:solidFill>
                  <a:latin typeface="Nunito" panose="00000500000000000000" pitchFamily="2" charset="0"/>
                  <a:cs typeface="Arial"/>
                  <a:sym typeface="Arial"/>
                  <a:rtl val="0"/>
                </a:rPr>
                <a:t>NHANH</a:t>
              </a:r>
              <a:r>
                <a:rPr lang="en-US" sz="1500" b="1" baseline="30000" dirty="0">
                  <a:solidFill>
                    <a:srgbClr val="FF0000"/>
                  </a:solidFill>
                  <a:latin typeface="Nunito" panose="00000500000000000000" pitchFamily="2" charset="0"/>
                  <a:cs typeface="Arial"/>
                  <a:sym typeface="Arial"/>
                  <a:rtl val="0"/>
                </a:rPr>
                <a:t>1</a:t>
              </a:r>
              <a:r>
                <a:rPr lang="en-US" sz="1500" b="1" dirty="0">
                  <a:solidFill>
                    <a:srgbClr val="FF0000"/>
                  </a:solidFill>
                  <a:latin typeface="Nunito" panose="00000500000000000000" pitchFamily="2" charset="0"/>
                  <a:cs typeface="Arial"/>
                  <a:sym typeface="Arial"/>
                  <a:rtl val="0"/>
                </a:rPr>
                <a:t> </a:t>
              </a:r>
              <a:r>
                <a:rPr lang="en-US" sz="1500" b="1" dirty="0" err="1">
                  <a:solidFill>
                    <a:srgbClr val="FF0000"/>
                  </a:solidFill>
                  <a:latin typeface="Nunito" panose="00000500000000000000" pitchFamily="2" charset="0"/>
                  <a:cs typeface="Arial"/>
                  <a:sym typeface="Arial"/>
                  <a:rtl val="0"/>
                </a:rPr>
                <a:t>từ</a:t>
              </a:r>
              <a:r>
                <a:rPr lang="en-US" sz="1500" b="1" dirty="0">
                  <a:solidFill>
                    <a:srgbClr val="FF0000"/>
                  </a:solidFill>
                  <a:latin typeface="Nunito" panose="00000500000000000000" pitchFamily="2" charset="0"/>
                  <a:cs typeface="Arial"/>
                  <a:sym typeface="Arial"/>
                  <a:rtl val="0"/>
                </a:rPr>
                <a:t> </a:t>
              </a:r>
              <a:r>
                <a:rPr lang="en-US" sz="1500" b="1" dirty="0" err="1">
                  <a:solidFill>
                    <a:srgbClr val="FF0000"/>
                  </a:solidFill>
                  <a:latin typeface="Nunito" panose="00000500000000000000" pitchFamily="2" charset="0"/>
                  <a:cs typeface="Arial"/>
                  <a:sym typeface="Arial"/>
                  <a:rtl val="0"/>
                </a:rPr>
                <a:t>tuần</a:t>
              </a:r>
              <a:r>
                <a:rPr lang="en-US" sz="1500" b="1" dirty="0">
                  <a:solidFill>
                    <a:srgbClr val="FF0000"/>
                  </a:solidFill>
                  <a:latin typeface="Nunito" panose="00000500000000000000" pitchFamily="2" charset="0"/>
                  <a:cs typeface="Arial"/>
                  <a:sym typeface="Arial"/>
                  <a:rtl val="0"/>
                </a:rPr>
                <a:t> </a:t>
              </a:r>
              <a:r>
                <a:rPr lang="en-US" sz="1500" b="1" dirty="0" err="1">
                  <a:solidFill>
                    <a:srgbClr val="FF0000"/>
                  </a:solidFill>
                  <a:latin typeface="Nunito" panose="00000500000000000000" pitchFamily="2" charset="0"/>
                  <a:cs typeface="Arial"/>
                  <a:sym typeface="Arial"/>
                  <a:rtl val="0"/>
                </a:rPr>
                <a:t>đầu</a:t>
              </a:r>
              <a:r>
                <a:rPr lang="en-US" sz="1500" b="1" dirty="0">
                  <a:solidFill>
                    <a:srgbClr val="FF0000"/>
                  </a:solidFill>
                  <a:latin typeface="Nunito" panose="00000500000000000000" pitchFamily="2" charset="0"/>
                  <a:cs typeface="Arial"/>
                  <a:sym typeface="Arial"/>
                  <a:rtl val="0"/>
                </a:rPr>
                <a:t> </a:t>
              </a:r>
              <a:r>
                <a:rPr lang="en-US" sz="1500" b="1" dirty="0" err="1">
                  <a:solidFill>
                    <a:srgbClr val="FF0000"/>
                  </a:solidFill>
                  <a:latin typeface="Nunito" panose="00000500000000000000" pitchFamily="2" charset="0"/>
                  <a:cs typeface="Arial"/>
                  <a:sym typeface="Arial"/>
                  <a:rtl val="0"/>
                </a:rPr>
                <a:t>tiên</a:t>
              </a:r>
              <a:endParaRPr lang="en-US" sz="1500" b="1" dirty="0">
                <a:solidFill>
                  <a:srgbClr val="FF0000"/>
                </a:solidFill>
                <a:latin typeface="Nunito" panose="00000500000000000000" pitchFamily="2" charset="0"/>
                <a:cs typeface="Arial"/>
                <a:sym typeface="Arial"/>
                <a:rtl val="0"/>
              </a:endParaRPr>
            </a:p>
            <a:p>
              <a:pPr algn="ctr" defTabSz="304815"/>
              <a:endParaRPr lang="en-US" sz="1500" b="1" dirty="0">
                <a:solidFill>
                  <a:srgbClr val="00B0F0"/>
                </a:solidFill>
                <a:latin typeface="Nunito" panose="00000500000000000000" pitchFamily="2" charset="0"/>
                <a:cs typeface="Arial"/>
                <a:sym typeface="Arial"/>
                <a:rtl val="0"/>
              </a:endParaRPr>
            </a:p>
          </p:txBody>
        </p:sp>
        <p:grpSp>
          <p:nvGrpSpPr>
            <p:cNvPr id="243" name="Group 242">
              <a:extLst>
                <a:ext uri="{FF2B5EF4-FFF2-40B4-BE49-F238E27FC236}">
                  <a16:creationId xmlns:a16="http://schemas.microsoft.com/office/drawing/2014/main" id="{F3A31384-8551-0AA6-D49C-E48B62320DBB}"/>
                </a:ext>
              </a:extLst>
            </p:cNvPr>
            <p:cNvGrpSpPr/>
            <p:nvPr/>
          </p:nvGrpSpPr>
          <p:grpSpPr>
            <a:xfrm>
              <a:off x="1233487" y="1504950"/>
              <a:ext cx="7220058" cy="2924287"/>
              <a:chOff x="1233487" y="1504950"/>
              <a:chExt cx="7220058" cy="2924287"/>
            </a:xfrm>
          </p:grpSpPr>
          <p:sp>
            <p:nvSpPr>
              <p:cNvPr id="244" name="Freeform: Shape 243">
                <a:extLst>
                  <a:ext uri="{FF2B5EF4-FFF2-40B4-BE49-F238E27FC236}">
                    <a16:creationId xmlns:a16="http://schemas.microsoft.com/office/drawing/2014/main" id="{F058433F-E627-5CDF-0A44-4D8EF6FE5E0C}"/>
                  </a:ext>
                </a:extLst>
              </p:cNvPr>
              <p:cNvSpPr/>
              <p:nvPr/>
            </p:nvSpPr>
            <p:spPr>
              <a:xfrm>
                <a:off x="1233487" y="1504950"/>
                <a:ext cx="9525" cy="9525"/>
              </a:xfrm>
              <a:custGeom>
                <a:avLst/>
                <a:gdLst/>
                <a:ahLst/>
                <a:cxnLst/>
                <a:rect l="l" t="t" r="r" b="b"/>
                <a:pathLst>
                  <a:path w="9525" h="9525"/>
                </a:pathLst>
              </a:custGeom>
              <a:noFill/>
              <a:ln w="19050" cap="flat">
                <a:solidFill>
                  <a:srgbClr val="EF3F30"/>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245" name="Freeform: Shape 244">
                <a:extLst>
                  <a:ext uri="{FF2B5EF4-FFF2-40B4-BE49-F238E27FC236}">
                    <a16:creationId xmlns:a16="http://schemas.microsoft.com/office/drawing/2014/main" id="{5FC27412-612E-4D56-F432-D84E22C58145}"/>
                  </a:ext>
                </a:extLst>
              </p:cNvPr>
              <p:cNvSpPr/>
              <p:nvPr/>
            </p:nvSpPr>
            <p:spPr>
              <a:xfrm>
                <a:off x="2702813" y="1766982"/>
                <a:ext cx="5448014" cy="2089880"/>
              </a:xfrm>
              <a:custGeom>
                <a:avLst/>
                <a:gdLst>
                  <a:gd name="connsiteX0" fmla="*/ 0 w 5448014"/>
                  <a:gd name="connsiteY0" fmla="*/ 0 h 2089880"/>
                  <a:gd name="connsiteX1" fmla="*/ 0 w 5448014"/>
                  <a:gd name="connsiteY1" fmla="*/ 2089880 h 2089880"/>
                  <a:gd name="connsiteX2" fmla="*/ 5448014 w 5448014"/>
                  <a:gd name="connsiteY2" fmla="*/ 2089880 h 2089880"/>
                  <a:gd name="connsiteX3" fmla="*/ 5448014 w 5448014"/>
                  <a:gd name="connsiteY3" fmla="*/ 2042732 h 2089880"/>
                </a:gdLst>
                <a:ahLst/>
                <a:cxnLst>
                  <a:cxn ang="0">
                    <a:pos x="connsiteX0" y="connsiteY0"/>
                  </a:cxn>
                  <a:cxn ang="0">
                    <a:pos x="connsiteX1" y="connsiteY1"/>
                  </a:cxn>
                  <a:cxn ang="0">
                    <a:pos x="connsiteX2" y="connsiteY2"/>
                  </a:cxn>
                  <a:cxn ang="0">
                    <a:pos x="connsiteX3" y="connsiteY3"/>
                  </a:cxn>
                </a:cxnLst>
                <a:rect l="l" t="t" r="r" b="b"/>
                <a:pathLst>
                  <a:path w="5448014" h="2089880">
                    <a:moveTo>
                      <a:pt x="0" y="0"/>
                    </a:moveTo>
                    <a:lnTo>
                      <a:pt x="0" y="2089880"/>
                    </a:lnTo>
                    <a:lnTo>
                      <a:pt x="5448014" y="2089880"/>
                    </a:lnTo>
                    <a:lnTo>
                      <a:pt x="5448014" y="2042732"/>
                    </a:lnTo>
                  </a:path>
                </a:pathLst>
              </a:custGeom>
              <a:noFill/>
              <a:ln w="9525" cap="flat">
                <a:solidFill>
                  <a:srgbClr val="616161"/>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246" name="Freeform: Shape 245">
                <a:extLst>
                  <a:ext uri="{FF2B5EF4-FFF2-40B4-BE49-F238E27FC236}">
                    <a16:creationId xmlns:a16="http://schemas.microsoft.com/office/drawing/2014/main" id="{930AC593-3083-5190-19D2-7E25D0CF3487}"/>
                  </a:ext>
                </a:extLst>
              </p:cNvPr>
              <p:cNvSpPr/>
              <p:nvPr/>
            </p:nvSpPr>
            <p:spPr>
              <a:xfrm>
                <a:off x="1233487" y="1504950"/>
                <a:ext cx="9525" cy="9525"/>
              </a:xfrm>
              <a:custGeom>
                <a:avLst/>
                <a:gdLst/>
                <a:ahLst/>
                <a:cxnLst/>
                <a:rect l="l" t="t" r="r" b="b"/>
                <a:pathLst>
                  <a:path w="9525" h="9525"/>
                </a:pathLst>
              </a:custGeom>
              <a:noFill/>
              <a:ln w="19050" cap="flat">
                <a:solidFill>
                  <a:srgbClr val="616161"/>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247" name="TextBox 246">
                <a:extLst>
                  <a:ext uri="{FF2B5EF4-FFF2-40B4-BE49-F238E27FC236}">
                    <a16:creationId xmlns:a16="http://schemas.microsoft.com/office/drawing/2014/main" id="{99C093B0-8EEF-F87E-CABA-86D7156F17AF}"/>
                  </a:ext>
                </a:extLst>
              </p:cNvPr>
              <p:cNvSpPr txBox="1"/>
              <p:nvPr/>
            </p:nvSpPr>
            <p:spPr>
              <a:xfrm>
                <a:off x="2228907" y="3707225"/>
                <a:ext cx="524664" cy="311623"/>
              </a:xfrm>
              <a:prstGeom prst="rect">
                <a:avLst/>
              </a:prstGeom>
              <a:noFill/>
            </p:spPr>
            <p:txBody>
              <a:bodyPr wrap="none" rtlCol="0">
                <a:spAutoFit/>
              </a:bodyPr>
              <a:lstStyle/>
              <a:p>
                <a:pPr defTabSz="304815"/>
                <a:r>
                  <a:rPr lang="en-US" sz="750">
                    <a:solidFill>
                      <a:srgbClr val="616161"/>
                    </a:solidFill>
                    <a:latin typeface="Nunito" panose="00000500000000000000" pitchFamily="2" charset="0"/>
                    <a:cs typeface="Arial"/>
                    <a:sym typeface="Arial"/>
                    <a:rtl val="0"/>
                  </a:rPr>
                  <a:t>-1.8</a:t>
                </a:r>
              </a:p>
            </p:txBody>
          </p:sp>
          <p:sp>
            <p:nvSpPr>
              <p:cNvPr id="248" name="Freeform: Shape 247">
                <a:extLst>
                  <a:ext uri="{FF2B5EF4-FFF2-40B4-BE49-F238E27FC236}">
                    <a16:creationId xmlns:a16="http://schemas.microsoft.com/office/drawing/2014/main" id="{7789816F-D931-0AF8-C365-278C980D30B5}"/>
                  </a:ext>
                </a:extLst>
              </p:cNvPr>
              <p:cNvSpPr/>
              <p:nvPr/>
            </p:nvSpPr>
            <p:spPr>
              <a:xfrm>
                <a:off x="2628232" y="3856863"/>
                <a:ext cx="80390" cy="9525"/>
              </a:xfrm>
              <a:custGeom>
                <a:avLst/>
                <a:gdLst>
                  <a:gd name="connsiteX0" fmla="*/ 80391 w 80390"/>
                  <a:gd name="connsiteY0" fmla="*/ 0 h 9525"/>
                  <a:gd name="connsiteX1" fmla="*/ 0 w 80390"/>
                  <a:gd name="connsiteY1" fmla="*/ 0 h 9525"/>
                </a:gdLst>
                <a:ahLst/>
                <a:cxnLst>
                  <a:cxn ang="0">
                    <a:pos x="connsiteX0" y="connsiteY0"/>
                  </a:cxn>
                  <a:cxn ang="0">
                    <a:pos x="connsiteX1" y="connsiteY1"/>
                  </a:cxn>
                </a:cxnLst>
                <a:rect l="l" t="t" r="r" b="b"/>
                <a:pathLst>
                  <a:path w="80390" h="9525">
                    <a:moveTo>
                      <a:pt x="80391" y="0"/>
                    </a:moveTo>
                    <a:lnTo>
                      <a:pt x="0" y="0"/>
                    </a:lnTo>
                  </a:path>
                </a:pathLst>
              </a:custGeom>
              <a:ln w="9525" cap="flat">
                <a:solidFill>
                  <a:srgbClr val="616161"/>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249" name="Freeform: Shape 248">
                <a:extLst>
                  <a:ext uri="{FF2B5EF4-FFF2-40B4-BE49-F238E27FC236}">
                    <a16:creationId xmlns:a16="http://schemas.microsoft.com/office/drawing/2014/main" id="{B67568B0-B06B-C062-1E60-7FF6A30C1C14}"/>
                  </a:ext>
                </a:extLst>
              </p:cNvPr>
              <p:cNvSpPr/>
              <p:nvPr/>
            </p:nvSpPr>
            <p:spPr>
              <a:xfrm>
                <a:off x="1233487" y="1504950"/>
                <a:ext cx="9525" cy="9525"/>
              </a:xfrm>
              <a:custGeom>
                <a:avLst/>
                <a:gdLst/>
                <a:ahLst/>
                <a:cxnLst/>
                <a:rect l="l" t="t" r="r" b="b"/>
                <a:pathLst>
                  <a:path w="9525" h="9525"/>
                </a:pathLst>
              </a:custGeom>
              <a:noFill/>
              <a:ln w="19050" cap="flat">
                <a:solidFill>
                  <a:srgbClr val="616161"/>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250" name="TextBox 249">
                <a:extLst>
                  <a:ext uri="{FF2B5EF4-FFF2-40B4-BE49-F238E27FC236}">
                    <a16:creationId xmlns:a16="http://schemas.microsoft.com/office/drawing/2014/main" id="{A842C8FC-2100-E6F3-7E2F-366BCDB1F77B}"/>
                  </a:ext>
                </a:extLst>
              </p:cNvPr>
              <p:cNvSpPr txBox="1"/>
              <p:nvPr/>
            </p:nvSpPr>
            <p:spPr>
              <a:xfrm>
                <a:off x="2229049" y="3534022"/>
                <a:ext cx="524664" cy="311623"/>
              </a:xfrm>
              <a:prstGeom prst="rect">
                <a:avLst/>
              </a:prstGeom>
              <a:noFill/>
            </p:spPr>
            <p:txBody>
              <a:bodyPr wrap="none" rtlCol="0">
                <a:spAutoFit/>
              </a:bodyPr>
              <a:lstStyle/>
              <a:p>
                <a:pPr defTabSz="304815"/>
                <a:r>
                  <a:rPr lang="en-US" sz="750" dirty="0">
                    <a:solidFill>
                      <a:srgbClr val="616161"/>
                    </a:solidFill>
                    <a:latin typeface="Nunito" panose="00000500000000000000" pitchFamily="2" charset="0"/>
                    <a:cs typeface="Arial"/>
                    <a:sym typeface="Arial"/>
                    <a:rtl val="0"/>
                  </a:rPr>
                  <a:t>-1.6</a:t>
                </a:r>
              </a:p>
            </p:txBody>
          </p:sp>
          <p:sp>
            <p:nvSpPr>
              <p:cNvPr id="251" name="Freeform: Shape 250">
                <a:extLst>
                  <a:ext uri="{FF2B5EF4-FFF2-40B4-BE49-F238E27FC236}">
                    <a16:creationId xmlns:a16="http://schemas.microsoft.com/office/drawing/2014/main" id="{A6D9F2A2-4B5A-4D91-F40C-E8CB9C4BDD61}"/>
                  </a:ext>
                </a:extLst>
              </p:cNvPr>
              <p:cNvSpPr/>
              <p:nvPr/>
            </p:nvSpPr>
            <p:spPr>
              <a:xfrm>
                <a:off x="2628232" y="3683698"/>
                <a:ext cx="80390" cy="9525"/>
              </a:xfrm>
              <a:custGeom>
                <a:avLst/>
                <a:gdLst>
                  <a:gd name="connsiteX0" fmla="*/ 80391 w 80390"/>
                  <a:gd name="connsiteY0" fmla="*/ 0 h 9525"/>
                  <a:gd name="connsiteX1" fmla="*/ 0 w 80390"/>
                  <a:gd name="connsiteY1" fmla="*/ 0 h 9525"/>
                </a:gdLst>
                <a:ahLst/>
                <a:cxnLst>
                  <a:cxn ang="0">
                    <a:pos x="connsiteX0" y="connsiteY0"/>
                  </a:cxn>
                  <a:cxn ang="0">
                    <a:pos x="connsiteX1" y="connsiteY1"/>
                  </a:cxn>
                </a:cxnLst>
                <a:rect l="l" t="t" r="r" b="b"/>
                <a:pathLst>
                  <a:path w="80390" h="9525">
                    <a:moveTo>
                      <a:pt x="80391" y="0"/>
                    </a:moveTo>
                    <a:lnTo>
                      <a:pt x="0" y="0"/>
                    </a:lnTo>
                  </a:path>
                </a:pathLst>
              </a:custGeom>
              <a:ln w="9525" cap="flat">
                <a:solidFill>
                  <a:srgbClr val="616161"/>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252" name="Freeform: Shape 251">
                <a:extLst>
                  <a:ext uri="{FF2B5EF4-FFF2-40B4-BE49-F238E27FC236}">
                    <a16:creationId xmlns:a16="http://schemas.microsoft.com/office/drawing/2014/main" id="{A63E4263-71EB-0685-AFC0-A1747ECC2EF5}"/>
                  </a:ext>
                </a:extLst>
              </p:cNvPr>
              <p:cNvSpPr/>
              <p:nvPr/>
            </p:nvSpPr>
            <p:spPr>
              <a:xfrm>
                <a:off x="1233487" y="1504950"/>
                <a:ext cx="9525" cy="9525"/>
              </a:xfrm>
              <a:custGeom>
                <a:avLst/>
                <a:gdLst/>
                <a:ahLst/>
                <a:cxnLst/>
                <a:rect l="l" t="t" r="r" b="b"/>
                <a:pathLst>
                  <a:path w="9525" h="9525"/>
                </a:pathLst>
              </a:custGeom>
              <a:noFill/>
              <a:ln w="19050" cap="flat">
                <a:solidFill>
                  <a:srgbClr val="616161"/>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253" name="TextBox 252">
                <a:extLst>
                  <a:ext uri="{FF2B5EF4-FFF2-40B4-BE49-F238E27FC236}">
                    <a16:creationId xmlns:a16="http://schemas.microsoft.com/office/drawing/2014/main" id="{381AB33D-9309-50E3-D281-EE771C20A4F3}"/>
                  </a:ext>
                </a:extLst>
              </p:cNvPr>
              <p:cNvSpPr txBox="1"/>
              <p:nvPr/>
            </p:nvSpPr>
            <p:spPr>
              <a:xfrm>
                <a:off x="2228907" y="3381194"/>
                <a:ext cx="524664" cy="311623"/>
              </a:xfrm>
              <a:prstGeom prst="rect">
                <a:avLst/>
              </a:prstGeom>
              <a:noFill/>
            </p:spPr>
            <p:txBody>
              <a:bodyPr wrap="none" rtlCol="0">
                <a:spAutoFit/>
              </a:bodyPr>
              <a:lstStyle/>
              <a:p>
                <a:pPr defTabSz="304815"/>
                <a:r>
                  <a:rPr lang="en-US" sz="750">
                    <a:solidFill>
                      <a:srgbClr val="616161"/>
                    </a:solidFill>
                    <a:latin typeface="Nunito" panose="00000500000000000000" pitchFamily="2" charset="0"/>
                    <a:cs typeface="Arial"/>
                    <a:sym typeface="Arial"/>
                    <a:rtl val="0"/>
                  </a:rPr>
                  <a:t>-1.4</a:t>
                </a:r>
              </a:p>
            </p:txBody>
          </p:sp>
          <p:sp>
            <p:nvSpPr>
              <p:cNvPr id="254" name="Freeform: Shape 253">
                <a:extLst>
                  <a:ext uri="{FF2B5EF4-FFF2-40B4-BE49-F238E27FC236}">
                    <a16:creationId xmlns:a16="http://schemas.microsoft.com/office/drawing/2014/main" id="{94624EE7-04A1-0E03-2B59-0D0568ACA85F}"/>
                  </a:ext>
                </a:extLst>
              </p:cNvPr>
              <p:cNvSpPr/>
              <p:nvPr/>
            </p:nvSpPr>
            <p:spPr>
              <a:xfrm>
                <a:off x="2628232" y="3530822"/>
                <a:ext cx="80390" cy="9525"/>
              </a:xfrm>
              <a:custGeom>
                <a:avLst/>
                <a:gdLst>
                  <a:gd name="connsiteX0" fmla="*/ 80391 w 80390"/>
                  <a:gd name="connsiteY0" fmla="*/ 0 h 9525"/>
                  <a:gd name="connsiteX1" fmla="*/ 0 w 80390"/>
                  <a:gd name="connsiteY1" fmla="*/ 0 h 9525"/>
                </a:gdLst>
                <a:ahLst/>
                <a:cxnLst>
                  <a:cxn ang="0">
                    <a:pos x="connsiteX0" y="connsiteY0"/>
                  </a:cxn>
                  <a:cxn ang="0">
                    <a:pos x="connsiteX1" y="connsiteY1"/>
                  </a:cxn>
                </a:cxnLst>
                <a:rect l="l" t="t" r="r" b="b"/>
                <a:pathLst>
                  <a:path w="80390" h="9525">
                    <a:moveTo>
                      <a:pt x="80391" y="0"/>
                    </a:moveTo>
                    <a:lnTo>
                      <a:pt x="0" y="0"/>
                    </a:lnTo>
                  </a:path>
                </a:pathLst>
              </a:custGeom>
              <a:ln w="9525" cap="flat">
                <a:solidFill>
                  <a:srgbClr val="616161"/>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255" name="Freeform: Shape 254">
                <a:extLst>
                  <a:ext uri="{FF2B5EF4-FFF2-40B4-BE49-F238E27FC236}">
                    <a16:creationId xmlns:a16="http://schemas.microsoft.com/office/drawing/2014/main" id="{2D43034F-FF09-D23E-2ACB-7DC9BBEC12B2}"/>
                  </a:ext>
                </a:extLst>
              </p:cNvPr>
              <p:cNvSpPr/>
              <p:nvPr/>
            </p:nvSpPr>
            <p:spPr>
              <a:xfrm>
                <a:off x="1233487" y="1504950"/>
                <a:ext cx="9525" cy="9525"/>
              </a:xfrm>
              <a:custGeom>
                <a:avLst/>
                <a:gdLst/>
                <a:ahLst/>
                <a:cxnLst/>
                <a:rect l="l" t="t" r="r" b="b"/>
                <a:pathLst>
                  <a:path w="9525" h="9525"/>
                </a:pathLst>
              </a:custGeom>
              <a:noFill/>
              <a:ln w="19050" cap="flat">
                <a:solidFill>
                  <a:srgbClr val="616161"/>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256" name="TextBox 255">
                <a:extLst>
                  <a:ext uri="{FF2B5EF4-FFF2-40B4-BE49-F238E27FC236}">
                    <a16:creationId xmlns:a16="http://schemas.microsoft.com/office/drawing/2014/main" id="{02BC515E-EDA9-D1B8-53CE-7F27E85B002D}"/>
                  </a:ext>
                </a:extLst>
              </p:cNvPr>
              <p:cNvSpPr txBox="1"/>
              <p:nvPr/>
            </p:nvSpPr>
            <p:spPr>
              <a:xfrm>
                <a:off x="2228907" y="3238556"/>
                <a:ext cx="524664" cy="311623"/>
              </a:xfrm>
              <a:prstGeom prst="rect">
                <a:avLst/>
              </a:prstGeom>
              <a:noFill/>
            </p:spPr>
            <p:txBody>
              <a:bodyPr wrap="none" rtlCol="0">
                <a:spAutoFit/>
              </a:bodyPr>
              <a:lstStyle/>
              <a:p>
                <a:pPr defTabSz="304815"/>
                <a:r>
                  <a:rPr lang="en-US" sz="750" dirty="0">
                    <a:solidFill>
                      <a:srgbClr val="616161"/>
                    </a:solidFill>
                    <a:latin typeface="Nunito" panose="00000500000000000000" pitchFamily="2" charset="0"/>
                    <a:cs typeface="Arial"/>
                    <a:sym typeface="Arial"/>
                    <a:rtl val="0"/>
                  </a:rPr>
                  <a:t>-1.2</a:t>
                </a:r>
              </a:p>
            </p:txBody>
          </p:sp>
          <p:sp>
            <p:nvSpPr>
              <p:cNvPr id="257" name="Freeform: Shape 256">
                <a:extLst>
                  <a:ext uri="{FF2B5EF4-FFF2-40B4-BE49-F238E27FC236}">
                    <a16:creationId xmlns:a16="http://schemas.microsoft.com/office/drawing/2014/main" id="{FC3FEEBE-DD64-CB1D-F8C2-1658C173A4C7}"/>
                  </a:ext>
                </a:extLst>
              </p:cNvPr>
              <p:cNvSpPr/>
              <p:nvPr/>
            </p:nvSpPr>
            <p:spPr>
              <a:xfrm>
                <a:off x="2628232" y="3388233"/>
                <a:ext cx="80390" cy="9525"/>
              </a:xfrm>
              <a:custGeom>
                <a:avLst/>
                <a:gdLst>
                  <a:gd name="connsiteX0" fmla="*/ 80391 w 80390"/>
                  <a:gd name="connsiteY0" fmla="*/ 0 h 9525"/>
                  <a:gd name="connsiteX1" fmla="*/ 0 w 80390"/>
                  <a:gd name="connsiteY1" fmla="*/ 0 h 9525"/>
                </a:gdLst>
                <a:ahLst/>
                <a:cxnLst>
                  <a:cxn ang="0">
                    <a:pos x="connsiteX0" y="connsiteY0"/>
                  </a:cxn>
                  <a:cxn ang="0">
                    <a:pos x="connsiteX1" y="connsiteY1"/>
                  </a:cxn>
                </a:cxnLst>
                <a:rect l="l" t="t" r="r" b="b"/>
                <a:pathLst>
                  <a:path w="80390" h="9525">
                    <a:moveTo>
                      <a:pt x="80391" y="0"/>
                    </a:moveTo>
                    <a:lnTo>
                      <a:pt x="0" y="0"/>
                    </a:lnTo>
                  </a:path>
                </a:pathLst>
              </a:custGeom>
              <a:ln w="9525" cap="flat">
                <a:solidFill>
                  <a:srgbClr val="616161"/>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258" name="Freeform: Shape 257">
                <a:extLst>
                  <a:ext uri="{FF2B5EF4-FFF2-40B4-BE49-F238E27FC236}">
                    <a16:creationId xmlns:a16="http://schemas.microsoft.com/office/drawing/2014/main" id="{33DA55C2-7066-8F12-0845-8F64BF4EBAF3}"/>
                  </a:ext>
                </a:extLst>
              </p:cNvPr>
              <p:cNvSpPr/>
              <p:nvPr/>
            </p:nvSpPr>
            <p:spPr>
              <a:xfrm>
                <a:off x="1233487" y="1504950"/>
                <a:ext cx="9525" cy="9525"/>
              </a:xfrm>
              <a:custGeom>
                <a:avLst/>
                <a:gdLst/>
                <a:ahLst/>
                <a:cxnLst/>
                <a:rect l="l" t="t" r="r" b="b"/>
                <a:pathLst>
                  <a:path w="9525" h="9525"/>
                </a:pathLst>
              </a:custGeom>
              <a:noFill/>
              <a:ln w="19050" cap="flat">
                <a:solidFill>
                  <a:srgbClr val="616161"/>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259" name="TextBox 258">
                <a:extLst>
                  <a:ext uri="{FF2B5EF4-FFF2-40B4-BE49-F238E27FC236}">
                    <a16:creationId xmlns:a16="http://schemas.microsoft.com/office/drawing/2014/main" id="{1B00B882-2FD7-0C94-9F00-E235EF6CE28C}"/>
                  </a:ext>
                </a:extLst>
              </p:cNvPr>
              <p:cNvSpPr txBox="1"/>
              <p:nvPr/>
            </p:nvSpPr>
            <p:spPr>
              <a:xfrm>
                <a:off x="2228907" y="3075554"/>
                <a:ext cx="524664" cy="311623"/>
              </a:xfrm>
              <a:prstGeom prst="rect">
                <a:avLst/>
              </a:prstGeom>
              <a:noFill/>
            </p:spPr>
            <p:txBody>
              <a:bodyPr wrap="none" rtlCol="0">
                <a:spAutoFit/>
              </a:bodyPr>
              <a:lstStyle/>
              <a:p>
                <a:pPr defTabSz="304815"/>
                <a:r>
                  <a:rPr lang="en-US" sz="750">
                    <a:solidFill>
                      <a:srgbClr val="616161"/>
                    </a:solidFill>
                    <a:latin typeface="Nunito" panose="00000500000000000000" pitchFamily="2" charset="0"/>
                    <a:cs typeface="Arial"/>
                    <a:sym typeface="Arial"/>
                    <a:rtl val="0"/>
                  </a:rPr>
                  <a:t>-1.0</a:t>
                </a:r>
              </a:p>
            </p:txBody>
          </p:sp>
          <p:sp>
            <p:nvSpPr>
              <p:cNvPr id="260" name="Freeform: Shape 259">
                <a:extLst>
                  <a:ext uri="{FF2B5EF4-FFF2-40B4-BE49-F238E27FC236}">
                    <a16:creationId xmlns:a16="http://schemas.microsoft.com/office/drawing/2014/main" id="{0B6B3CEF-E8B0-62EA-A235-48721C28C6D9}"/>
                  </a:ext>
                </a:extLst>
              </p:cNvPr>
              <p:cNvSpPr/>
              <p:nvPr/>
            </p:nvSpPr>
            <p:spPr>
              <a:xfrm>
                <a:off x="2628232" y="3225165"/>
                <a:ext cx="80390" cy="9525"/>
              </a:xfrm>
              <a:custGeom>
                <a:avLst/>
                <a:gdLst>
                  <a:gd name="connsiteX0" fmla="*/ 80391 w 80390"/>
                  <a:gd name="connsiteY0" fmla="*/ 0 h 9525"/>
                  <a:gd name="connsiteX1" fmla="*/ 0 w 80390"/>
                  <a:gd name="connsiteY1" fmla="*/ 0 h 9525"/>
                </a:gdLst>
                <a:ahLst/>
                <a:cxnLst>
                  <a:cxn ang="0">
                    <a:pos x="connsiteX0" y="connsiteY0"/>
                  </a:cxn>
                  <a:cxn ang="0">
                    <a:pos x="connsiteX1" y="connsiteY1"/>
                  </a:cxn>
                </a:cxnLst>
                <a:rect l="l" t="t" r="r" b="b"/>
                <a:pathLst>
                  <a:path w="80390" h="9525">
                    <a:moveTo>
                      <a:pt x="80391" y="0"/>
                    </a:moveTo>
                    <a:lnTo>
                      <a:pt x="0" y="0"/>
                    </a:lnTo>
                  </a:path>
                </a:pathLst>
              </a:custGeom>
              <a:ln w="9525" cap="flat">
                <a:solidFill>
                  <a:srgbClr val="616161"/>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261" name="Freeform: Shape 260">
                <a:extLst>
                  <a:ext uri="{FF2B5EF4-FFF2-40B4-BE49-F238E27FC236}">
                    <a16:creationId xmlns:a16="http://schemas.microsoft.com/office/drawing/2014/main" id="{6B818BA2-3C56-70F8-A679-D489DBDEF9B0}"/>
                  </a:ext>
                </a:extLst>
              </p:cNvPr>
              <p:cNvSpPr/>
              <p:nvPr/>
            </p:nvSpPr>
            <p:spPr>
              <a:xfrm>
                <a:off x="1233487" y="1504950"/>
                <a:ext cx="9525" cy="9525"/>
              </a:xfrm>
              <a:custGeom>
                <a:avLst/>
                <a:gdLst/>
                <a:ahLst/>
                <a:cxnLst/>
                <a:rect l="l" t="t" r="r" b="b"/>
                <a:pathLst>
                  <a:path w="9525" h="9525"/>
                </a:pathLst>
              </a:custGeom>
              <a:noFill/>
              <a:ln w="19050" cap="flat">
                <a:solidFill>
                  <a:srgbClr val="616161"/>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262" name="TextBox 261">
                <a:extLst>
                  <a:ext uri="{FF2B5EF4-FFF2-40B4-BE49-F238E27FC236}">
                    <a16:creationId xmlns:a16="http://schemas.microsoft.com/office/drawing/2014/main" id="{43681C40-1DB7-00D9-CAD4-1A1BB11CDB46}"/>
                  </a:ext>
                </a:extLst>
              </p:cNvPr>
              <p:cNvSpPr txBox="1"/>
              <p:nvPr/>
            </p:nvSpPr>
            <p:spPr>
              <a:xfrm>
                <a:off x="2228907" y="2922727"/>
                <a:ext cx="524664" cy="311623"/>
              </a:xfrm>
              <a:prstGeom prst="rect">
                <a:avLst/>
              </a:prstGeom>
              <a:noFill/>
            </p:spPr>
            <p:txBody>
              <a:bodyPr wrap="none" rtlCol="0">
                <a:spAutoFit/>
              </a:bodyPr>
              <a:lstStyle/>
              <a:p>
                <a:pPr defTabSz="304815"/>
                <a:r>
                  <a:rPr lang="en-US" sz="750" dirty="0">
                    <a:solidFill>
                      <a:srgbClr val="616161"/>
                    </a:solidFill>
                    <a:latin typeface="Nunito" panose="00000500000000000000" pitchFamily="2" charset="0"/>
                    <a:cs typeface="Arial"/>
                    <a:sym typeface="Arial"/>
                    <a:rtl val="0"/>
                  </a:rPr>
                  <a:t>-0.8</a:t>
                </a:r>
              </a:p>
            </p:txBody>
          </p:sp>
          <p:sp>
            <p:nvSpPr>
              <p:cNvPr id="263" name="Freeform: Shape 262">
                <a:extLst>
                  <a:ext uri="{FF2B5EF4-FFF2-40B4-BE49-F238E27FC236}">
                    <a16:creationId xmlns:a16="http://schemas.microsoft.com/office/drawing/2014/main" id="{B354E1E8-FA42-1C05-1D5B-AD0E6219A1DF}"/>
                  </a:ext>
                </a:extLst>
              </p:cNvPr>
              <p:cNvSpPr/>
              <p:nvPr/>
            </p:nvSpPr>
            <p:spPr>
              <a:xfrm>
                <a:off x="2628232" y="3072384"/>
                <a:ext cx="80390" cy="9525"/>
              </a:xfrm>
              <a:custGeom>
                <a:avLst/>
                <a:gdLst>
                  <a:gd name="connsiteX0" fmla="*/ 80391 w 80390"/>
                  <a:gd name="connsiteY0" fmla="*/ 0 h 9525"/>
                  <a:gd name="connsiteX1" fmla="*/ 0 w 80390"/>
                  <a:gd name="connsiteY1" fmla="*/ 0 h 9525"/>
                </a:gdLst>
                <a:ahLst/>
                <a:cxnLst>
                  <a:cxn ang="0">
                    <a:pos x="connsiteX0" y="connsiteY0"/>
                  </a:cxn>
                  <a:cxn ang="0">
                    <a:pos x="connsiteX1" y="connsiteY1"/>
                  </a:cxn>
                </a:cxnLst>
                <a:rect l="l" t="t" r="r" b="b"/>
                <a:pathLst>
                  <a:path w="80390" h="9525">
                    <a:moveTo>
                      <a:pt x="80391" y="0"/>
                    </a:moveTo>
                    <a:lnTo>
                      <a:pt x="0" y="0"/>
                    </a:lnTo>
                  </a:path>
                </a:pathLst>
              </a:custGeom>
              <a:ln w="9525" cap="flat">
                <a:solidFill>
                  <a:srgbClr val="616161"/>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264" name="Freeform: Shape 263">
                <a:extLst>
                  <a:ext uri="{FF2B5EF4-FFF2-40B4-BE49-F238E27FC236}">
                    <a16:creationId xmlns:a16="http://schemas.microsoft.com/office/drawing/2014/main" id="{EC472772-F8FB-EDFB-213A-A73507D745C2}"/>
                  </a:ext>
                </a:extLst>
              </p:cNvPr>
              <p:cNvSpPr/>
              <p:nvPr/>
            </p:nvSpPr>
            <p:spPr>
              <a:xfrm>
                <a:off x="1233487" y="1504950"/>
                <a:ext cx="9525" cy="9525"/>
              </a:xfrm>
              <a:custGeom>
                <a:avLst/>
                <a:gdLst/>
                <a:ahLst/>
                <a:cxnLst/>
                <a:rect l="l" t="t" r="r" b="b"/>
                <a:pathLst>
                  <a:path w="9525" h="9525"/>
                </a:pathLst>
              </a:custGeom>
              <a:noFill/>
              <a:ln w="19050" cap="flat">
                <a:solidFill>
                  <a:srgbClr val="616161"/>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265" name="TextBox 264">
                <a:extLst>
                  <a:ext uri="{FF2B5EF4-FFF2-40B4-BE49-F238E27FC236}">
                    <a16:creationId xmlns:a16="http://schemas.microsoft.com/office/drawing/2014/main" id="{6D577418-A505-6CCF-92C1-ED62AAA12F12}"/>
                  </a:ext>
                </a:extLst>
              </p:cNvPr>
              <p:cNvSpPr txBox="1"/>
              <p:nvPr/>
            </p:nvSpPr>
            <p:spPr>
              <a:xfrm>
                <a:off x="2229049" y="2769909"/>
                <a:ext cx="524664" cy="311623"/>
              </a:xfrm>
              <a:prstGeom prst="rect">
                <a:avLst/>
              </a:prstGeom>
              <a:noFill/>
            </p:spPr>
            <p:txBody>
              <a:bodyPr wrap="none" rtlCol="0">
                <a:spAutoFit/>
              </a:bodyPr>
              <a:lstStyle/>
              <a:p>
                <a:pPr defTabSz="304815"/>
                <a:r>
                  <a:rPr lang="en-US" sz="750">
                    <a:solidFill>
                      <a:srgbClr val="616161"/>
                    </a:solidFill>
                    <a:latin typeface="Nunito" panose="00000500000000000000" pitchFamily="2" charset="0"/>
                    <a:cs typeface="Arial"/>
                    <a:sym typeface="Arial"/>
                    <a:rtl val="0"/>
                  </a:rPr>
                  <a:t>-0.6</a:t>
                </a:r>
              </a:p>
            </p:txBody>
          </p:sp>
          <p:sp>
            <p:nvSpPr>
              <p:cNvPr id="266" name="Freeform: Shape 265">
                <a:extLst>
                  <a:ext uri="{FF2B5EF4-FFF2-40B4-BE49-F238E27FC236}">
                    <a16:creationId xmlns:a16="http://schemas.microsoft.com/office/drawing/2014/main" id="{94211F45-C54C-C800-4248-C566C5C30FBB}"/>
                  </a:ext>
                </a:extLst>
              </p:cNvPr>
              <p:cNvSpPr/>
              <p:nvPr/>
            </p:nvSpPr>
            <p:spPr>
              <a:xfrm>
                <a:off x="2628232" y="2919603"/>
                <a:ext cx="80390" cy="9525"/>
              </a:xfrm>
              <a:custGeom>
                <a:avLst/>
                <a:gdLst>
                  <a:gd name="connsiteX0" fmla="*/ 80391 w 80390"/>
                  <a:gd name="connsiteY0" fmla="*/ 0 h 9525"/>
                  <a:gd name="connsiteX1" fmla="*/ 0 w 80390"/>
                  <a:gd name="connsiteY1" fmla="*/ 0 h 9525"/>
                </a:gdLst>
                <a:ahLst/>
                <a:cxnLst>
                  <a:cxn ang="0">
                    <a:pos x="connsiteX0" y="connsiteY0"/>
                  </a:cxn>
                  <a:cxn ang="0">
                    <a:pos x="connsiteX1" y="connsiteY1"/>
                  </a:cxn>
                </a:cxnLst>
                <a:rect l="l" t="t" r="r" b="b"/>
                <a:pathLst>
                  <a:path w="80390" h="9525">
                    <a:moveTo>
                      <a:pt x="80391" y="0"/>
                    </a:moveTo>
                    <a:lnTo>
                      <a:pt x="0" y="0"/>
                    </a:lnTo>
                  </a:path>
                </a:pathLst>
              </a:custGeom>
              <a:ln w="9525" cap="flat">
                <a:solidFill>
                  <a:srgbClr val="616161"/>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267" name="Freeform: Shape 266">
                <a:extLst>
                  <a:ext uri="{FF2B5EF4-FFF2-40B4-BE49-F238E27FC236}">
                    <a16:creationId xmlns:a16="http://schemas.microsoft.com/office/drawing/2014/main" id="{182A9690-C1C2-681E-76CB-8D1A454F9C61}"/>
                  </a:ext>
                </a:extLst>
              </p:cNvPr>
              <p:cNvSpPr/>
              <p:nvPr/>
            </p:nvSpPr>
            <p:spPr>
              <a:xfrm>
                <a:off x="1233487" y="1504950"/>
                <a:ext cx="9525" cy="9525"/>
              </a:xfrm>
              <a:custGeom>
                <a:avLst/>
                <a:gdLst/>
                <a:ahLst/>
                <a:cxnLst/>
                <a:rect l="l" t="t" r="r" b="b"/>
                <a:pathLst>
                  <a:path w="9525" h="9525"/>
                </a:pathLst>
              </a:custGeom>
              <a:noFill/>
              <a:ln w="19050" cap="flat">
                <a:solidFill>
                  <a:srgbClr val="616161"/>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268" name="TextBox 267">
                <a:extLst>
                  <a:ext uri="{FF2B5EF4-FFF2-40B4-BE49-F238E27FC236}">
                    <a16:creationId xmlns:a16="http://schemas.microsoft.com/office/drawing/2014/main" id="{62C9F29A-6DF8-87B8-F304-066E29B68737}"/>
                  </a:ext>
                </a:extLst>
              </p:cNvPr>
              <p:cNvSpPr txBox="1"/>
              <p:nvPr/>
            </p:nvSpPr>
            <p:spPr>
              <a:xfrm>
                <a:off x="2228907" y="2617080"/>
                <a:ext cx="524664" cy="311623"/>
              </a:xfrm>
              <a:prstGeom prst="rect">
                <a:avLst/>
              </a:prstGeom>
              <a:noFill/>
            </p:spPr>
            <p:txBody>
              <a:bodyPr wrap="none" rtlCol="0">
                <a:spAutoFit/>
              </a:bodyPr>
              <a:lstStyle/>
              <a:p>
                <a:pPr defTabSz="304815"/>
                <a:r>
                  <a:rPr lang="en-US" sz="750">
                    <a:solidFill>
                      <a:srgbClr val="616161"/>
                    </a:solidFill>
                    <a:latin typeface="Nunito" panose="00000500000000000000" pitchFamily="2" charset="0"/>
                    <a:cs typeface="Arial"/>
                    <a:sym typeface="Arial"/>
                    <a:rtl val="0"/>
                  </a:rPr>
                  <a:t>-0.4</a:t>
                </a:r>
              </a:p>
            </p:txBody>
          </p:sp>
          <p:sp>
            <p:nvSpPr>
              <p:cNvPr id="269" name="Freeform: Shape 268">
                <a:extLst>
                  <a:ext uri="{FF2B5EF4-FFF2-40B4-BE49-F238E27FC236}">
                    <a16:creationId xmlns:a16="http://schemas.microsoft.com/office/drawing/2014/main" id="{58140BDD-D516-EFE7-1C9A-5F032BF34646}"/>
                  </a:ext>
                </a:extLst>
              </p:cNvPr>
              <p:cNvSpPr/>
              <p:nvPr/>
            </p:nvSpPr>
            <p:spPr>
              <a:xfrm>
                <a:off x="2628232" y="2766726"/>
                <a:ext cx="80390" cy="9525"/>
              </a:xfrm>
              <a:custGeom>
                <a:avLst/>
                <a:gdLst>
                  <a:gd name="connsiteX0" fmla="*/ 80391 w 80390"/>
                  <a:gd name="connsiteY0" fmla="*/ 0 h 9525"/>
                  <a:gd name="connsiteX1" fmla="*/ 0 w 80390"/>
                  <a:gd name="connsiteY1" fmla="*/ 0 h 9525"/>
                </a:gdLst>
                <a:ahLst/>
                <a:cxnLst>
                  <a:cxn ang="0">
                    <a:pos x="connsiteX0" y="connsiteY0"/>
                  </a:cxn>
                  <a:cxn ang="0">
                    <a:pos x="connsiteX1" y="connsiteY1"/>
                  </a:cxn>
                </a:cxnLst>
                <a:rect l="l" t="t" r="r" b="b"/>
                <a:pathLst>
                  <a:path w="80390" h="9525">
                    <a:moveTo>
                      <a:pt x="80391" y="0"/>
                    </a:moveTo>
                    <a:lnTo>
                      <a:pt x="0" y="0"/>
                    </a:lnTo>
                  </a:path>
                </a:pathLst>
              </a:custGeom>
              <a:ln w="9525" cap="flat">
                <a:solidFill>
                  <a:srgbClr val="616161"/>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270" name="Freeform: Shape 269">
                <a:extLst>
                  <a:ext uri="{FF2B5EF4-FFF2-40B4-BE49-F238E27FC236}">
                    <a16:creationId xmlns:a16="http://schemas.microsoft.com/office/drawing/2014/main" id="{190973E5-AF0C-3E8B-E257-9D5EB670E0BE}"/>
                  </a:ext>
                </a:extLst>
              </p:cNvPr>
              <p:cNvSpPr/>
              <p:nvPr/>
            </p:nvSpPr>
            <p:spPr>
              <a:xfrm>
                <a:off x="1233487" y="1504950"/>
                <a:ext cx="9525" cy="9525"/>
              </a:xfrm>
              <a:custGeom>
                <a:avLst/>
                <a:gdLst/>
                <a:ahLst/>
                <a:cxnLst/>
                <a:rect l="l" t="t" r="r" b="b"/>
                <a:pathLst>
                  <a:path w="9525" h="9525"/>
                </a:pathLst>
              </a:custGeom>
              <a:noFill/>
              <a:ln w="19050" cap="flat">
                <a:solidFill>
                  <a:srgbClr val="616161"/>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271" name="TextBox 270">
                <a:extLst>
                  <a:ext uri="{FF2B5EF4-FFF2-40B4-BE49-F238E27FC236}">
                    <a16:creationId xmlns:a16="http://schemas.microsoft.com/office/drawing/2014/main" id="{06D73D3D-E7E4-53D7-C877-8C7427725591}"/>
                  </a:ext>
                </a:extLst>
              </p:cNvPr>
              <p:cNvSpPr txBox="1"/>
              <p:nvPr/>
            </p:nvSpPr>
            <p:spPr>
              <a:xfrm>
                <a:off x="2228907" y="2464260"/>
                <a:ext cx="524664" cy="311623"/>
              </a:xfrm>
              <a:prstGeom prst="rect">
                <a:avLst/>
              </a:prstGeom>
              <a:noFill/>
            </p:spPr>
            <p:txBody>
              <a:bodyPr wrap="none" rtlCol="0">
                <a:spAutoFit/>
              </a:bodyPr>
              <a:lstStyle/>
              <a:p>
                <a:pPr defTabSz="304815"/>
                <a:r>
                  <a:rPr lang="en-US" sz="750">
                    <a:solidFill>
                      <a:srgbClr val="616161"/>
                    </a:solidFill>
                    <a:latin typeface="Nunito" panose="00000500000000000000" pitchFamily="2" charset="0"/>
                    <a:cs typeface="Arial"/>
                    <a:sym typeface="Arial"/>
                    <a:rtl val="0"/>
                  </a:rPr>
                  <a:t>-0.2</a:t>
                </a:r>
              </a:p>
            </p:txBody>
          </p:sp>
          <p:sp>
            <p:nvSpPr>
              <p:cNvPr id="272" name="Freeform: Shape 271">
                <a:extLst>
                  <a:ext uri="{FF2B5EF4-FFF2-40B4-BE49-F238E27FC236}">
                    <a16:creationId xmlns:a16="http://schemas.microsoft.com/office/drawing/2014/main" id="{628A98CE-61A9-2A9D-35F3-F892271B8407}"/>
                  </a:ext>
                </a:extLst>
              </p:cNvPr>
              <p:cNvSpPr/>
              <p:nvPr/>
            </p:nvSpPr>
            <p:spPr>
              <a:xfrm>
                <a:off x="2628232" y="2613945"/>
                <a:ext cx="80390" cy="9525"/>
              </a:xfrm>
              <a:custGeom>
                <a:avLst/>
                <a:gdLst>
                  <a:gd name="connsiteX0" fmla="*/ 80391 w 80390"/>
                  <a:gd name="connsiteY0" fmla="*/ 0 h 9525"/>
                  <a:gd name="connsiteX1" fmla="*/ 0 w 80390"/>
                  <a:gd name="connsiteY1" fmla="*/ 0 h 9525"/>
                </a:gdLst>
                <a:ahLst/>
                <a:cxnLst>
                  <a:cxn ang="0">
                    <a:pos x="connsiteX0" y="connsiteY0"/>
                  </a:cxn>
                  <a:cxn ang="0">
                    <a:pos x="connsiteX1" y="connsiteY1"/>
                  </a:cxn>
                </a:cxnLst>
                <a:rect l="l" t="t" r="r" b="b"/>
                <a:pathLst>
                  <a:path w="80390" h="9525">
                    <a:moveTo>
                      <a:pt x="80391" y="0"/>
                    </a:moveTo>
                    <a:lnTo>
                      <a:pt x="0" y="0"/>
                    </a:lnTo>
                  </a:path>
                </a:pathLst>
              </a:custGeom>
              <a:ln w="9525" cap="flat">
                <a:solidFill>
                  <a:srgbClr val="616161"/>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273" name="Freeform: Shape 272">
                <a:extLst>
                  <a:ext uri="{FF2B5EF4-FFF2-40B4-BE49-F238E27FC236}">
                    <a16:creationId xmlns:a16="http://schemas.microsoft.com/office/drawing/2014/main" id="{B966246D-E45E-CEAE-5649-5CEBD940E663}"/>
                  </a:ext>
                </a:extLst>
              </p:cNvPr>
              <p:cNvSpPr/>
              <p:nvPr/>
            </p:nvSpPr>
            <p:spPr>
              <a:xfrm>
                <a:off x="1233487" y="1504950"/>
                <a:ext cx="9525" cy="9525"/>
              </a:xfrm>
              <a:custGeom>
                <a:avLst/>
                <a:gdLst/>
                <a:ahLst/>
                <a:cxnLst/>
                <a:rect l="l" t="t" r="r" b="b"/>
                <a:pathLst>
                  <a:path w="9525" h="9525"/>
                </a:pathLst>
              </a:custGeom>
              <a:noFill/>
              <a:ln w="19050" cap="flat">
                <a:solidFill>
                  <a:srgbClr val="616161"/>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274" name="TextBox 273">
                <a:extLst>
                  <a:ext uri="{FF2B5EF4-FFF2-40B4-BE49-F238E27FC236}">
                    <a16:creationId xmlns:a16="http://schemas.microsoft.com/office/drawing/2014/main" id="{9A76F50D-44F8-F1A8-1EC6-99933A5D59D4}"/>
                  </a:ext>
                </a:extLst>
              </p:cNvPr>
              <p:cNvSpPr txBox="1"/>
              <p:nvPr/>
            </p:nvSpPr>
            <p:spPr>
              <a:xfrm>
                <a:off x="2408071" y="2311441"/>
                <a:ext cx="356349" cy="311623"/>
              </a:xfrm>
              <a:prstGeom prst="rect">
                <a:avLst/>
              </a:prstGeom>
              <a:noFill/>
            </p:spPr>
            <p:txBody>
              <a:bodyPr wrap="none" rtlCol="0">
                <a:spAutoFit/>
              </a:bodyPr>
              <a:lstStyle/>
              <a:p>
                <a:pPr defTabSz="304815"/>
                <a:r>
                  <a:rPr lang="en-US" sz="750">
                    <a:solidFill>
                      <a:srgbClr val="616161"/>
                    </a:solidFill>
                    <a:latin typeface="Nunito" panose="00000500000000000000" pitchFamily="2" charset="0"/>
                    <a:cs typeface="Arial"/>
                    <a:sym typeface="Arial"/>
                    <a:rtl val="0"/>
                  </a:rPr>
                  <a:t>0</a:t>
                </a:r>
              </a:p>
            </p:txBody>
          </p:sp>
          <p:sp>
            <p:nvSpPr>
              <p:cNvPr id="275" name="Freeform: Shape 274">
                <a:extLst>
                  <a:ext uri="{FF2B5EF4-FFF2-40B4-BE49-F238E27FC236}">
                    <a16:creationId xmlns:a16="http://schemas.microsoft.com/office/drawing/2014/main" id="{DFDC161C-F63F-FFC6-7014-786F200E404C}"/>
                  </a:ext>
                </a:extLst>
              </p:cNvPr>
              <p:cNvSpPr/>
              <p:nvPr/>
            </p:nvSpPr>
            <p:spPr>
              <a:xfrm>
                <a:off x="2628232" y="2461069"/>
                <a:ext cx="80390" cy="9525"/>
              </a:xfrm>
              <a:custGeom>
                <a:avLst/>
                <a:gdLst>
                  <a:gd name="connsiteX0" fmla="*/ 80391 w 80390"/>
                  <a:gd name="connsiteY0" fmla="*/ 0 h 9525"/>
                  <a:gd name="connsiteX1" fmla="*/ 0 w 80390"/>
                  <a:gd name="connsiteY1" fmla="*/ 0 h 9525"/>
                </a:gdLst>
                <a:ahLst/>
                <a:cxnLst>
                  <a:cxn ang="0">
                    <a:pos x="connsiteX0" y="connsiteY0"/>
                  </a:cxn>
                  <a:cxn ang="0">
                    <a:pos x="connsiteX1" y="connsiteY1"/>
                  </a:cxn>
                </a:cxnLst>
                <a:rect l="l" t="t" r="r" b="b"/>
                <a:pathLst>
                  <a:path w="80390" h="9525">
                    <a:moveTo>
                      <a:pt x="80391" y="0"/>
                    </a:moveTo>
                    <a:lnTo>
                      <a:pt x="0" y="0"/>
                    </a:lnTo>
                  </a:path>
                </a:pathLst>
              </a:custGeom>
              <a:ln w="9525" cap="flat">
                <a:solidFill>
                  <a:srgbClr val="616161"/>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276" name="Freeform: Shape 275">
                <a:extLst>
                  <a:ext uri="{FF2B5EF4-FFF2-40B4-BE49-F238E27FC236}">
                    <a16:creationId xmlns:a16="http://schemas.microsoft.com/office/drawing/2014/main" id="{CE03FEA2-F908-3C18-71A0-909F37355C5B}"/>
                  </a:ext>
                </a:extLst>
              </p:cNvPr>
              <p:cNvSpPr/>
              <p:nvPr/>
            </p:nvSpPr>
            <p:spPr>
              <a:xfrm>
                <a:off x="1233487" y="1504950"/>
                <a:ext cx="9525" cy="9525"/>
              </a:xfrm>
              <a:custGeom>
                <a:avLst/>
                <a:gdLst/>
                <a:ahLst/>
                <a:cxnLst/>
                <a:rect l="l" t="t" r="r" b="b"/>
                <a:pathLst>
                  <a:path w="9525" h="9525"/>
                </a:pathLst>
              </a:custGeom>
              <a:noFill/>
              <a:ln w="19050" cap="flat">
                <a:solidFill>
                  <a:srgbClr val="616161"/>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277" name="TextBox 276">
                <a:extLst>
                  <a:ext uri="{FF2B5EF4-FFF2-40B4-BE49-F238E27FC236}">
                    <a16:creationId xmlns:a16="http://schemas.microsoft.com/office/drawing/2014/main" id="{ED2AF4CB-5C2C-5298-8E07-7F65B16E4800}"/>
                  </a:ext>
                </a:extLst>
              </p:cNvPr>
              <p:cNvSpPr txBox="1"/>
              <p:nvPr/>
            </p:nvSpPr>
            <p:spPr>
              <a:xfrm>
                <a:off x="2289628" y="2158618"/>
                <a:ext cx="476574" cy="311623"/>
              </a:xfrm>
              <a:prstGeom prst="rect">
                <a:avLst/>
              </a:prstGeom>
              <a:noFill/>
            </p:spPr>
            <p:txBody>
              <a:bodyPr wrap="none" rtlCol="0">
                <a:spAutoFit/>
              </a:bodyPr>
              <a:lstStyle/>
              <a:p>
                <a:pPr defTabSz="304815"/>
                <a:r>
                  <a:rPr lang="en-US" sz="750">
                    <a:solidFill>
                      <a:srgbClr val="616161"/>
                    </a:solidFill>
                    <a:latin typeface="Nunito" panose="00000500000000000000" pitchFamily="2" charset="0"/>
                    <a:cs typeface="Arial"/>
                    <a:sym typeface="Arial"/>
                    <a:rtl val="0"/>
                  </a:rPr>
                  <a:t>0.2</a:t>
                </a:r>
              </a:p>
            </p:txBody>
          </p:sp>
          <p:sp>
            <p:nvSpPr>
              <p:cNvPr id="278" name="TextBox 277">
                <a:extLst>
                  <a:ext uri="{FF2B5EF4-FFF2-40B4-BE49-F238E27FC236}">
                    <a16:creationId xmlns:a16="http://schemas.microsoft.com/office/drawing/2014/main" id="{E5420E3B-A916-B8D0-2741-DDA4A0687FD4}"/>
                  </a:ext>
                </a:extLst>
              </p:cNvPr>
              <p:cNvSpPr txBox="1"/>
              <p:nvPr/>
            </p:nvSpPr>
            <p:spPr>
              <a:xfrm>
                <a:off x="2289628" y="1985424"/>
                <a:ext cx="476574" cy="311623"/>
              </a:xfrm>
              <a:prstGeom prst="rect">
                <a:avLst/>
              </a:prstGeom>
              <a:noFill/>
            </p:spPr>
            <p:txBody>
              <a:bodyPr wrap="none" rtlCol="0">
                <a:spAutoFit/>
              </a:bodyPr>
              <a:lstStyle/>
              <a:p>
                <a:pPr defTabSz="304815"/>
                <a:r>
                  <a:rPr lang="en-US" sz="750" dirty="0">
                    <a:solidFill>
                      <a:srgbClr val="616161"/>
                    </a:solidFill>
                    <a:latin typeface="Nunito" panose="00000500000000000000" pitchFamily="2" charset="0"/>
                    <a:cs typeface="Arial"/>
                    <a:sym typeface="Arial"/>
                    <a:rtl val="0"/>
                  </a:rPr>
                  <a:t>0.4</a:t>
                </a:r>
              </a:p>
            </p:txBody>
          </p:sp>
          <p:sp>
            <p:nvSpPr>
              <p:cNvPr id="279" name="Freeform: Shape 278">
                <a:extLst>
                  <a:ext uri="{FF2B5EF4-FFF2-40B4-BE49-F238E27FC236}">
                    <a16:creationId xmlns:a16="http://schemas.microsoft.com/office/drawing/2014/main" id="{AC1A2C48-0498-33C1-FA53-DF96F4219655}"/>
                  </a:ext>
                </a:extLst>
              </p:cNvPr>
              <p:cNvSpPr/>
              <p:nvPr/>
            </p:nvSpPr>
            <p:spPr>
              <a:xfrm>
                <a:off x="2628232" y="2308288"/>
                <a:ext cx="80390" cy="9525"/>
              </a:xfrm>
              <a:custGeom>
                <a:avLst/>
                <a:gdLst>
                  <a:gd name="connsiteX0" fmla="*/ 80391 w 80390"/>
                  <a:gd name="connsiteY0" fmla="*/ 0 h 9525"/>
                  <a:gd name="connsiteX1" fmla="*/ 0 w 80390"/>
                  <a:gd name="connsiteY1" fmla="*/ 0 h 9525"/>
                </a:gdLst>
                <a:ahLst/>
                <a:cxnLst>
                  <a:cxn ang="0">
                    <a:pos x="connsiteX0" y="connsiteY0"/>
                  </a:cxn>
                  <a:cxn ang="0">
                    <a:pos x="connsiteX1" y="connsiteY1"/>
                  </a:cxn>
                </a:cxnLst>
                <a:rect l="l" t="t" r="r" b="b"/>
                <a:pathLst>
                  <a:path w="80390" h="9525">
                    <a:moveTo>
                      <a:pt x="80391" y="0"/>
                    </a:moveTo>
                    <a:lnTo>
                      <a:pt x="0" y="0"/>
                    </a:lnTo>
                  </a:path>
                </a:pathLst>
              </a:custGeom>
              <a:ln w="9525" cap="flat">
                <a:solidFill>
                  <a:srgbClr val="616161"/>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280" name="Freeform: Shape 279">
                <a:extLst>
                  <a:ext uri="{FF2B5EF4-FFF2-40B4-BE49-F238E27FC236}">
                    <a16:creationId xmlns:a16="http://schemas.microsoft.com/office/drawing/2014/main" id="{4BB825A1-7865-59B3-5EF8-98D77FBE6F99}"/>
                  </a:ext>
                </a:extLst>
              </p:cNvPr>
              <p:cNvSpPr/>
              <p:nvPr/>
            </p:nvSpPr>
            <p:spPr>
              <a:xfrm>
                <a:off x="2628232" y="2135028"/>
                <a:ext cx="80390" cy="9525"/>
              </a:xfrm>
              <a:custGeom>
                <a:avLst/>
                <a:gdLst>
                  <a:gd name="connsiteX0" fmla="*/ 80391 w 80390"/>
                  <a:gd name="connsiteY0" fmla="*/ 0 h 9525"/>
                  <a:gd name="connsiteX1" fmla="*/ 0 w 80390"/>
                  <a:gd name="connsiteY1" fmla="*/ 0 h 9525"/>
                </a:gdLst>
                <a:ahLst/>
                <a:cxnLst>
                  <a:cxn ang="0">
                    <a:pos x="connsiteX0" y="connsiteY0"/>
                  </a:cxn>
                  <a:cxn ang="0">
                    <a:pos x="connsiteX1" y="connsiteY1"/>
                  </a:cxn>
                </a:cxnLst>
                <a:rect l="l" t="t" r="r" b="b"/>
                <a:pathLst>
                  <a:path w="80390" h="9525">
                    <a:moveTo>
                      <a:pt x="80391" y="0"/>
                    </a:moveTo>
                    <a:lnTo>
                      <a:pt x="0" y="0"/>
                    </a:lnTo>
                  </a:path>
                </a:pathLst>
              </a:custGeom>
              <a:ln w="9525" cap="flat">
                <a:solidFill>
                  <a:srgbClr val="616161"/>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281" name="TextBox 280">
                <a:extLst>
                  <a:ext uri="{FF2B5EF4-FFF2-40B4-BE49-F238E27FC236}">
                    <a16:creationId xmlns:a16="http://schemas.microsoft.com/office/drawing/2014/main" id="{96680855-73B9-D7FC-A356-4D35663F9368}"/>
                  </a:ext>
                </a:extLst>
              </p:cNvPr>
              <p:cNvSpPr txBox="1"/>
              <p:nvPr/>
            </p:nvSpPr>
            <p:spPr>
              <a:xfrm>
                <a:off x="4344423" y="4075390"/>
                <a:ext cx="2299188" cy="353847"/>
              </a:xfrm>
              <a:prstGeom prst="rect">
                <a:avLst/>
              </a:prstGeom>
              <a:noFill/>
            </p:spPr>
            <p:txBody>
              <a:bodyPr wrap="none" rtlCol="0">
                <a:spAutoFit/>
              </a:bodyPr>
              <a:lstStyle/>
              <a:p>
                <a:pPr defTabSz="304815"/>
                <a:r>
                  <a:rPr lang="en-US" sz="933" b="1" dirty="0" err="1">
                    <a:solidFill>
                      <a:srgbClr val="616161"/>
                    </a:solidFill>
                    <a:latin typeface="Nunito" panose="00000500000000000000" pitchFamily="2" charset="0"/>
                    <a:cs typeface="Arial"/>
                    <a:sym typeface="Arial"/>
                    <a:rtl val="0"/>
                  </a:rPr>
                  <a:t>Thời</a:t>
                </a:r>
                <a:r>
                  <a:rPr lang="en-US" sz="933" b="1" dirty="0">
                    <a:solidFill>
                      <a:srgbClr val="616161"/>
                    </a:solidFill>
                    <a:latin typeface="Nunito" panose="00000500000000000000" pitchFamily="2" charset="0"/>
                    <a:cs typeface="Arial"/>
                    <a:sym typeface="Arial"/>
                    <a:rtl val="0"/>
                  </a:rPr>
                  <a:t> </a:t>
                </a:r>
                <a:r>
                  <a:rPr lang="en-US" sz="933" b="1" dirty="0" err="1">
                    <a:solidFill>
                      <a:srgbClr val="616161"/>
                    </a:solidFill>
                    <a:latin typeface="Nunito" panose="00000500000000000000" pitchFamily="2" charset="0"/>
                    <a:cs typeface="Arial"/>
                    <a:sym typeface="Arial"/>
                    <a:rtl val="0"/>
                  </a:rPr>
                  <a:t>gian</a:t>
                </a:r>
                <a:r>
                  <a:rPr lang="en-US" sz="933" b="1" dirty="0">
                    <a:solidFill>
                      <a:srgbClr val="616161"/>
                    </a:solidFill>
                    <a:latin typeface="Nunito" panose="00000500000000000000" pitchFamily="2" charset="0"/>
                    <a:cs typeface="Arial"/>
                    <a:sym typeface="Arial"/>
                    <a:rtl val="0"/>
                  </a:rPr>
                  <a:t> </a:t>
                </a:r>
                <a:r>
                  <a:rPr lang="en-US" sz="933" b="1" dirty="0" err="1">
                    <a:solidFill>
                      <a:srgbClr val="616161"/>
                    </a:solidFill>
                    <a:latin typeface="Nunito" panose="00000500000000000000" pitchFamily="2" charset="0"/>
                    <a:cs typeface="Arial"/>
                    <a:sym typeface="Arial"/>
                    <a:rtl val="0"/>
                  </a:rPr>
                  <a:t>điều</a:t>
                </a:r>
                <a:r>
                  <a:rPr lang="en-US" sz="933" b="1" dirty="0">
                    <a:solidFill>
                      <a:srgbClr val="616161"/>
                    </a:solidFill>
                    <a:latin typeface="Nunito" panose="00000500000000000000" pitchFamily="2" charset="0"/>
                    <a:cs typeface="Arial"/>
                    <a:sym typeface="Arial"/>
                    <a:rtl val="0"/>
                  </a:rPr>
                  <a:t> </a:t>
                </a:r>
                <a:r>
                  <a:rPr lang="en-US" sz="933" b="1" dirty="0" err="1">
                    <a:solidFill>
                      <a:srgbClr val="616161"/>
                    </a:solidFill>
                    <a:latin typeface="Nunito" panose="00000500000000000000" pitchFamily="2" charset="0"/>
                    <a:cs typeface="Arial"/>
                    <a:sym typeface="Arial"/>
                    <a:rtl val="0"/>
                  </a:rPr>
                  <a:t>trị</a:t>
                </a:r>
                <a:r>
                  <a:rPr lang="en-US" sz="933" b="1" dirty="0">
                    <a:solidFill>
                      <a:srgbClr val="616161"/>
                    </a:solidFill>
                    <a:latin typeface="Nunito" panose="00000500000000000000" pitchFamily="2" charset="0"/>
                    <a:cs typeface="Arial"/>
                    <a:sym typeface="Arial"/>
                    <a:rtl val="0"/>
                  </a:rPr>
                  <a:t> (</a:t>
                </a:r>
                <a:r>
                  <a:rPr lang="en-US" sz="933" b="1" dirty="0" err="1">
                    <a:solidFill>
                      <a:srgbClr val="616161"/>
                    </a:solidFill>
                    <a:latin typeface="Nunito" panose="00000500000000000000" pitchFamily="2" charset="0"/>
                    <a:cs typeface="Arial"/>
                    <a:sym typeface="Arial"/>
                    <a:rtl val="0"/>
                  </a:rPr>
                  <a:t>tuần</a:t>
                </a:r>
                <a:r>
                  <a:rPr lang="en-US" sz="933" b="1" dirty="0">
                    <a:solidFill>
                      <a:srgbClr val="616161"/>
                    </a:solidFill>
                    <a:latin typeface="Nunito" panose="00000500000000000000" pitchFamily="2" charset="0"/>
                    <a:cs typeface="Arial"/>
                    <a:sym typeface="Arial"/>
                    <a:rtl val="0"/>
                  </a:rPr>
                  <a:t>)</a:t>
                </a:r>
              </a:p>
            </p:txBody>
          </p:sp>
          <p:sp>
            <p:nvSpPr>
              <p:cNvPr id="282" name="TextBox 281">
                <a:extLst>
                  <a:ext uri="{FF2B5EF4-FFF2-40B4-BE49-F238E27FC236}">
                    <a16:creationId xmlns:a16="http://schemas.microsoft.com/office/drawing/2014/main" id="{A6B7B2FA-451F-8ADB-249B-457C833D276B}"/>
                  </a:ext>
                </a:extLst>
              </p:cNvPr>
              <p:cNvSpPr txBox="1"/>
              <p:nvPr/>
            </p:nvSpPr>
            <p:spPr>
              <a:xfrm rot="16200000">
                <a:off x="813004" y="2892135"/>
                <a:ext cx="2068356" cy="353847"/>
              </a:xfrm>
              <a:prstGeom prst="rect">
                <a:avLst/>
              </a:prstGeom>
              <a:noFill/>
            </p:spPr>
            <p:txBody>
              <a:bodyPr wrap="none" rtlCol="0">
                <a:spAutoFit/>
              </a:bodyPr>
              <a:lstStyle/>
              <a:p>
                <a:pPr defTabSz="304815"/>
                <a:r>
                  <a:rPr lang="en-US" sz="933" b="1" dirty="0" err="1">
                    <a:solidFill>
                      <a:srgbClr val="616161"/>
                    </a:solidFill>
                    <a:latin typeface="Nunito" panose="00000500000000000000" pitchFamily="2" charset="0"/>
                    <a:cs typeface="Arial"/>
                    <a:sym typeface="Arial"/>
                    <a:rtl val="0"/>
                  </a:rPr>
                  <a:t>Thay</a:t>
                </a:r>
                <a:r>
                  <a:rPr lang="en-US" sz="933" b="1" dirty="0">
                    <a:solidFill>
                      <a:srgbClr val="616161"/>
                    </a:solidFill>
                    <a:latin typeface="Nunito" panose="00000500000000000000" pitchFamily="2" charset="0"/>
                    <a:cs typeface="Arial"/>
                    <a:sym typeface="Arial"/>
                    <a:rtl val="0"/>
                  </a:rPr>
                  <a:t> </a:t>
                </a:r>
                <a:r>
                  <a:rPr lang="en-US" sz="933" b="1" dirty="0" err="1">
                    <a:solidFill>
                      <a:srgbClr val="616161"/>
                    </a:solidFill>
                    <a:latin typeface="Nunito" panose="00000500000000000000" pitchFamily="2" charset="0"/>
                    <a:cs typeface="Arial"/>
                    <a:sym typeface="Arial"/>
                    <a:rtl val="0"/>
                  </a:rPr>
                  <a:t>đổi</a:t>
                </a:r>
                <a:r>
                  <a:rPr lang="en-US" sz="933" b="1" dirty="0">
                    <a:solidFill>
                      <a:srgbClr val="616161"/>
                    </a:solidFill>
                    <a:latin typeface="Nunito" panose="00000500000000000000" pitchFamily="2" charset="0"/>
                    <a:cs typeface="Arial"/>
                    <a:sym typeface="Arial"/>
                    <a:rtl val="0"/>
                  </a:rPr>
                  <a:t> ĐH </a:t>
                </a:r>
                <a:r>
                  <a:rPr lang="en-US" sz="933" b="1" dirty="0" err="1">
                    <a:solidFill>
                      <a:srgbClr val="616161"/>
                    </a:solidFill>
                    <a:latin typeface="Nunito" panose="00000500000000000000" pitchFamily="2" charset="0"/>
                    <a:cs typeface="Arial"/>
                    <a:sym typeface="Arial"/>
                    <a:rtl val="0"/>
                  </a:rPr>
                  <a:t>máu</a:t>
                </a:r>
                <a:r>
                  <a:rPr lang="en-US" sz="933" b="1" dirty="0">
                    <a:solidFill>
                      <a:srgbClr val="616161"/>
                    </a:solidFill>
                    <a:latin typeface="Nunito" panose="00000500000000000000" pitchFamily="2" charset="0"/>
                    <a:cs typeface="Arial"/>
                    <a:sym typeface="Arial"/>
                    <a:rtl val="0"/>
                  </a:rPr>
                  <a:t> </a:t>
                </a:r>
                <a:r>
                  <a:rPr lang="en-US" sz="933" b="1" dirty="0" err="1">
                    <a:solidFill>
                      <a:srgbClr val="616161"/>
                    </a:solidFill>
                    <a:latin typeface="Nunito" panose="00000500000000000000" pitchFamily="2" charset="0"/>
                    <a:cs typeface="Arial"/>
                    <a:sym typeface="Arial"/>
                    <a:rtl val="0"/>
                  </a:rPr>
                  <a:t>đói</a:t>
                </a:r>
                <a:endParaRPr lang="en-US" sz="933" b="1" dirty="0">
                  <a:solidFill>
                    <a:srgbClr val="616161"/>
                  </a:solidFill>
                  <a:latin typeface="Nunito" panose="00000500000000000000" pitchFamily="2" charset="0"/>
                  <a:cs typeface="Arial"/>
                  <a:sym typeface="Arial"/>
                  <a:rtl val="0"/>
                </a:endParaRPr>
              </a:p>
            </p:txBody>
          </p:sp>
          <p:sp>
            <p:nvSpPr>
              <p:cNvPr id="283" name="TextBox 282">
                <a:extLst>
                  <a:ext uri="{FF2B5EF4-FFF2-40B4-BE49-F238E27FC236}">
                    <a16:creationId xmlns:a16="http://schemas.microsoft.com/office/drawing/2014/main" id="{DCEB3038-EC3D-7D3C-97C9-4E2CBF941A32}"/>
                  </a:ext>
                </a:extLst>
              </p:cNvPr>
              <p:cNvSpPr txBox="1"/>
              <p:nvPr/>
            </p:nvSpPr>
            <p:spPr>
              <a:xfrm rot="16200000">
                <a:off x="1591662" y="2880516"/>
                <a:ext cx="1036822" cy="353847"/>
              </a:xfrm>
              <a:prstGeom prst="rect">
                <a:avLst/>
              </a:prstGeom>
              <a:noFill/>
            </p:spPr>
            <p:txBody>
              <a:bodyPr wrap="none" rtlCol="0">
                <a:spAutoFit/>
              </a:bodyPr>
              <a:lstStyle/>
              <a:p>
                <a:pPr defTabSz="304815"/>
                <a:r>
                  <a:rPr lang="en-US" sz="933" b="1" dirty="0">
                    <a:solidFill>
                      <a:srgbClr val="616161"/>
                    </a:solidFill>
                    <a:latin typeface="Nunito" panose="00000500000000000000" pitchFamily="2" charset="0"/>
                    <a:cs typeface="Arial"/>
                    <a:sym typeface="Arial"/>
                    <a:rtl val="0"/>
                  </a:rPr>
                  <a:t>(mmol/L)</a:t>
                </a:r>
              </a:p>
            </p:txBody>
          </p:sp>
          <p:sp>
            <p:nvSpPr>
              <p:cNvPr id="284" name="Freeform: Shape 283">
                <a:extLst>
                  <a:ext uri="{FF2B5EF4-FFF2-40B4-BE49-F238E27FC236}">
                    <a16:creationId xmlns:a16="http://schemas.microsoft.com/office/drawing/2014/main" id="{DF6DEBA4-69B0-E885-7C35-428F8DA07CA5}"/>
                  </a:ext>
                </a:extLst>
              </p:cNvPr>
              <p:cNvSpPr/>
              <p:nvPr/>
            </p:nvSpPr>
            <p:spPr>
              <a:xfrm>
                <a:off x="2969894" y="3804570"/>
                <a:ext cx="9525" cy="52292"/>
              </a:xfrm>
              <a:custGeom>
                <a:avLst/>
                <a:gdLst>
                  <a:gd name="connsiteX0" fmla="*/ 0 w 9525"/>
                  <a:gd name="connsiteY0" fmla="*/ 0 h 52292"/>
                  <a:gd name="connsiteX1" fmla="*/ 0 w 9525"/>
                  <a:gd name="connsiteY1" fmla="*/ 52292 h 52292"/>
                </a:gdLst>
                <a:ahLst/>
                <a:cxnLst>
                  <a:cxn ang="0">
                    <a:pos x="connsiteX0" y="connsiteY0"/>
                  </a:cxn>
                  <a:cxn ang="0">
                    <a:pos x="connsiteX1" y="connsiteY1"/>
                  </a:cxn>
                </a:cxnLst>
                <a:rect l="l" t="t" r="r" b="b"/>
                <a:pathLst>
                  <a:path w="9525" h="52292">
                    <a:moveTo>
                      <a:pt x="0" y="0"/>
                    </a:moveTo>
                    <a:lnTo>
                      <a:pt x="0" y="52292"/>
                    </a:lnTo>
                  </a:path>
                </a:pathLst>
              </a:custGeom>
              <a:ln w="9525" cap="flat">
                <a:solidFill>
                  <a:srgbClr val="616161"/>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285" name="TextBox 284">
                <a:extLst>
                  <a:ext uri="{FF2B5EF4-FFF2-40B4-BE49-F238E27FC236}">
                    <a16:creationId xmlns:a16="http://schemas.microsoft.com/office/drawing/2014/main" id="{49E9BB22-C192-88DB-52E6-AC335DFD7E2C}"/>
                  </a:ext>
                </a:extLst>
              </p:cNvPr>
              <p:cNvSpPr txBox="1"/>
              <p:nvPr/>
            </p:nvSpPr>
            <p:spPr>
              <a:xfrm>
                <a:off x="3324243" y="3841719"/>
                <a:ext cx="356349" cy="311623"/>
              </a:xfrm>
              <a:prstGeom prst="rect">
                <a:avLst/>
              </a:prstGeom>
              <a:noFill/>
            </p:spPr>
            <p:txBody>
              <a:bodyPr wrap="none" rtlCol="0">
                <a:spAutoFit/>
              </a:bodyPr>
              <a:lstStyle/>
              <a:p>
                <a:pPr defTabSz="304815"/>
                <a:r>
                  <a:rPr lang="en-US" sz="750">
                    <a:solidFill>
                      <a:srgbClr val="616161"/>
                    </a:solidFill>
                    <a:latin typeface="Nunito" panose="00000500000000000000" pitchFamily="2" charset="0"/>
                    <a:cs typeface="Arial"/>
                    <a:sym typeface="Arial"/>
                    <a:rtl val="0"/>
                  </a:rPr>
                  <a:t>2</a:t>
                </a:r>
              </a:p>
            </p:txBody>
          </p:sp>
          <p:sp>
            <p:nvSpPr>
              <p:cNvPr id="286" name="TextBox 285">
                <a:extLst>
                  <a:ext uri="{FF2B5EF4-FFF2-40B4-BE49-F238E27FC236}">
                    <a16:creationId xmlns:a16="http://schemas.microsoft.com/office/drawing/2014/main" id="{B49125E7-1878-A981-F42E-20EE1B31DE06}"/>
                  </a:ext>
                </a:extLst>
              </p:cNvPr>
              <p:cNvSpPr txBox="1"/>
              <p:nvPr/>
            </p:nvSpPr>
            <p:spPr>
              <a:xfrm>
                <a:off x="2835582" y="3841719"/>
                <a:ext cx="356349" cy="311623"/>
              </a:xfrm>
              <a:prstGeom prst="rect">
                <a:avLst/>
              </a:prstGeom>
              <a:noFill/>
            </p:spPr>
            <p:txBody>
              <a:bodyPr wrap="none" rtlCol="0">
                <a:spAutoFit/>
              </a:bodyPr>
              <a:lstStyle/>
              <a:p>
                <a:pPr defTabSz="304815"/>
                <a:r>
                  <a:rPr lang="en-US" sz="750">
                    <a:solidFill>
                      <a:srgbClr val="616161"/>
                    </a:solidFill>
                    <a:latin typeface="Nunito" panose="00000500000000000000" pitchFamily="2" charset="0"/>
                    <a:cs typeface="Arial"/>
                    <a:sym typeface="Arial"/>
                    <a:rtl val="0"/>
                  </a:rPr>
                  <a:t>0</a:t>
                </a:r>
              </a:p>
            </p:txBody>
          </p:sp>
          <p:sp>
            <p:nvSpPr>
              <p:cNvPr id="287" name="TextBox 286">
                <a:extLst>
                  <a:ext uri="{FF2B5EF4-FFF2-40B4-BE49-F238E27FC236}">
                    <a16:creationId xmlns:a16="http://schemas.microsoft.com/office/drawing/2014/main" id="{B116CCFB-6D27-8FA2-5B6B-011F9BC581E0}"/>
                  </a:ext>
                </a:extLst>
              </p:cNvPr>
              <p:cNvSpPr txBox="1"/>
              <p:nvPr/>
            </p:nvSpPr>
            <p:spPr>
              <a:xfrm>
                <a:off x="3064659" y="3841719"/>
                <a:ext cx="356349" cy="311623"/>
              </a:xfrm>
              <a:prstGeom prst="rect">
                <a:avLst/>
              </a:prstGeom>
              <a:noFill/>
            </p:spPr>
            <p:txBody>
              <a:bodyPr wrap="none" rtlCol="0">
                <a:spAutoFit/>
              </a:bodyPr>
              <a:lstStyle/>
              <a:p>
                <a:pPr defTabSz="304815"/>
                <a:r>
                  <a:rPr lang="en-US" sz="750">
                    <a:solidFill>
                      <a:srgbClr val="616161"/>
                    </a:solidFill>
                    <a:latin typeface="Nunito" panose="00000500000000000000" pitchFamily="2" charset="0"/>
                    <a:cs typeface="Arial"/>
                    <a:sym typeface="Arial"/>
                    <a:rtl val="0"/>
                  </a:rPr>
                  <a:t>1</a:t>
                </a:r>
              </a:p>
            </p:txBody>
          </p:sp>
          <p:sp>
            <p:nvSpPr>
              <p:cNvPr id="288" name="Freeform: Shape 287">
                <a:extLst>
                  <a:ext uri="{FF2B5EF4-FFF2-40B4-BE49-F238E27FC236}">
                    <a16:creationId xmlns:a16="http://schemas.microsoft.com/office/drawing/2014/main" id="{28412065-A06A-99EA-9815-E392FE415281}"/>
                  </a:ext>
                </a:extLst>
              </p:cNvPr>
              <p:cNvSpPr/>
              <p:nvPr/>
            </p:nvSpPr>
            <p:spPr>
              <a:xfrm>
                <a:off x="3458527" y="3804570"/>
                <a:ext cx="9525" cy="52292"/>
              </a:xfrm>
              <a:custGeom>
                <a:avLst/>
                <a:gdLst>
                  <a:gd name="connsiteX0" fmla="*/ 0 w 9525"/>
                  <a:gd name="connsiteY0" fmla="*/ 0 h 52292"/>
                  <a:gd name="connsiteX1" fmla="*/ 0 w 9525"/>
                  <a:gd name="connsiteY1" fmla="*/ 52292 h 52292"/>
                </a:gdLst>
                <a:ahLst/>
                <a:cxnLst>
                  <a:cxn ang="0">
                    <a:pos x="connsiteX0" y="connsiteY0"/>
                  </a:cxn>
                  <a:cxn ang="0">
                    <a:pos x="connsiteX1" y="connsiteY1"/>
                  </a:cxn>
                </a:cxnLst>
                <a:rect l="l" t="t" r="r" b="b"/>
                <a:pathLst>
                  <a:path w="9525" h="52292">
                    <a:moveTo>
                      <a:pt x="0" y="0"/>
                    </a:moveTo>
                    <a:lnTo>
                      <a:pt x="0" y="52292"/>
                    </a:lnTo>
                  </a:path>
                </a:pathLst>
              </a:custGeom>
              <a:ln w="9525" cap="flat">
                <a:solidFill>
                  <a:srgbClr val="616161"/>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289" name="TextBox 288">
                <a:extLst>
                  <a:ext uri="{FF2B5EF4-FFF2-40B4-BE49-F238E27FC236}">
                    <a16:creationId xmlns:a16="http://schemas.microsoft.com/office/drawing/2014/main" id="{8631FB0E-539E-E238-DB6B-1231729BF404}"/>
                  </a:ext>
                </a:extLst>
              </p:cNvPr>
              <p:cNvSpPr txBox="1"/>
              <p:nvPr/>
            </p:nvSpPr>
            <p:spPr>
              <a:xfrm>
                <a:off x="3873997" y="3841719"/>
                <a:ext cx="356349" cy="311623"/>
              </a:xfrm>
              <a:prstGeom prst="rect">
                <a:avLst/>
              </a:prstGeom>
              <a:noFill/>
            </p:spPr>
            <p:txBody>
              <a:bodyPr wrap="none" rtlCol="0">
                <a:spAutoFit/>
              </a:bodyPr>
              <a:lstStyle/>
              <a:p>
                <a:pPr defTabSz="304815"/>
                <a:r>
                  <a:rPr lang="en-US" sz="750">
                    <a:solidFill>
                      <a:srgbClr val="616161"/>
                    </a:solidFill>
                    <a:latin typeface="Nunito" panose="00000500000000000000" pitchFamily="2" charset="0"/>
                    <a:cs typeface="Arial"/>
                    <a:sym typeface="Arial"/>
                    <a:rtl val="0"/>
                  </a:rPr>
                  <a:t>4</a:t>
                </a:r>
              </a:p>
            </p:txBody>
          </p:sp>
          <p:sp>
            <p:nvSpPr>
              <p:cNvPr id="290" name="Freeform: Shape 289">
                <a:extLst>
                  <a:ext uri="{FF2B5EF4-FFF2-40B4-BE49-F238E27FC236}">
                    <a16:creationId xmlns:a16="http://schemas.microsoft.com/office/drawing/2014/main" id="{4D02643D-6E59-6CC9-77C1-CBBF93C234BB}"/>
                  </a:ext>
                </a:extLst>
              </p:cNvPr>
              <p:cNvSpPr/>
              <p:nvPr/>
            </p:nvSpPr>
            <p:spPr>
              <a:xfrm>
                <a:off x="4008310" y="3804570"/>
                <a:ext cx="9525" cy="52292"/>
              </a:xfrm>
              <a:custGeom>
                <a:avLst/>
                <a:gdLst>
                  <a:gd name="connsiteX0" fmla="*/ 0 w 9525"/>
                  <a:gd name="connsiteY0" fmla="*/ 0 h 52292"/>
                  <a:gd name="connsiteX1" fmla="*/ 0 w 9525"/>
                  <a:gd name="connsiteY1" fmla="*/ 52292 h 52292"/>
                </a:gdLst>
                <a:ahLst/>
                <a:cxnLst>
                  <a:cxn ang="0">
                    <a:pos x="connsiteX0" y="connsiteY0"/>
                  </a:cxn>
                  <a:cxn ang="0">
                    <a:pos x="connsiteX1" y="connsiteY1"/>
                  </a:cxn>
                </a:cxnLst>
                <a:rect l="l" t="t" r="r" b="b"/>
                <a:pathLst>
                  <a:path w="9525" h="52292">
                    <a:moveTo>
                      <a:pt x="0" y="0"/>
                    </a:moveTo>
                    <a:lnTo>
                      <a:pt x="0" y="52292"/>
                    </a:lnTo>
                  </a:path>
                </a:pathLst>
              </a:custGeom>
              <a:ln w="9525" cap="flat">
                <a:solidFill>
                  <a:srgbClr val="616161"/>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291" name="TextBox 290">
                <a:extLst>
                  <a:ext uri="{FF2B5EF4-FFF2-40B4-BE49-F238E27FC236}">
                    <a16:creationId xmlns:a16="http://schemas.microsoft.com/office/drawing/2014/main" id="{87E7D816-7A5B-B4F5-8624-8C215FE6615A}"/>
                  </a:ext>
                </a:extLst>
              </p:cNvPr>
              <p:cNvSpPr txBox="1"/>
              <p:nvPr/>
            </p:nvSpPr>
            <p:spPr>
              <a:xfrm>
                <a:off x="4576458" y="3841719"/>
                <a:ext cx="356349" cy="311623"/>
              </a:xfrm>
              <a:prstGeom prst="rect">
                <a:avLst/>
              </a:prstGeom>
              <a:noFill/>
            </p:spPr>
            <p:txBody>
              <a:bodyPr wrap="none" rtlCol="0">
                <a:spAutoFit/>
              </a:bodyPr>
              <a:lstStyle/>
              <a:p>
                <a:pPr defTabSz="304815"/>
                <a:r>
                  <a:rPr lang="en-US" sz="750">
                    <a:solidFill>
                      <a:srgbClr val="616161"/>
                    </a:solidFill>
                    <a:latin typeface="Nunito" panose="00000500000000000000" pitchFamily="2" charset="0"/>
                    <a:cs typeface="Arial"/>
                    <a:sym typeface="Arial"/>
                    <a:rtl val="0"/>
                  </a:rPr>
                  <a:t>8</a:t>
                </a:r>
              </a:p>
            </p:txBody>
          </p:sp>
          <p:sp>
            <p:nvSpPr>
              <p:cNvPr id="292" name="Freeform: Shape 291">
                <a:extLst>
                  <a:ext uri="{FF2B5EF4-FFF2-40B4-BE49-F238E27FC236}">
                    <a16:creationId xmlns:a16="http://schemas.microsoft.com/office/drawing/2014/main" id="{A90F4BF7-B8F3-C72C-E75A-5399DDB0C9E5}"/>
                  </a:ext>
                </a:extLst>
              </p:cNvPr>
              <p:cNvSpPr/>
              <p:nvPr/>
            </p:nvSpPr>
            <p:spPr>
              <a:xfrm>
                <a:off x="4710778" y="3804570"/>
                <a:ext cx="9525" cy="52292"/>
              </a:xfrm>
              <a:custGeom>
                <a:avLst/>
                <a:gdLst>
                  <a:gd name="connsiteX0" fmla="*/ 0 w 9525"/>
                  <a:gd name="connsiteY0" fmla="*/ 0 h 52292"/>
                  <a:gd name="connsiteX1" fmla="*/ 0 w 9525"/>
                  <a:gd name="connsiteY1" fmla="*/ 52292 h 52292"/>
                </a:gdLst>
                <a:ahLst/>
                <a:cxnLst>
                  <a:cxn ang="0">
                    <a:pos x="connsiteX0" y="connsiteY0"/>
                  </a:cxn>
                  <a:cxn ang="0">
                    <a:pos x="connsiteX1" y="connsiteY1"/>
                  </a:cxn>
                </a:cxnLst>
                <a:rect l="l" t="t" r="r" b="b"/>
                <a:pathLst>
                  <a:path w="9525" h="52292">
                    <a:moveTo>
                      <a:pt x="0" y="0"/>
                    </a:moveTo>
                    <a:lnTo>
                      <a:pt x="0" y="52292"/>
                    </a:lnTo>
                  </a:path>
                </a:pathLst>
              </a:custGeom>
              <a:ln w="9525" cap="flat">
                <a:solidFill>
                  <a:srgbClr val="616161"/>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293" name="TextBox 292">
                <a:extLst>
                  <a:ext uri="{FF2B5EF4-FFF2-40B4-BE49-F238E27FC236}">
                    <a16:creationId xmlns:a16="http://schemas.microsoft.com/office/drawing/2014/main" id="{9E767D4C-B19F-F1F9-AA7D-DFF3979EED0B}"/>
                  </a:ext>
                </a:extLst>
              </p:cNvPr>
              <p:cNvSpPr txBox="1"/>
              <p:nvPr/>
            </p:nvSpPr>
            <p:spPr>
              <a:xfrm>
                <a:off x="5419324" y="3841719"/>
                <a:ext cx="435696" cy="311623"/>
              </a:xfrm>
              <a:prstGeom prst="rect">
                <a:avLst/>
              </a:prstGeom>
              <a:noFill/>
            </p:spPr>
            <p:txBody>
              <a:bodyPr wrap="none" rtlCol="0">
                <a:spAutoFit/>
              </a:bodyPr>
              <a:lstStyle/>
              <a:p>
                <a:pPr defTabSz="304815"/>
                <a:r>
                  <a:rPr lang="en-US" sz="750">
                    <a:solidFill>
                      <a:srgbClr val="616161"/>
                    </a:solidFill>
                    <a:latin typeface="Nunito" panose="00000500000000000000" pitchFamily="2" charset="0"/>
                    <a:cs typeface="Arial"/>
                    <a:sym typeface="Arial"/>
                    <a:rtl val="0"/>
                  </a:rPr>
                  <a:t>12</a:t>
                </a:r>
              </a:p>
            </p:txBody>
          </p:sp>
          <p:sp>
            <p:nvSpPr>
              <p:cNvPr id="294" name="Freeform: Shape 293">
                <a:extLst>
                  <a:ext uri="{FF2B5EF4-FFF2-40B4-BE49-F238E27FC236}">
                    <a16:creationId xmlns:a16="http://schemas.microsoft.com/office/drawing/2014/main" id="{1196FFE7-D839-7E5C-F849-5DF2789BDFBF}"/>
                  </a:ext>
                </a:extLst>
              </p:cNvPr>
              <p:cNvSpPr/>
              <p:nvPr/>
            </p:nvSpPr>
            <p:spPr>
              <a:xfrm>
                <a:off x="5596508" y="3804570"/>
                <a:ext cx="9525" cy="52292"/>
              </a:xfrm>
              <a:custGeom>
                <a:avLst/>
                <a:gdLst>
                  <a:gd name="connsiteX0" fmla="*/ 0 w 9525"/>
                  <a:gd name="connsiteY0" fmla="*/ 0 h 52292"/>
                  <a:gd name="connsiteX1" fmla="*/ 0 w 9525"/>
                  <a:gd name="connsiteY1" fmla="*/ 52292 h 52292"/>
                </a:gdLst>
                <a:ahLst/>
                <a:cxnLst>
                  <a:cxn ang="0">
                    <a:pos x="connsiteX0" y="connsiteY0"/>
                  </a:cxn>
                  <a:cxn ang="0">
                    <a:pos x="connsiteX1" y="connsiteY1"/>
                  </a:cxn>
                </a:cxnLst>
                <a:rect l="l" t="t" r="r" b="b"/>
                <a:pathLst>
                  <a:path w="9525" h="52292">
                    <a:moveTo>
                      <a:pt x="0" y="0"/>
                    </a:moveTo>
                    <a:lnTo>
                      <a:pt x="0" y="52292"/>
                    </a:lnTo>
                  </a:path>
                </a:pathLst>
              </a:custGeom>
              <a:ln w="9525" cap="flat">
                <a:solidFill>
                  <a:srgbClr val="616161"/>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295" name="TextBox 294">
                <a:extLst>
                  <a:ext uri="{FF2B5EF4-FFF2-40B4-BE49-F238E27FC236}">
                    <a16:creationId xmlns:a16="http://schemas.microsoft.com/office/drawing/2014/main" id="{431415C0-EC4F-F3CD-3604-F5EC10241F73}"/>
                  </a:ext>
                </a:extLst>
              </p:cNvPr>
              <p:cNvSpPr txBox="1"/>
              <p:nvPr/>
            </p:nvSpPr>
            <p:spPr>
              <a:xfrm>
                <a:off x="6305112" y="3841719"/>
                <a:ext cx="435696" cy="311623"/>
              </a:xfrm>
              <a:prstGeom prst="rect">
                <a:avLst/>
              </a:prstGeom>
              <a:noFill/>
            </p:spPr>
            <p:txBody>
              <a:bodyPr wrap="none" rtlCol="0">
                <a:spAutoFit/>
              </a:bodyPr>
              <a:lstStyle/>
              <a:p>
                <a:pPr defTabSz="304815"/>
                <a:r>
                  <a:rPr lang="en-US" sz="750">
                    <a:solidFill>
                      <a:srgbClr val="616161"/>
                    </a:solidFill>
                    <a:latin typeface="Nunito" panose="00000500000000000000" pitchFamily="2" charset="0"/>
                    <a:cs typeface="Arial"/>
                    <a:sym typeface="Arial"/>
                    <a:rtl val="0"/>
                  </a:rPr>
                  <a:t>16</a:t>
                </a:r>
              </a:p>
            </p:txBody>
          </p:sp>
          <p:sp>
            <p:nvSpPr>
              <p:cNvPr id="296" name="Freeform: Shape 295">
                <a:extLst>
                  <a:ext uri="{FF2B5EF4-FFF2-40B4-BE49-F238E27FC236}">
                    <a16:creationId xmlns:a16="http://schemas.microsoft.com/office/drawing/2014/main" id="{5976FCA1-31C9-2FEF-4A76-C612BB1E2528}"/>
                  </a:ext>
                </a:extLst>
              </p:cNvPr>
              <p:cNvSpPr/>
              <p:nvPr/>
            </p:nvSpPr>
            <p:spPr>
              <a:xfrm>
                <a:off x="6482238" y="3804570"/>
                <a:ext cx="9525" cy="52292"/>
              </a:xfrm>
              <a:custGeom>
                <a:avLst/>
                <a:gdLst>
                  <a:gd name="connsiteX0" fmla="*/ 0 w 9525"/>
                  <a:gd name="connsiteY0" fmla="*/ 0 h 52292"/>
                  <a:gd name="connsiteX1" fmla="*/ 0 w 9525"/>
                  <a:gd name="connsiteY1" fmla="*/ 52292 h 52292"/>
                </a:gdLst>
                <a:ahLst/>
                <a:cxnLst>
                  <a:cxn ang="0">
                    <a:pos x="connsiteX0" y="connsiteY0"/>
                  </a:cxn>
                  <a:cxn ang="0">
                    <a:pos x="connsiteX1" y="connsiteY1"/>
                  </a:cxn>
                </a:cxnLst>
                <a:rect l="l" t="t" r="r" b="b"/>
                <a:pathLst>
                  <a:path w="9525" h="52292">
                    <a:moveTo>
                      <a:pt x="0" y="0"/>
                    </a:moveTo>
                    <a:lnTo>
                      <a:pt x="0" y="52292"/>
                    </a:lnTo>
                  </a:path>
                </a:pathLst>
              </a:custGeom>
              <a:ln w="9525" cap="flat">
                <a:solidFill>
                  <a:srgbClr val="616161"/>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297" name="TextBox 296">
                <a:extLst>
                  <a:ext uri="{FF2B5EF4-FFF2-40B4-BE49-F238E27FC236}">
                    <a16:creationId xmlns:a16="http://schemas.microsoft.com/office/drawing/2014/main" id="{F85977B8-4B54-BC01-0720-B2477091C991}"/>
                  </a:ext>
                </a:extLst>
              </p:cNvPr>
              <p:cNvSpPr txBox="1"/>
              <p:nvPr/>
            </p:nvSpPr>
            <p:spPr>
              <a:xfrm>
                <a:off x="7129662" y="3841719"/>
                <a:ext cx="435696" cy="311623"/>
              </a:xfrm>
              <a:prstGeom prst="rect">
                <a:avLst/>
              </a:prstGeom>
              <a:noFill/>
            </p:spPr>
            <p:txBody>
              <a:bodyPr wrap="none" rtlCol="0">
                <a:spAutoFit/>
              </a:bodyPr>
              <a:lstStyle/>
              <a:p>
                <a:pPr defTabSz="304815"/>
                <a:r>
                  <a:rPr lang="en-US" sz="750">
                    <a:solidFill>
                      <a:srgbClr val="616161"/>
                    </a:solidFill>
                    <a:latin typeface="Nunito" panose="00000500000000000000" pitchFamily="2" charset="0"/>
                    <a:cs typeface="Arial"/>
                    <a:sym typeface="Arial"/>
                    <a:rtl val="0"/>
                  </a:rPr>
                  <a:t>20</a:t>
                </a:r>
              </a:p>
            </p:txBody>
          </p:sp>
          <p:sp>
            <p:nvSpPr>
              <p:cNvPr id="298" name="TextBox 297">
                <a:extLst>
                  <a:ext uri="{FF2B5EF4-FFF2-40B4-BE49-F238E27FC236}">
                    <a16:creationId xmlns:a16="http://schemas.microsoft.com/office/drawing/2014/main" id="{6EF2FDF4-FA2F-8D6A-BD22-8E42670D51B4}"/>
                  </a:ext>
                </a:extLst>
              </p:cNvPr>
              <p:cNvSpPr txBox="1"/>
              <p:nvPr/>
            </p:nvSpPr>
            <p:spPr>
              <a:xfrm>
                <a:off x="7954279" y="3841719"/>
                <a:ext cx="435696" cy="311623"/>
              </a:xfrm>
              <a:prstGeom prst="rect">
                <a:avLst/>
              </a:prstGeom>
              <a:noFill/>
            </p:spPr>
            <p:txBody>
              <a:bodyPr wrap="none" rtlCol="0">
                <a:spAutoFit/>
              </a:bodyPr>
              <a:lstStyle/>
              <a:p>
                <a:pPr defTabSz="304815"/>
                <a:r>
                  <a:rPr lang="en-US" sz="750" dirty="0">
                    <a:solidFill>
                      <a:srgbClr val="616161"/>
                    </a:solidFill>
                    <a:latin typeface="Nunito" panose="00000500000000000000" pitchFamily="2" charset="0"/>
                    <a:cs typeface="Arial"/>
                    <a:sym typeface="Arial"/>
                    <a:rtl val="0"/>
                  </a:rPr>
                  <a:t>24</a:t>
                </a:r>
              </a:p>
            </p:txBody>
          </p:sp>
          <p:sp>
            <p:nvSpPr>
              <p:cNvPr id="299" name="Freeform: Shape 298">
                <a:extLst>
                  <a:ext uri="{FF2B5EF4-FFF2-40B4-BE49-F238E27FC236}">
                    <a16:creationId xmlns:a16="http://schemas.microsoft.com/office/drawing/2014/main" id="{FAF23DE6-0453-3DA1-788F-7667F9D1E388}"/>
                  </a:ext>
                </a:extLst>
              </p:cNvPr>
              <p:cNvSpPr/>
              <p:nvPr/>
            </p:nvSpPr>
            <p:spPr>
              <a:xfrm>
                <a:off x="7306817" y="3804570"/>
                <a:ext cx="9525" cy="52292"/>
              </a:xfrm>
              <a:custGeom>
                <a:avLst/>
                <a:gdLst>
                  <a:gd name="connsiteX0" fmla="*/ 0 w 9525"/>
                  <a:gd name="connsiteY0" fmla="*/ 0 h 52292"/>
                  <a:gd name="connsiteX1" fmla="*/ 0 w 9525"/>
                  <a:gd name="connsiteY1" fmla="*/ 52292 h 52292"/>
                </a:gdLst>
                <a:ahLst/>
                <a:cxnLst>
                  <a:cxn ang="0">
                    <a:pos x="connsiteX0" y="connsiteY0"/>
                  </a:cxn>
                  <a:cxn ang="0">
                    <a:pos x="connsiteX1" y="connsiteY1"/>
                  </a:cxn>
                </a:cxnLst>
                <a:rect l="l" t="t" r="r" b="b"/>
                <a:pathLst>
                  <a:path w="9525" h="52292">
                    <a:moveTo>
                      <a:pt x="0" y="0"/>
                    </a:moveTo>
                    <a:lnTo>
                      <a:pt x="0" y="52292"/>
                    </a:lnTo>
                  </a:path>
                </a:pathLst>
              </a:custGeom>
              <a:ln w="9525" cap="flat">
                <a:solidFill>
                  <a:srgbClr val="616161"/>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300" name="TextBox 299">
                <a:extLst>
                  <a:ext uri="{FF2B5EF4-FFF2-40B4-BE49-F238E27FC236}">
                    <a16:creationId xmlns:a16="http://schemas.microsoft.com/office/drawing/2014/main" id="{BF173F5B-B781-0CB4-0A07-29CA7F693E21}"/>
                  </a:ext>
                </a:extLst>
              </p:cNvPr>
              <p:cNvSpPr txBox="1"/>
              <p:nvPr/>
            </p:nvSpPr>
            <p:spPr>
              <a:xfrm>
                <a:off x="5824813" y="1691809"/>
                <a:ext cx="1457612" cy="311623"/>
              </a:xfrm>
              <a:prstGeom prst="rect">
                <a:avLst/>
              </a:prstGeom>
              <a:noFill/>
            </p:spPr>
            <p:txBody>
              <a:bodyPr wrap="none" rtlCol="0">
                <a:spAutoFit/>
              </a:bodyPr>
              <a:lstStyle/>
              <a:p>
                <a:pPr defTabSz="304815"/>
                <a:r>
                  <a:rPr lang="en-US" sz="750">
                    <a:solidFill>
                      <a:srgbClr val="616161"/>
                    </a:solidFill>
                    <a:latin typeface="Nunito" panose="00000500000000000000" pitchFamily="2" charset="0"/>
                    <a:cs typeface="Arial"/>
                    <a:sym typeface="Arial"/>
                    <a:rtl val="0"/>
                  </a:rPr>
                  <a:t>DAPA 10mg+MET</a:t>
                </a:r>
              </a:p>
            </p:txBody>
          </p:sp>
          <p:grpSp>
            <p:nvGrpSpPr>
              <p:cNvPr id="301" name="Graphic 1">
                <a:extLst>
                  <a:ext uri="{FF2B5EF4-FFF2-40B4-BE49-F238E27FC236}">
                    <a16:creationId xmlns:a16="http://schemas.microsoft.com/office/drawing/2014/main" id="{79A8139B-AAA8-5349-34EE-3991949E1EC1}"/>
                  </a:ext>
                </a:extLst>
              </p:cNvPr>
              <p:cNvGrpSpPr/>
              <p:nvPr/>
            </p:nvGrpSpPr>
            <p:grpSpPr>
              <a:xfrm>
                <a:off x="5503925" y="1782794"/>
                <a:ext cx="335946" cy="116395"/>
                <a:chOff x="5503925" y="1782794"/>
                <a:chExt cx="335946" cy="116395"/>
              </a:xfrm>
              <a:solidFill>
                <a:srgbClr val="00B0F0"/>
              </a:solidFill>
            </p:grpSpPr>
            <p:sp>
              <p:nvSpPr>
                <p:cNvPr id="346" name="Freeform: Shape 345">
                  <a:extLst>
                    <a:ext uri="{FF2B5EF4-FFF2-40B4-BE49-F238E27FC236}">
                      <a16:creationId xmlns:a16="http://schemas.microsoft.com/office/drawing/2014/main" id="{A366E1CC-41E8-588F-9383-C8F78C5C87D0}"/>
                    </a:ext>
                  </a:extLst>
                </p:cNvPr>
                <p:cNvSpPr/>
                <p:nvPr/>
              </p:nvSpPr>
              <p:spPr>
                <a:xfrm>
                  <a:off x="5610795" y="1782794"/>
                  <a:ext cx="122205" cy="116395"/>
                </a:xfrm>
                <a:custGeom>
                  <a:avLst/>
                  <a:gdLst>
                    <a:gd name="connsiteX0" fmla="*/ 61151 w 122205"/>
                    <a:gd name="connsiteY0" fmla="*/ 0 h 116395"/>
                    <a:gd name="connsiteX1" fmla="*/ 0 w 122205"/>
                    <a:gd name="connsiteY1" fmla="*/ 58674 h 116395"/>
                    <a:gd name="connsiteX2" fmla="*/ 61151 w 122205"/>
                    <a:gd name="connsiteY2" fmla="*/ 116395 h 116395"/>
                    <a:gd name="connsiteX3" fmla="*/ 122206 w 122205"/>
                    <a:gd name="connsiteY3" fmla="*/ 58674 h 116395"/>
                  </a:gdLst>
                  <a:ahLst/>
                  <a:cxnLst>
                    <a:cxn ang="0">
                      <a:pos x="connsiteX0" y="connsiteY0"/>
                    </a:cxn>
                    <a:cxn ang="0">
                      <a:pos x="connsiteX1" y="connsiteY1"/>
                    </a:cxn>
                    <a:cxn ang="0">
                      <a:pos x="connsiteX2" y="connsiteY2"/>
                    </a:cxn>
                    <a:cxn ang="0">
                      <a:pos x="connsiteX3" y="connsiteY3"/>
                    </a:cxn>
                  </a:cxnLst>
                  <a:rect l="l" t="t" r="r" b="b"/>
                  <a:pathLst>
                    <a:path w="122205" h="116395">
                      <a:moveTo>
                        <a:pt x="61151" y="0"/>
                      </a:moveTo>
                      <a:lnTo>
                        <a:pt x="0" y="58674"/>
                      </a:lnTo>
                      <a:lnTo>
                        <a:pt x="61151" y="116395"/>
                      </a:lnTo>
                      <a:lnTo>
                        <a:pt x="122206" y="58674"/>
                      </a:lnTo>
                      <a:close/>
                    </a:path>
                  </a:pathLst>
                </a:custGeom>
                <a:solidFill>
                  <a:srgbClr val="00B0F0"/>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347" name="Freeform: Shape 346">
                  <a:extLst>
                    <a:ext uri="{FF2B5EF4-FFF2-40B4-BE49-F238E27FC236}">
                      <a16:creationId xmlns:a16="http://schemas.microsoft.com/office/drawing/2014/main" id="{68C63BA9-6BB0-74B8-1EC6-B55C585F2336}"/>
                    </a:ext>
                  </a:extLst>
                </p:cNvPr>
                <p:cNvSpPr/>
                <p:nvPr/>
              </p:nvSpPr>
              <p:spPr>
                <a:xfrm>
                  <a:off x="5503925" y="1841468"/>
                  <a:ext cx="335946" cy="9525"/>
                </a:xfrm>
                <a:custGeom>
                  <a:avLst/>
                  <a:gdLst>
                    <a:gd name="connsiteX0" fmla="*/ 0 w 335946"/>
                    <a:gd name="connsiteY0" fmla="*/ 0 h 9525"/>
                    <a:gd name="connsiteX1" fmla="*/ 335947 w 335946"/>
                    <a:gd name="connsiteY1" fmla="*/ 0 h 9525"/>
                  </a:gdLst>
                  <a:ahLst/>
                  <a:cxnLst>
                    <a:cxn ang="0">
                      <a:pos x="connsiteX0" y="connsiteY0"/>
                    </a:cxn>
                    <a:cxn ang="0">
                      <a:pos x="connsiteX1" y="connsiteY1"/>
                    </a:cxn>
                  </a:cxnLst>
                  <a:rect l="l" t="t" r="r" b="b"/>
                  <a:pathLst>
                    <a:path w="335946" h="9525">
                      <a:moveTo>
                        <a:pt x="0" y="0"/>
                      </a:moveTo>
                      <a:lnTo>
                        <a:pt x="335947" y="0"/>
                      </a:lnTo>
                    </a:path>
                  </a:pathLst>
                </a:custGeom>
                <a:ln w="19050" cap="flat">
                  <a:solidFill>
                    <a:srgbClr val="00B0F0"/>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grpSp>
          <p:sp>
            <p:nvSpPr>
              <p:cNvPr id="302" name="TextBox 301">
                <a:extLst>
                  <a:ext uri="{FF2B5EF4-FFF2-40B4-BE49-F238E27FC236}">
                    <a16:creationId xmlns:a16="http://schemas.microsoft.com/office/drawing/2014/main" id="{974C6143-FD2C-54EA-57E7-A79C41F135A5}"/>
                  </a:ext>
                </a:extLst>
              </p:cNvPr>
              <p:cNvSpPr txBox="1"/>
              <p:nvPr/>
            </p:nvSpPr>
            <p:spPr>
              <a:xfrm>
                <a:off x="7871173" y="1696900"/>
                <a:ext cx="582372" cy="311623"/>
              </a:xfrm>
              <a:prstGeom prst="rect">
                <a:avLst/>
              </a:prstGeom>
              <a:noFill/>
            </p:spPr>
            <p:txBody>
              <a:bodyPr wrap="none" rtlCol="0">
                <a:spAutoFit/>
              </a:bodyPr>
              <a:lstStyle/>
              <a:p>
                <a:pPr defTabSz="304815"/>
                <a:r>
                  <a:rPr lang="en-US" sz="750" dirty="0">
                    <a:solidFill>
                      <a:srgbClr val="616161"/>
                    </a:solidFill>
                    <a:latin typeface="Nunito" panose="00000500000000000000" pitchFamily="2" charset="0"/>
                    <a:cs typeface="Arial"/>
                    <a:sym typeface="Arial"/>
                    <a:rtl val="0"/>
                  </a:rPr>
                  <a:t>MET</a:t>
                </a:r>
              </a:p>
            </p:txBody>
          </p:sp>
          <p:grpSp>
            <p:nvGrpSpPr>
              <p:cNvPr id="303" name="Graphic 1">
                <a:extLst>
                  <a:ext uri="{FF2B5EF4-FFF2-40B4-BE49-F238E27FC236}">
                    <a16:creationId xmlns:a16="http://schemas.microsoft.com/office/drawing/2014/main" id="{9E29962D-856A-C52C-3DBD-C920F0AB3591}"/>
                  </a:ext>
                </a:extLst>
              </p:cNvPr>
              <p:cNvGrpSpPr/>
              <p:nvPr/>
            </p:nvGrpSpPr>
            <p:grpSpPr>
              <a:xfrm>
                <a:off x="7580756" y="1788985"/>
                <a:ext cx="335946" cy="114966"/>
                <a:chOff x="7580756" y="1788985"/>
                <a:chExt cx="335946" cy="114966"/>
              </a:xfrm>
              <a:solidFill>
                <a:srgbClr val="7F7F7F"/>
              </a:solidFill>
            </p:grpSpPr>
            <p:sp>
              <p:nvSpPr>
                <p:cNvPr id="344" name="Freeform: Shape 343">
                  <a:extLst>
                    <a:ext uri="{FF2B5EF4-FFF2-40B4-BE49-F238E27FC236}">
                      <a16:creationId xmlns:a16="http://schemas.microsoft.com/office/drawing/2014/main" id="{49D4DD32-41BC-EDB4-2E9E-E029D0267FD9}"/>
                    </a:ext>
                  </a:extLst>
                </p:cNvPr>
                <p:cNvSpPr/>
                <p:nvPr/>
              </p:nvSpPr>
              <p:spPr>
                <a:xfrm>
                  <a:off x="7687626" y="1788985"/>
                  <a:ext cx="122205" cy="114966"/>
                </a:xfrm>
                <a:custGeom>
                  <a:avLst/>
                  <a:gdLst>
                    <a:gd name="connsiteX0" fmla="*/ 61151 w 122205"/>
                    <a:gd name="connsiteY0" fmla="*/ 0 h 114966"/>
                    <a:gd name="connsiteX1" fmla="*/ 0 w 122205"/>
                    <a:gd name="connsiteY1" fmla="*/ 57531 h 114966"/>
                    <a:gd name="connsiteX2" fmla="*/ 61151 w 122205"/>
                    <a:gd name="connsiteY2" fmla="*/ 114967 h 114966"/>
                    <a:gd name="connsiteX3" fmla="*/ 122206 w 122205"/>
                    <a:gd name="connsiteY3" fmla="*/ 57531 h 114966"/>
                  </a:gdLst>
                  <a:ahLst/>
                  <a:cxnLst>
                    <a:cxn ang="0">
                      <a:pos x="connsiteX0" y="connsiteY0"/>
                    </a:cxn>
                    <a:cxn ang="0">
                      <a:pos x="connsiteX1" y="connsiteY1"/>
                    </a:cxn>
                    <a:cxn ang="0">
                      <a:pos x="connsiteX2" y="connsiteY2"/>
                    </a:cxn>
                    <a:cxn ang="0">
                      <a:pos x="connsiteX3" y="connsiteY3"/>
                    </a:cxn>
                  </a:cxnLst>
                  <a:rect l="l" t="t" r="r" b="b"/>
                  <a:pathLst>
                    <a:path w="122205" h="114966">
                      <a:moveTo>
                        <a:pt x="61151" y="0"/>
                      </a:moveTo>
                      <a:lnTo>
                        <a:pt x="0" y="57531"/>
                      </a:lnTo>
                      <a:lnTo>
                        <a:pt x="61151" y="114967"/>
                      </a:lnTo>
                      <a:lnTo>
                        <a:pt x="122206" y="57531"/>
                      </a:lnTo>
                      <a:close/>
                    </a:path>
                  </a:pathLst>
                </a:custGeom>
                <a:solidFill>
                  <a:srgbClr val="7F7F7F"/>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345" name="Freeform: Shape 344">
                  <a:extLst>
                    <a:ext uri="{FF2B5EF4-FFF2-40B4-BE49-F238E27FC236}">
                      <a16:creationId xmlns:a16="http://schemas.microsoft.com/office/drawing/2014/main" id="{55248ACB-589B-1428-7EE5-DDEA4DC4EA2B}"/>
                    </a:ext>
                  </a:extLst>
                </p:cNvPr>
                <p:cNvSpPr/>
                <p:nvPr/>
              </p:nvSpPr>
              <p:spPr>
                <a:xfrm>
                  <a:off x="7580756" y="1846516"/>
                  <a:ext cx="335946" cy="9525"/>
                </a:xfrm>
                <a:custGeom>
                  <a:avLst/>
                  <a:gdLst>
                    <a:gd name="connsiteX0" fmla="*/ 0 w 335946"/>
                    <a:gd name="connsiteY0" fmla="*/ 0 h 9525"/>
                    <a:gd name="connsiteX1" fmla="*/ 335947 w 335946"/>
                    <a:gd name="connsiteY1" fmla="*/ 0 h 9525"/>
                  </a:gdLst>
                  <a:ahLst/>
                  <a:cxnLst>
                    <a:cxn ang="0">
                      <a:pos x="connsiteX0" y="connsiteY0"/>
                    </a:cxn>
                    <a:cxn ang="0">
                      <a:pos x="connsiteX1" y="connsiteY1"/>
                    </a:cxn>
                  </a:cxnLst>
                  <a:rect l="l" t="t" r="r" b="b"/>
                  <a:pathLst>
                    <a:path w="335946" h="9525">
                      <a:moveTo>
                        <a:pt x="0" y="0"/>
                      </a:moveTo>
                      <a:lnTo>
                        <a:pt x="335947" y="0"/>
                      </a:lnTo>
                    </a:path>
                  </a:pathLst>
                </a:custGeom>
                <a:ln w="19050" cap="flat">
                  <a:solidFill>
                    <a:srgbClr val="7F7F7F"/>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grpSp>
          <p:sp>
            <p:nvSpPr>
              <p:cNvPr id="304" name="TextBox 303">
                <a:extLst>
                  <a:ext uri="{FF2B5EF4-FFF2-40B4-BE49-F238E27FC236}">
                    <a16:creationId xmlns:a16="http://schemas.microsoft.com/office/drawing/2014/main" id="{BC14346E-E28A-1A7F-1411-7D01EB5DD9A1}"/>
                  </a:ext>
                </a:extLst>
              </p:cNvPr>
              <p:cNvSpPr txBox="1"/>
              <p:nvPr/>
            </p:nvSpPr>
            <p:spPr>
              <a:xfrm>
                <a:off x="3793779" y="1691809"/>
                <a:ext cx="1378262" cy="311623"/>
              </a:xfrm>
              <a:prstGeom prst="rect">
                <a:avLst/>
              </a:prstGeom>
              <a:noFill/>
            </p:spPr>
            <p:txBody>
              <a:bodyPr wrap="none" rtlCol="0">
                <a:spAutoFit/>
              </a:bodyPr>
              <a:lstStyle/>
              <a:p>
                <a:pPr defTabSz="304815"/>
                <a:r>
                  <a:rPr lang="en-US" sz="750">
                    <a:solidFill>
                      <a:srgbClr val="616161"/>
                    </a:solidFill>
                    <a:latin typeface="Nunito" panose="00000500000000000000" pitchFamily="2" charset="0"/>
                    <a:cs typeface="Arial"/>
                    <a:sym typeface="Arial"/>
                    <a:rtl val="0"/>
                  </a:rPr>
                  <a:t>DAPA 5mg+MET</a:t>
                </a:r>
              </a:p>
            </p:txBody>
          </p:sp>
          <p:grpSp>
            <p:nvGrpSpPr>
              <p:cNvPr id="305" name="Graphic 1">
                <a:extLst>
                  <a:ext uri="{FF2B5EF4-FFF2-40B4-BE49-F238E27FC236}">
                    <a16:creationId xmlns:a16="http://schemas.microsoft.com/office/drawing/2014/main" id="{FC4D72C8-B932-4FC1-EB55-664E915356CF}"/>
                  </a:ext>
                </a:extLst>
              </p:cNvPr>
              <p:cNvGrpSpPr/>
              <p:nvPr/>
            </p:nvGrpSpPr>
            <p:grpSpPr>
              <a:xfrm>
                <a:off x="3503389" y="1791843"/>
                <a:ext cx="336041" cy="101441"/>
                <a:chOff x="3503389" y="1791843"/>
                <a:chExt cx="336041" cy="101441"/>
              </a:xfrm>
              <a:solidFill>
                <a:srgbClr val="CCDB29"/>
              </a:solidFill>
            </p:grpSpPr>
            <p:sp>
              <p:nvSpPr>
                <p:cNvPr id="342" name="Freeform: Shape 341">
                  <a:extLst>
                    <a:ext uri="{FF2B5EF4-FFF2-40B4-BE49-F238E27FC236}">
                      <a16:creationId xmlns:a16="http://schemas.microsoft.com/office/drawing/2014/main" id="{0CE624BB-4E0C-CEB7-EA86-2D9622B87933}"/>
                    </a:ext>
                  </a:extLst>
                </p:cNvPr>
                <p:cNvSpPr/>
                <p:nvPr/>
              </p:nvSpPr>
              <p:spPr>
                <a:xfrm>
                  <a:off x="3503389" y="1846516"/>
                  <a:ext cx="336041" cy="9525"/>
                </a:xfrm>
                <a:custGeom>
                  <a:avLst/>
                  <a:gdLst>
                    <a:gd name="connsiteX0" fmla="*/ 0 w 336041"/>
                    <a:gd name="connsiteY0" fmla="*/ 0 h 9525"/>
                    <a:gd name="connsiteX1" fmla="*/ 336042 w 336041"/>
                    <a:gd name="connsiteY1" fmla="*/ 0 h 9525"/>
                  </a:gdLst>
                  <a:ahLst/>
                  <a:cxnLst>
                    <a:cxn ang="0">
                      <a:pos x="connsiteX0" y="connsiteY0"/>
                    </a:cxn>
                    <a:cxn ang="0">
                      <a:pos x="connsiteX1" y="connsiteY1"/>
                    </a:cxn>
                  </a:cxnLst>
                  <a:rect l="l" t="t" r="r" b="b"/>
                  <a:pathLst>
                    <a:path w="336041" h="9525">
                      <a:moveTo>
                        <a:pt x="0" y="0"/>
                      </a:moveTo>
                      <a:lnTo>
                        <a:pt x="336042" y="0"/>
                      </a:lnTo>
                    </a:path>
                  </a:pathLst>
                </a:custGeom>
                <a:ln w="19050" cap="flat">
                  <a:solidFill>
                    <a:srgbClr val="CCDB29"/>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343" name="Freeform: Shape 342">
                  <a:extLst>
                    <a:ext uri="{FF2B5EF4-FFF2-40B4-BE49-F238E27FC236}">
                      <a16:creationId xmlns:a16="http://schemas.microsoft.com/office/drawing/2014/main" id="{F4319A94-C8B4-3282-4323-24D0267BCD6A}"/>
                    </a:ext>
                  </a:extLst>
                </p:cNvPr>
                <p:cNvSpPr/>
                <p:nvPr/>
              </p:nvSpPr>
              <p:spPr>
                <a:xfrm>
                  <a:off x="3605307" y="1791843"/>
                  <a:ext cx="132207" cy="101441"/>
                </a:xfrm>
                <a:custGeom>
                  <a:avLst/>
                  <a:gdLst>
                    <a:gd name="connsiteX0" fmla="*/ 66104 w 132207"/>
                    <a:gd name="connsiteY0" fmla="*/ 0 h 101441"/>
                    <a:gd name="connsiteX1" fmla="*/ 0 w 132207"/>
                    <a:gd name="connsiteY1" fmla="*/ 101441 h 101441"/>
                    <a:gd name="connsiteX2" fmla="*/ 132207 w 132207"/>
                    <a:gd name="connsiteY2" fmla="*/ 101441 h 101441"/>
                  </a:gdLst>
                  <a:ahLst/>
                  <a:cxnLst>
                    <a:cxn ang="0">
                      <a:pos x="connsiteX0" y="connsiteY0"/>
                    </a:cxn>
                    <a:cxn ang="0">
                      <a:pos x="connsiteX1" y="connsiteY1"/>
                    </a:cxn>
                    <a:cxn ang="0">
                      <a:pos x="connsiteX2" y="connsiteY2"/>
                    </a:cxn>
                  </a:cxnLst>
                  <a:rect l="l" t="t" r="r" b="b"/>
                  <a:pathLst>
                    <a:path w="132207" h="101441">
                      <a:moveTo>
                        <a:pt x="66104" y="0"/>
                      </a:moveTo>
                      <a:lnTo>
                        <a:pt x="0" y="101441"/>
                      </a:lnTo>
                      <a:lnTo>
                        <a:pt x="132207" y="101441"/>
                      </a:lnTo>
                      <a:close/>
                    </a:path>
                  </a:pathLst>
                </a:custGeom>
                <a:solidFill>
                  <a:srgbClr val="CCDB29"/>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grpSp>
          <p:grpSp>
            <p:nvGrpSpPr>
              <p:cNvPr id="306" name="Graphic 1">
                <a:extLst>
                  <a:ext uri="{FF2B5EF4-FFF2-40B4-BE49-F238E27FC236}">
                    <a16:creationId xmlns:a16="http://schemas.microsoft.com/office/drawing/2014/main" id="{B974729C-B191-A3B0-EB12-CFD8C7CD5C77}"/>
                  </a:ext>
                </a:extLst>
              </p:cNvPr>
              <p:cNvGrpSpPr/>
              <p:nvPr/>
            </p:nvGrpSpPr>
            <p:grpSpPr>
              <a:xfrm>
                <a:off x="2908839" y="1999773"/>
                <a:ext cx="5298948" cy="502062"/>
                <a:chOff x="2908839" y="1999773"/>
                <a:chExt cx="5298948" cy="502062"/>
              </a:xfrm>
            </p:grpSpPr>
            <p:grpSp>
              <p:nvGrpSpPr>
                <p:cNvPr id="331" name="Graphic 1">
                  <a:extLst>
                    <a:ext uri="{FF2B5EF4-FFF2-40B4-BE49-F238E27FC236}">
                      <a16:creationId xmlns:a16="http://schemas.microsoft.com/office/drawing/2014/main" id="{8AEA2B0F-3E29-D031-31BA-0C3B9D797C6F}"/>
                    </a:ext>
                  </a:extLst>
                </p:cNvPr>
                <p:cNvGrpSpPr/>
                <p:nvPr/>
              </p:nvGrpSpPr>
              <p:grpSpPr>
                <a:xfrm>
                  <a:off x="2908839" y="1999773"/>
                  <a:ext cx="5298948" cy="502062"/>
                  <a:chOff x="2908839" y="1999773"/>
                  <a:chExt cx="5298948" cy="502062"/>
                </a:xfrm>
                <a:solidFill>
                  <a:srgbClr val="7F7F7F"/>
                </a:solidFill>
              </p:grpSpPr>
              <p:sp>
                <p:nvSpPr>
                  <p:cNvPr id="333" name="Freeform: Shape 332">
                    <a:extLst>
                      <a:ext uri="{FF2B5EF4-FFF2-40B4-BE49-F238E27FC236}">
                        <a16:creationId xmlns:a16="http://schemas.microsoft.com/office/drawing/2014/main" id="{3B6DCFC5-2C38-7290-5F42-8290754FE8C5}"/>
                      </a:ext>
                    </a:extLst>
                  </p:cNvPr>
                  <p:cNvSpPr/>
                  <p:nvPr/>
                </p:nvSpPr>
                <p:spPr>
                  <a:xfrm>
                    <a:off x="2908839" y="2091499"/>
                    <a:ext cx="122110" cy="114871"/>
                  </a:xfrm>
                  <a:custGeom>
                    <a:avLst/>
                    <a:gdLst>
                      <a:gd name="connsiteX0" fmla="*/ 61055 w 122110"/>
                      <a:gd name="connsiteY0" fmla="*/ 0 h 114871"/>
                      <a:gd name="connsiteX1" fmla="*/ 0 w 122110"/>
                      <a:gd name="connsiteY1" fmla="*/ 57531 h 114871"/>
                      <a:gd name="connsiteX2" fmla="*/ 61055 w 122110"/>
                      <a:gd name="connsiteY2" fmla="*/ 114871 h 114871"/>
                      <a:gd name="connsiteX3" fmla="*/ 122111 w 122110"/>
                      <a:gd name="connsiteY3" fmla="*/ 57531 h 114871"/>
                    </a:gdLst>
                    <a:ahLst/>
                    <a:cxnLst>
                      <a:cxn ang="0">
                        <a:pos x="connsiteX0" y="connsiteY0"/>
                      </a:cxn>
                      <a:cxn ang="0">
                        <a:pos x="connsiteX1" y="connsiteY1"/>
                      </a:cxn>
                      <a:cxn ang="0">
                        <a:pos x="connsiteX2" y="connsiteY2"/>
                      </a:cxn>
                      <a:cxn ang="0">
                        <a:pos x="connsiteX3" y="connsiteY3"/>
                      </a:cxn>
                    </a:cxnLst>
                    <a:rect l="l" t="t" r="r" b="b"/>
                    <a:pathLst>
                      <a:path w="122110" h="114871">
                        <a:moveTo>
                          <a:pt x="61055" y="0"/>
                        </a:moveTo>
                        <a:lnTo>
                          <a:pt x="0" y="57531"/>
                        </a:lnTo>
                        <a:lnTo>
                          <a:pt x="61055" y="114871"/>
                        </a:lnTo>
                        <a:lnTo>
                          <a:pt x="122111" y="57531"/>
                        </a:lnTo>
                        <a:close/>
                      </a:path>
                    </a:pathLst>
                  </a:custGeom>
                  <a:solidFill>
                    <a:srgbClr val="7F7F7F"/>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334" name="Freeform: Shape 333">
                    <a:extLst>
                      <a:ext uri="{FF2B5EF4-FFF2-40B4-BE49-F238E27FC236}">
                        <a16:creationId xmlns:a16="http://schemas.microsoft.com/office/drawing/2014/main" id="{E1DB04A2-EE6A-1FC2-F6DD-ED7DE89279D0}"/>
                      </a:ext>
                    </a:extLst>
                  </p:cNvPr>
                  <p:cNvSpPr/>
                  <p:nvPr/>
                </p:nvSpPr>
                <p:spPr>
                  <a:xfrm>
                    <a:off x="3107340" y="1999773"/>
                    <a:ext cx="122110" cy="114966"/>
                  </a:xfrm>
                  <a:custGeom>
                    <a:avLst/>
                    <a:gdLst>
                      <a:gd name="connsiteX0" fmla="*/ 61055 w 122110"/>
                      <a:gd name="connsiteY0" fmla="*/ 0 h 114966"/>
                      <a:gd name="connsiteX1" fmla="*/ 0 w 122110"/>
                      <a:gd name="connsiteY1" fmla="*/ 57531 h 114966"/>
                      <a:gd name="connsiteX2" fmla="*/ 61055 w 122110"/>
                      <a:gd name="connsiteY2" fmla="*/ 114967 h 114966"/>
                      <a:gd name="connsiteX3" fmla="*/ 122111 w 122110"/>
                      <a:gd name="connsiteY3" fmla="*/ 57531 h 114966"/>
                    </a:gdLst>
                    <a:ahLst/>
                    <a:cxnLst>
                      <a:cxn ang="0">
                        <a:pos x="connsiteX0" y="connsiteY0"/>
                      </a:cxn>
                      <a:cxn ang="0">
                        <a:pos x="connsiteX1" y="connsiteY1"/>
                      </a:cxn>
                      <a:cxn ang="0">
                        <a:pos x="connsiteX2" y="connsiteY2"/>
                      </a:cxn>
                      <a:cxn ang="0">
                        <a:pos x="connsiteX3" y="connsiteY3"/>
                      </a:cxn>
                    </a:cxnLst>
                    <a:rect l="l" t="t" r="r" b="b"/>
                    <a:pathLst>
                      <a:path w="122110" h="114966">
                        <a:moveTo>
                          <a:pt x="61055" y="0"/>
                        </a:moveTo>
                        <a:lnTo>
                          <a:pt x="0" y="57531"/>
                        </a:lnTo>
                        <a:lnTo>
                          <a:pt x="61055" y="114967"/>
                        </a:lnTo>
                        <a:lnTo>
                          <a:pt x="122111" y="57531"/>
                        </a:lnTo>
                        <a:close/>
                      </a:path>
                    </a:pathLst>
                  </a:custGeom>
                  <a:solidFill>
                    <a:srgbClr val="7F7F7F"/>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335" name="Freeform: Shape 334">
                    <a:extLst>
                      <a:ext uri="{FF2B5EF4-FFF2-40B4-BE49-F238E27FC236}">
                        <a16:creationId xmlns:a16="http://schemas.microsoft.com/office/drawing/2014/main" id="{11A68DD2-7D8F-2733-FC55-413516E921BC}"/>
                      </a:ext>
                    </a:extLst>
                  </p:cNvPr>
                  <p:cNvSpPr/>
                  <p:nvPr/>
                </p:nvSpPr>
                <p:spPr>
                  <a:xfrm>
                    <a:off x="3397471" y="2111883"/>
                    <a:ext cx="122205" cy="114871"/>
                  </a:xfrm>
                  <a:custGeom>
                    <a:avLst/>
                    <a:gdLst>
                      <a:gd name="connsiteX0" fmla="*/ 61055 w 122205"/>
                      <a:gd name="connsiteY0" fmla="*/ 0 h 114871"/>
                      <a:gd name="connsiteX1" fmla="*/ 0 w 122205"/>
                      <a:gd name="connsiteY1" fmla="*/ 57531 h 114871"/>
                      <a:gd name="connsiteX2" fmla="*/ 61055 w 122205"/>
                      <a:gd name="connsiteY2" fmla="*/ 114871 h 114871"/>
                      <a:gd name="connsiteX3" fmla="*/ 122206 w 122205"/>
                      <a:gd name="connsiteY3" fmla="*/ 57531 h 114871"/>
                    </a:gdLst>
                    <a:ahLst/>
                    <a:cxnLst>
                      <a:cxn ang="0">
                        <a:pos x="connsiteX0" y="connsiteY0"/>
                      </a:cxn>
                      <a:cxn ang="0">
                        <a:pos x="connsiteX1" y="connsiteY1"/>
                      </a:cxn>
                      <a:cxn ang="0">
                        <a:pos x="connsiteX2" y="connsiteY2"/>
                      </a:cxn>
                      <a:cxn ang="0">
                        <a:pos x="connsiteX3" y="connsiteY3"/>
                      </a:cxn>
                    </a:cxnLst>
                    <a:rect l="l" t="t" r="r" b="b"/>
                    <a:pathLst>
                      <a:path w="122205" h="114871">
                        <a:moveTo>
                          <a:pt x="61055" y="0"/>
                        </a:moveTo>
                        <a:lnTo>
                          <a:pt x="0" y="57531"/>
                        </a:lnTo>
                        <a:lnTo>
                          <a:pt x="61055" y="114871"/>
                        </a:lnTo>
                        <a:lnTo>
                          <a:pt x="122206" y="57531"/>
                        </a:lnTo>
                        <a:close/>
                      </a:path>
                    </a:pathLst>
                  </a:custGeom>
                  <a:solidFill>
                    <a:srgbClr val="7F7F7F"/>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336" name="Freeform: Shape 335">
                    <a:extLst>
                      <a:ext uri="{FF2B5EF4-FFF2-40B4-BE49-F238E27FC236}">
                        <a16:creationId xmlns:a16="http://schemas.microsoft.com/office/drawing/2014/main" id="{F11AE5D9-CFC3-51DC-C019-69A9E669C3EC}"/>
                      </a:ext>
                    </a:extLst>
                  </p:cNvPr>
                  <p:cNvSpPr/>
                  <p:nvPr/>
                </p:nvSpPr>
                <p:spPr>
                  <a:xfrm>
                    <a:off x="3947254" y="2193416"/>
                    <a:ext cx="122110" cy="114871"/>
                  </a:xfrm>
                  <a:custGeom>
                    <a:avLst/>
                    <a:gdLst>
                      <a:gd name="connsiteX0" fmla="*/ 61055 w 122110"/>
                      <a:gd name="connsiteY0" fmla="*/ 0 h 114871"/>
                      <a:gd name="connsiteX1" fmla="*/ 0 w 122110"/>
                      <a:gd name="connsiteY1" fmla="*/ 57436 h 114871"/>
                      <a:gd name="connsiteX2" fmla="*/ 61055 w 122110"/>
                      <a:gd name="connsiteY2" fmla="*/ 114871 h 114871"/>
                      <a:gd name="connsiteX3" fmla="*/ 122111 w 122110"/>
                      <a:gd name="connsiteY3" fmla="*/ 57436 h 114871"/>
                    </a:gdLst>
                    <a:ahLst/>
                    <a:cxnLst>
                      <a:cxn ang="0">
                        <a:pos x="connsiteX0" y="connsiteY0"/>
                      </a:cxn>
                      <a:cxn ang="0">
                        <a:pos x="connsiteX1" y="connsiteY1"/>
                      </a:cxn>
                      <a:cxn ang="0">
                        <a:pos x="connsiteX2" y="connsiteY2"/>
                      </a:cxn>
                      <a:cxn ang="0">
                        <a:pos x="connsiteX3" y="connsiteY3"/>
                      </a:cxn>
                    </a:cxnLst>
                    <a:rect l="l" t="t" r="r" b="b"/>
                    <a:pathLst>
                      <a:path w="122110" h="114871">
                        <a:moveTo>
                          <a:pt x="61055" y="0"/>
                        </a:moveTo>
                        <a:lnTo>
                          <a:pt x="0" y="57436"/>
                        </a:lnTo>
                        <a:lnTo>
                          <a:pt x="61055" y="114871"/>
                        </a:lnTo>
                        <a:lnTo>
                          <a:pt x="122111" y="57436"/>
                        </a:lnTo>
                        <a:close/>
                      </a:path>
                    </a:pathLst>
                  </a:custGeom>
                  <a:solidFill>
                    <a:srgbClr val="7F7F7F"/>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337" name="Freeform: Shape 336">
                    <a:extLst>
                      <a:ext uri="{FF2B5EF4-FFF2-40B4-BE49-F238E27FC236}">
                        <a16:creationId xmlns:a16="http://schemas.microsoft.com/office/drawing/2014/main" id="{98BA570C-2D48-214B-0A0C-3D64EC4D5BBA}"/>
                      </a:ext>
                    </a:extLst>
                  </p:cNvPr>
                  <p:cNvSpPr/>
                  <p:nvPr/>
                </p:nvSpPr>
                <p:spPr>
                  <a:xfrm>
                    <a:off x="4649723" y="2264664"/>
                    <a:ext cx="122110" cy="114966"/>
                  </a:xfrm>
                  <a:custGeom>
                    <a:avLst/>
                    <a:gdLst>
                      <a:gd name="connsiteX0" fmla="*/ 61055 w 122110"/>
                      <a:gd name="connsiteY0" fmla="*/ 0 h 114966"/>
                      <a:gd name="connsiteX1" fmla="*/ 0 w 122110"/>
                      <a:gd name="connsiteY1" fmla="*/ 57531 h 114966"/>
                      <a:gd name="connsiteX2" fmla="*/ 61055 w 122110"/>
                      <a:gd name="connsiteY2" fmla="*/ 114967 h 114966"/>
                      <a:gd name="connsiteX3" fmla="*/ 122111 w 122110"/>
                      <a:gd name="connsiteY3" fmla="*/ 57531 h 114966"/>
                    </a:gdLst>
                    <a:ahLst/>
                    <a:cxnLst>
                      <a:cxn ang="0">
                        <a:pos x="connsiteX0" y="connsiteY0"/>
                      </a:cxn>
                      <a:cxn ang="0">
                        <a:pos x="connsiteX1" y="connsiteY1"/>
                      </a:cxn>
                      <a:cxn ang="0">
                        <a:pos x="connsiteX2" y="connsiteY2"/>
                      </a:cxn>
                      <a:cxn ang="0">
                        <a:pos x="connsiteX3" y="connsiteY3"/>
                      </a:cxn>
                    </a:cxnLst>
                    <a:rect l="l" t="t" r="r" b="b"/>
                    <a:pathLst>
                      <a:path w="122110" h="114966">
                        <a:moveTo>
                          <a:pt x="61055" y="0"/>
                        </a:moveTo>
                        <a:lnTo>
                          <a:pt x="0" y="57531"/>
                        </a:lnTo>
                        <a:lnTo>
                          <a:pt x="61055" y="114967"/>
                        </a:lnTo>
                        <a:lnTo>
                          <a:pt x="122111" y="57531"/>
                        </a:lnTo>
                        <a:close/>
                      </a:path>
                    </a:pathLst>
                  </a:custGeom>
                  <a:solidFill>
                    <a:srgbClr val="7F7F7F"/>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338" name="Freeform: Shape 337">
                    <a:extLst>
                      <a:ext uri="{FF2B5EF4-FFF2-40B4-BE49-F238E27FC236}">
                        <a16:creationId xmlns:a16="http://schemas.microsoft.com/office/drawing/2014/main" id="{3B51B464-7FB7-7619-BC02-84B39BAB6E4F}"/>
                      </a:ext>
                    </a:extLst>
                  </p:cNvPr>
                  <p:cNvSpPr/>
                  <p:nvPr/>
                </p:nvSpPr>
                <p:spPr>
                  <a:xfrm>
                    <a:off x="5550693" y="2346197"/>
                    <a:ext cx="122110" cy="114871"/>
                  </a:xfrm>
                  <a:custGeom>
                    <a:avLst/>
                    <a:gdLst>
                      <a:gd name="connsiteX0" fmla="*/ 61055 w 122110"/>
                      <a:gd name="connsiteY0" fmla="*/ 0 h 114871"/>
                      <a:gd name="connsiteX1" fmla="*/ 0 w 122110"/>
                      <a:gd name="connsiteY1" fmla="*/ 57531 h 114871"/>
                      <a:gd name="connsiteX2" fmla="*/ 61055 w 122110"/>
                      <a:gd name="connsiteY2" fmla="*/ 114871 h 114871"/>
                      <a:gd name="connsiteX3" fmla="*/ 122111 w 122110"/>
                      <a:gd name="connsiteY3" fmla="*/ 57531 h 114871"/>
                    </a:gdLst>
                    <a:ahLst/>
                    <a:cxnLst>
                      <a:cxn ang="0">
                        <a:pos x="connsiteX0" y="connsiteY0"/>
                      </a:cxn>
                      <a:cxn ang="0">
                        <a:pos x="connsiteX1" y="connsiteY1"/>
                      </a:cxn>
                      <a:cxn ang="0">
                        <a:pos x="connsiteX2" y="connsiteY2"/>
                      </a:cxn>
                      <a:cxn ang="0">
                        <a:pos x="connsiteX3" y="connsiteY3"/>
                      </a:cxn>
                    </a:cxnLst>
                    <a:rect l="l" t="t" r="r" b="b"/>
                    <a:pathLst>
                      <a:path w="122110" h="114871">
                        <a:moveTo>
                          <a:pt x="61055" y="0"/>
                        </a:moveTo>
                        <a:lnTo>
                          <a:pt x="0" y="57531"/>
                        </a:lnTo>
                        <a:lnTo>
                          <a:pt x="61055" y="114871"/>
                        </a:lnTo>
                        <a:lnTo>
                          <a:pt x="122111" y="57531"/>
                        </a:lnTo>
                        <a:close/>
                      </a:path>
                    </a:pathLst>
                  </a:custGeom>
                  <a:solidFill>
                    <a:srgbClr val="7F7F7F"/>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339" name="Freeform: Shape 338">
                    <a:extLst>
                      <a:ext uri="{FF2B5EF4-FFF2-40B4-BE49-F238E27FC236}">
                        <a16:creationId xmlns:a16="http://schemas.microsoft.com/office/drawing/2014/main" id="{2DFF89B2-F910-1772-8BAB-0403BBDA3CA5}"/>
                      </a:ext>
                    </a:extLst>
                  </p:cNvPr>
                  <p:cNvSpPr/>
                  <p:nvPr/>
                </p:nvSpPr>
                <p:spPr>
                  <a:xfrm>
                    <a:off x="6436422" y="2356389"/>
                    <a:ext cx="122110" cy="114871"/>
                  </a:xfrm>
                  <a:custGeom>
                    <a:avLst/>
                    <a:gdLst>
                      <a:gd name="connsiteX0" fmla="*/ 61056 w 122110"/>
                      <a:gd name="connsiteY0" fmla="*/ 0 h 114871"/>
                      <a:gd name="connsiteX1" fmla="*/ 0 w 122110"/>
                      <a:gd name="connsiteY1" fmla="*/ 57531 h 114871"/>
                      <a:gd name="connsiteX2" fmla="*/ 61056 w 122110"/>
                      <a:gd name="connsiteY2" fmla="*/ 114871 h 114871"/>
                      <a:gd name="connsiteX3" fmla="*/ 122111 w 122110"/>
                      <a:gd name="connsiteY3" fmla="*/ 57531 h 114871"/>
                    </a:gdLst>
                    <a:ahLst/>
                    <a:cxnLst>
                      <a:cxn ang="0">
                        <a:pos x="connsiteX0" y="connsiteY0"/>
                      </a:cxn>
                      <a:cxn ang="0">
                        <a:pos x="connsiteX1" y="connsiteY1"/>
                      </a:cxn>
                      <a:cxn ang="0">
                        <a:pos x="connsiteX2" y="connsiteY2"/>
                      </a:cxn>
                      <a:cxn ang="0">
                        <a:pos x="connsiteX3" y="connsiteY3"/>
                      </a:cxn>
                    </a:cxnLst>
                    <a:rect l="l" t="t" r="r" b="b"/>
                    <a:pathLst>
                      <a:path w="122110" h="114871">
                        <a:moveTo>
                          <a:pt x="61056" y="0"/>
                        </a:moveTo>
                        <a:lnTo>
                          <a:pt x="0" y="57531"/>
                        </a:lnTo>
                        <a:lnTo>
                          <a:pt x="61056" y="114871"/>
                        </a:lnTo>
                        <a:lnTo>
                          <a:pt x="122111" y="57531"/>
                        </a:lnTo>
                        <a:close/>
                      </a:path>
                    </a:pathLst>
                  </a:custGeom>
                  <a:solidFill>
                    <a:srgbClr val="7F7F7F"/>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340" name="Freeform: Shape 339">
                    <a:extLst>
                      <a:ext uri="{FF2B5EF4-FFF2-40B4-BE49-F238E27FC236}">
                        <a16:creationId xmlns:a16="http://schemas.microsoft.com/office/drawing/2014/main" id="{25DCCEFF-51CC-67DA-B8EA-DAF5D5D66C90}"/>
                      </a:ext>
                    </a:extLst>
                  </p:cNvPr>
                  <p:cNvSpPr/>
                  <p:nvPr/>
                </p:nvSpPr>
                <p:spPr>
                  <a:xfrm>
                    <a:off x="7245762" y="2386964"/>
                    <a:ext cx="122110" cy="114871"/>
                  </a:xfrm>
                  <a:custGeom>
                    <a:avLst/>
                    <a:gdLst>
                      <a:gd name="connsiteX0" fmla="*/ 61055 w 122110"/>
                      <a:gd name="connsiteY0" fmla="*/ 0 h 114871"/>
                      <a:gd name="connsiteX1" fmla="*/ 0 w 122110"/>
                      <a:gd name="connsiteY1" fmla="*/ 57531 h 114871"/>
                      <a:gd name="connsiteX2" fmla="*/ 61055 w 122110"/>
                      <a:gd name="connsiteY2" fmla="*/ 114872 h 114871"/>
                      <a:gd name="connsiteX3" fmla="*/ 122111 w 122110"/>
                      <a:gd name="connsiteY3" fmla="*/ 57531 h 114871"/>
                    </a:gdLst>
                    <a:ahLst/>
                    <a:cxnLst>
                      <a:cxn ang="0">
                        <a:pos x="connsiteX0" y="connsiteY0"/>
                      </a:cxn>
                      <a:cxn ang="0">
                        <a:pos x="connsiteX1" y="connsiteY1"/>
                      </a:cxn>
                      <a:cxn ang="0">
                        <a:pos x="connsiteX2" y="connsiteY2"/>
                      </a:cxn>
                      <a:cxn ang="0">
                        <a:pos x="connsiteX3" y="connsiteY3"/>
                      </a:cxn>
                    </a:cxnLst>
                    <a:rect l="l" t="t" r="r" b="b"/>
                    <a:pathLst>
                      <a:path w="122110" h="114871">
                        <a:moveTo>
                          <a:pt x="61055" y="0"/>
                        </a:moveTo>
                        <a:lnTo>
                          <a:pt x="0" y="57531"/>
                        </a:lnTo>
                        <a:lnTo>
                          <a:pt x="61055" y="114872"/>
                        </a:lnTo>
                        <a:lnTo>
                          <a:pt x="122111" y="57531"/>
                        </a:lnTo>
                        <a:close/>
                      </a:path>
                    </a:pathLst>
                  </a:custGeom>
                  <a:solidFill>
                    <a:srgbClr val="7F7F7F"/>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341" name="Freeform: Shape 340">
                    <a:extLst>
                      <a:ext uri="{FF2B5EF4-FFF2-40B4-BE49-F238E27FC236}">
                        <a16:creationId xmlns:a16="http://schemas.microsoft.com/office/drawing/2014/main" id="{0C232713-A5A1-30AD-C71F-28E148A547AA}"/>
                      </a:ext>
                    </a:extLst>
                  </p:cNvPr>
                  <p:cNvSpPr/>
                  <p:nvPr/>
                </p:nvSpPr>
                <p:spPr>
                  <a:xfrm>
                    <a:off x="8085676" y="2376773"/>
                    <a:ext cx="122110" cy="114871"/>
                  </a:xfrm>
                  <a:custGeom>
                    <a:avLst/>
                    <a:gdLst>
                      <a:gd name="connsiteX0" fmla="*/ 61055 w 122110"/>
                      <a:gd name="connsiteY0" fmla="*/ 0 h 114871"/>
                      <a:gd name="connsiteX1" fmla="*/ 0 w 122110"/>
                      <a:gd name="connsiteY1" fmla="*/ 57531 h 114871"/>
                      <a:gd name="connsiteX2" fmla="*/ 61055 w 122110"/>
                      <a:gd name="connsiteY2" fmla="*/ 114871 h 114871"/>
                      <a:gd name="connsiteX3" fmla="*/ 122111 w 122110"/>
                      <a:gd name="connsiteY3" fmla="*/ 57531 h 114871"/>
                    </a:gdLst>
                    <a:ahLst/>
                    <a:cxnLst>
                      <a:cxn ang="0">
                        <a:pos x="connsiteX0" y="connsiteY0"/>
                      </a:cxn>
                      <a:cxn ang="0">
                        <a:pos x="connsiteX1" y="connsiteY1"/>
                      </a:cxn>
                      <a:cxn ang="0">
                        <a:pos x="connsiteX2" y="connsiteY2"/>
                      </a:cxn>
                      <a:cxn ang="0">
                        <a:pos x="connsiteX3" y="connsiteY3"/>
                      </a:cxn>
                    </a:cxnLst>
                    <a:rect l="l" t="t" r="r" b="b"/>
                    <a:pathLst>
                      <a:path w="122110" h="114871">
                        <a:moveTo>
                          <a:pt x="61055" y="0"/>
                        </a:moveTo>
                        <a:lnTo>
                          <a:pt x="0" y="57531"/>
                        </a:lnTo>
                        <a:lnTo>
                          <a:pt x="61055" y="114871"/>
                        </a:lnTo>
                        <a:lnTo>
                          <a:pt x="122111" y="57531"/>
                        </a:lnTo>
                        <a:close/>
                      </a:path>
                    </a:pathLst>
                  </a:custGeom>
                  <a:solidFill>
                    <a:srgbClr val="7F7F7F"/>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grpSp>
            <p:sp>
              <p:nvSpPr>
                <p:cNvPr id="332" name="Freeform: Shape 331">
                  <a:extLst>
                    <a:ext uri="{FF2B5EF4-FFF2-40B4-BE49-F238E27FC236}">
                      <a16:creationId xmlns:a16="http://schemas.microsoft.com/office/drawing/2014/main" id="{C136D6E2-CF98-1E5D-0EF2-B701C5DDFDB9}"/>
                    </a:ext>
                  </a:extLst>
                </p:cNvPr>
                <p:cNvSpPr/>
                <p:nvPr/>
              </p:nvSpPr>
              <p:spPr>
                <a:xfrm>
                  <a:off x="2969894" y="2052256"/>
                  <a:ext cx="5184457" cy="392239"/>
                </a:xfrm>
                <a:custGeom>
                  <a:avLst/>
                  <a:gdLst>
                    <a:gd name="connsiteX0" fmla="*/ 0 w 5184457"/>
                    <a:gd name="connsiteY0" fmla="*/ 91631 h 392239"/>
                    <a:gd name="connsiteX1" fmla="*/ 213741 w 5184457"/>
                    <a:gd name="connsiteY1" fmla="*/ 0 h 392239"/>
                    <a:gd name="connsiteX2" fmla="*/ 488633 w 5184457"/>
                    <a:gd name="connsiteY2" fmla="*/ 112014 h 392239"/>
                    <a:gd name="connsiteX3" fmla="*/ 1038416 w 5184457"/>
                    <a:gd name="connsiteY3" fmla="*/ 193548 h 392239"/>
                    <a:gd name="connsiteX4" fmla="*/ 1763744 w 5184457"/>
                    <a:gd name="connsiteY4" fmla="*/ 259747 h 392239"/>
                    <a:gd name="connsiteX5" fmla="*/ 2634234 w 5184457"/>
                    <a:gd name="connsiteY5" fmla="*/ 351473 h 392239"/>
                    <a:gd name="connsiteX6" fmla="*/ 3535204 w 5184457"/>
                    <a:gd name="connsiteY6" fmla="*/ 361664 h 392239"/>
                    <a:gd name="connsiteX7" fmla="*/ 4344543 w 5184457"/>
                    <a:gd name="connsiteY7" fmla="*/ 392240 h 392239"/>
                    <a:gd name="connsiteX8" fmla="*/ 5184457 w 5184457"/>
                    <a:gd name="connsiteY8" fmla="*/ 382048 h 39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4457" h="392239">
                      <a:moveTo>
                        <a:pt x="0" y="91631"/>
                      </a:moveTo>
                      <a:lnTo>
                        <a:pt x="213741" y="0"/>
                      </a:lnTo>
                      <a:lnTo>
                        <a:pt x="488633" y="112014"/>
                      </a:lnTo>
                      <a:lnTo>
                        <a:pt x="1038416" y="193548"/>
                      </a:lnTo>
                      <a:lnTo>
                        <a:pt x="1763744" y="259747"/>
                      </a:lnTo>
                      <a:lnTo>
                        <a:pt x="2634234" y="351473"/>
                      </a:lnTo>
                      <a:lnTo>
                        <a:pt x="3535204" y="361664"/>
                      </a:lnTo>
                      <a:lnTo>
                        <a:pt x="4344543" y="392240"/>
                      </a:lnTo>
                      <a:lnTo>
                        <a:pt x="5184457" y="382048"/>
                      </a:lnTo>
                    </a:path>
                  </a:pathLst>
                </a:custGeom>
                <a:noFill/>
                <a:ln w="14288" cap="flat">
                  <a:solidFill>
                    <a:srgbClr val="7F7F7F"/>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grpSp>
          <p:grpSp>
            <p:nvGrpSpPr>
              <p:cNvPr id="307" name="Graphic 1">
                <a:extLst>
                  <a:ext uri="{FF2B5EF4-FFF2-40B4-BE49-F238E27FC236}">
                    <a16:creationId xmlns:a16="http://schemas.microsoft.com/office/drawing/2014/main" id="{FE79C18B-0902-577F-1A3F-35992E06762C}"/>
                  </a:ext>
                </a:extLst>
              </p:cNvPr>
              <p:cNvGrpSpPr/>
              <p:nvPr/>
            </p:nvGrpSpPr>
            <p:grpSpPr>
              <a:xfrm>
                <a:off x="2908839" y="2038826"/>
                <a:ext cx="5283707" cy="1371695"/>
                <a:chOff x="2908839" y="2038826"/>
                <a:chExt cx="5283707" cy="1371695"/>
              </a:xfrm>
            </p:grpSpPr>
            <p:sp>
              <p:nvSpPr>
                <p:cNvPr id="321" name="Freeform: Shape 320">
                  <a:extLst>
                    <a:ext uri="{FF2B5EF4-FFF2-40B4-BE49-F238E27FC236}">
                      <a16:creationId xmlns:a16="http://schemas.microsoft.com/office/drawing/2014/main" id="{554BAF26-F594-5D53-E706-B68BECFEFE93}"/>
                    </a:ext>
                  </a:extLst>
                </p:cNvPr>
                <p:cNvSpPr/>
                <p:nvPr/>
              </p:nvSpPr>
              <p:spPr>
                <a:xfrm>
                  <a:off x="2908839" y="2038826"/>
                  <a:ext cx="122110" cy="108489"/>
                </a:xfrm>
                <a:custGeom>
                  <a:avLst/>
                  <a:gdLst>
                    <a:gd name="connsiteX0" fmla="*/ 61055 w 122110"/>
                    <a:gd name="connsiteY0" fmla="*/ 0 h 108489"/>
                    <a:gd name="connsiteX1" fmla="*/ 0 w 122110"/>
                    <a:gd name="connsiteY1" fmla="*/ 59246 h 108489"/>
                    <a:gd name="connsiteX2" fmla="*/ 61055 w 122110"/>
                    <a:gd name="connsiteY2" fmla="*/ 108490 h 108489"/>
                    <a:gd name="connsiteX3" fmla="*/ 122111 w 122110"/>
                    <a:gd name="connsiteY3" fmla="*/ 59246 h 108489"/>
                  </a:gdLst>
                  <a:ahLst/>
                  <a:cxnLst>
                    <a:cxn ang="0">
                      <a:pos x="connsiteX0" y="connsiteY0"/>
                    </a:cxn>
                    <a:cxn ang="0">
                      <a:pos x="connsiteX1" y="connsiteY1"/>
                    </a:cxn>
                    <a:cxn ang="0">
                      <a:pos x="connsiteX2" y="connsiteY2"/>
                    </a:cxn>
                    <a:cxn ang="0">
                      <a:pos x="connsiteX3" y="connsiteY3"/>
                    </a:cxn>
                  </a:cxnLst>
                  <a:rect l="l" t="t" r="r" b="b"/>
                  <a:pathLst>
                    <a:path w="122110" h="108489">
                      <a:moveTo>
                        <a:pt x="61055" y="0"/>
                      </a:moveTo>
                      <a:lnTo>
                        <a:pt x="0" y="59246"/>
                      </a:lnTo>
                      <a:lnTo>
                        <a:pt x="61055" y="108490"/>
                      </a:lnTo>
                      <a:lnTo>
                        <a:pt x="122111" y="59246"/>
                      </a:lnTo>
                      <a:close/>
                    </a:path>
                  </a:pathLst>
                </a:custGeom>
                <a:solidFill>
                  <a:srgbClr val="00B0F0"/>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322" name="Freeform: Shape 321">
                  <a:extLst>
                    <a:ext uri="{FF2B5EF4-FFF2-40B4-BE49-F238E27FC236}">
                      <a16:creationId xmlns:a16="http://schemas.microsoft.com/office/drawing/2014/main" id="{3AE367AC-9941-D830-0F24-C67DCA250ACF}"/>
                    </a:ext>
                  </a:extLst>
                </p:cNvPr>
                <p:cNvSpPr/>
                <p:nvPr/>
              </p:nvSpPr>
              <p:spPr>
                <a:xfrm>
                  <a:off x="3107340" y="2925222"/>
                  <a:ext cx="122110" cy="118491"/>
                </a:xfrm>
                <a:custGeom>
                  <a:avLst/>
                  <a:gdLst>
                    <a:gd name="connsiteX0" fmla="*/ 61055 w 122110"/>
                    <a:gd name="connsiteY0" fmla="*/ 0 h 118491"/>
                    <a:gd name="connsiteX1" fmla="*/ 0 w 122110"/>
                    <a:gd name="connsiteY1" fmla="*/ 59246 h 118491"/>
                    <a:gd name="connsiteX2" fmla="*/ 61055 w 122110"/>
                    <a:gd name="connsiteY2" fmla="*/ 118491 h 118491"/>
                    <a:gd name="connsiteX3" fmla="*/ 122111 w 122110"/>
                    <a:gd name="connsiteY3" fmla="*/ 59246 h 118491"/>
                  </a:gdLst>
                  <a:ahLst/>
                  <a:cxnLst>
                    <a:cxn ang="0">
                      <a:pos x="connsiteX0" y="connsiteY0"/>
                    </a:cxn>
                    <a:cxn ang="0">
                      <a:pos x="connsiteX1" y="connsiteY1"/>
                    </a:cxn>
                    <a:cxn ang="0">
                      <a:pos x="connsiteX2" y="connsiteY2"/>
                    </a:cxn>
                    <a:cxn ang="0">
                      <a:pos x="connsiteX3" y="connsiteY3"/>
                    </a:cxn>
                  </a:cxnLst>
                  <a:rect l="l" t="t" r="r" b="b"/>
                  <a:pathLst>
                    <a:path w="122110" h="118491">
                      <a:moveTo>
                        <a:pt x="61055" y="0"/>
                      </a:moveTo>
                      <a:lnTo>
                        <a:pt x="0" y="59246"/>
                      </a:lnTo>
                      <a:lnTo>
                        <a:pt x="61055" y="118491"/>
                      </a:lnTo>
                      <a:lnTo>
                        <a:pt x="122111" y="59246"/>
                      </a:lnTo>
                      <a:close/>
                    </a:path>
                  </a:pathLst>
                </a:custGeom>
                <a:solidFill>
                  <a:srgbClr val="00B0F0"/>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323" name="Freeform: Shape 322">
                  <a:extLst>
                    <a:ext uri="{FF2B5EF4-FFF2-40B4-BE49-F238E27FC236}">
                      <a16:creationId xmlns:a16="http://schemas.microsoft.com/office/drawing/2014/main" id="{2921A381-C682-4C34-888B-EDECFFE23B5A}"/>
                    </a:ext>
                  </a:extLst>
                </p:cNvPr>
                <p:cNvSpPr/>
                <p:nvPr/>
              </p:nvSpPr>
              <p:spPr>
                <a:xfrm>
                  <a:off x="3397471" y="2953892"/>
                  <a:ext cx="122205" cy="100012"/>
                </a:xfrm>
                <a:custGeom>
                  <a:avLst/>
                  <a:gdLst>
                    <a:gd name="connsiteX0" fmla="*/ 61055 w 122205"/>
                    <a:gd name="connsiteY0" fmla="*/ 0 h 100012"/>
                    <a:gd name="connsiteX1" fmla="*/ 0 w 122205"/>
                    <a:gd name="connsiteY1" fmla="*/ 40767 h 100012"/>
                    <a:gd name="connsiteX2" fmla="*/ 61055 w 122205"/>
                    <a:gd name="connsiteY2" fmla="*/ 100013 h 100012"/>
                    <a:gd name="connsiteX3" fmla="*/ 122206 w 122205"/>
                    <a:gd name="connsiteY3" fmla="*/ 40767 h 100012"/>
                  </a:gdLst>
                  <a:ahLst/>
                  <a:cxnLst>
                    <a:cxn ang="0">
                      <a:pos x="connsiteX0" y="connsiteY0"/>
                    </a:cxn>
                    <a:cxn ang="0">
                      <a:pos x="connsiteX1" y="connsiteY1"/>
                    </a:cxn>
                    <a:cxn ang="0">
                      <a:pos x="connsiteX2" y="connsiteY2"/>
                    </a:cxn>
                    <a:cxn ang="0">
                      <a:pos x="connsiteX3" y="connsiteY3"/>
                    </a:cxn>
                  </a:cxnLst>
                  <a:rect l="l" t="t" r="r" b="b"/>
                  <a:pathLst>
                    <a:path w="122205" h="100012">
                      <a:moveTo>
                        <a:pt x="61055" y="0"/>
                      </a:moveTo>
                      <a:lnTo>
                        <a:pt x="0" y="40767"/>
                      </a:lnTo>
                      <a:lnTo>
                        <a:pt x="61055" y="100013"/>
                      </a:lnTo>
                      <a:lnTo>
                        <a:pt x="122206" y="40767"/>
                      </a:lnTo>
                      <a:close/>
                    </a:path>
                  </a:pathLst>
                </a:custGeom>
                <a:solidFill>
                  <a:srgbClr val="00B0F0"/>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324" name="Freeform: Shape 323">
                  <a:extLst>
                    <a:ext uri="{FF2B5EF4-FFF2-40B4-BE49-F238E27FC236}">
                      <a16:creationId xmlns:a16="http://schemas.microsoft.com/office/drawing/2014/main" id="{0518BB55-CA0B-9FC5-24E4-6ACF8CA5184E}"/>
                    </a:ext>
                  </a:extLst>
                </p:cNvPr>
                <p:cNvSpPr/>
                <p:nvPr/>
              </p:nvSpPr>
              <p:spPr>
                <a:xfrm>
                  <a:off x="3947254" y="3088195"/>
                  <a:ext cx="122110" cy="118491"/>
                </a:xfrm>
                <a:custGeom>
                  <a:avLst/>
                  <a:gdLst>
                    <a:gd name="connsiteX0" fmla="*/ 61055 w 122110"/>
                    <a:gd name="connsiteY0" fmla="*/ 0 h 118491"/>
                    <a:gd name="connsiteX1" fmla="*/ 0 w 122110"/>
                    <a:gd name="connsiteY1" fmla="*/ 59246 h 118491"/>
                    <a:gd name="connsiteX2" fmla="*/ 61055 w 122110"/>
                    <a:gd name="connsiteY2" fmla="*/ 118491 h 118491"/>
                    <a:gd name="connsiteX3" fmla="*/ 122111 w 122110"/>
                    <a:gd name="connsiteY3" fmla="*/ 59246 h 118491"/>
                  </a:gdLst>
                  <a:ahLst/>
                  <a:cxnLst>
                    <a:cxn ang="0">
                      <a:pos x="connsiteX0" y="connsiteY0"/>
                    </a:cxn>
                    <a:cxn ang="0">
                      <a:pos x="connsiteX1" y="connsiteY1"/>
                    </a:cxn>
                    <a:cxn ang="0">
                      <a:pos x="connsiteX2" y="connsiteY2"/>
                    </a:cxn>
                    <a:cxn ang="0">
                      <a:pos x="connsiteX3" y="connsiteY3"/>
                    </a:cxn>
                  </a:cxnLst>
                  <a:rect l="l" t="t" r="r" b="b"/>
                  <a:pathLst>
                    <a:path w="122110" h="118491">
                      <a:moveTo>
                        <a:pt x="61055" y="0"/>
                      </a:moveTo>
                      <a:lnTo>
                        <a:pt x="0" y="59246"/>
                      </a:lnTo>
                      <a:lnTo>
                        <a:pt x="61055" y="118491"/>
                      </a:lnTo>
                      <a:lnTo>
                        <a:pt x="122111" y="59246"/>
                      </a:lnTo>
                      <a:close/>
                    </a:path>
                  </a:pathLst>
                </a:custGeom>
                <a:solidFill>
                  <a:srgbClr val="00B0F0"/>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325" name="Freeform: Shape 324">
                  <a:extLst>
                    <a:ext uri="{FF2B5EF4-FFF2-40B4-BE49-F238E27FC236}">
                      <a16:creationId xmlns:a16="http://schemas.microsoft.com/office/drawing/2014/main" id="{4AA06BA3-11F7-E4B5-7730-1C085D499C76}"/>
                    </a:ext>
                  </a:extLst>
                </p:cNvPr>
                <p:cNvSpPr/>
                <p:nvPr/>
              </p:nvSpPr>
              <p:spPr>
                <a:xfrm>
                  <a:off x="4649723" y="3281838"/>
                  <a:ext cx="122110" cy="118491"/>
                </a:xfrm>
                <a:custGeom>
                  <a:avLst/>
                  <a:gdLst>
                    <a:gd name="connsiteX0" fmla="*/ 61055 w 122110"/>
                    <a:gd name="connsiteY0" fmla="*/ 0 h 118491"/>
                    <a:gd name="connsiteX1" fmla="*/ 0 w 122110"/>
                    <a:gd name="connsiteY1" fmla="*/ 59150 h 118491"/>
                    <a:gd name="connsiteX2" fmla="*/ 61055 w 122110"/>
                    <a:gd name="connsiteY2" fmla="*/ 118491 h 118491"/>
                    <a:gd name="connsiteX3" fmla="*/ 122111 w 122110"/>
                    <a:gd name="connsiteY3" fmla="*/ 59150 h 118491"/>
                  </a:gdLst>
                  <a:ahLst/>
                  <a:cxnLst>
                    <a:cxn ang="0">
                      <a:pos x="connsiteX0" y="connsiteY0"/>
                    </a:cxn>
                    <a:cxn ang="0">
                      <a:pos x="connsiteX1" y="connsiteY1"/>
                    </a:cxn>
                    <a:cxn ang="0">
                      <a:pos x="connsiteX2" y="connsiteY2"/>
                    </a:cxn>
                    <a:cxn ang="0">
                      <a:pos x="connsiteX3" y="connsiteY3"/>
                    </a:cxn>
                  </a:cxnLst>
                  <a:rect l="l" t="t" r="r" b="b"/>
                  <a:pathLst>
                    <a:path w="122110" h="118491">
                      <a:moveTo>
                        <a:pt x="61055" y="0"/>
                      </a:moveTo>
                      <a:lnTo>
                        <a:pt x="0" y="59150"/>
                      </a:lnTo>
                      <a:lnTo>
                        <a:pt x="61055" y="118491"/>
                      </a:lnTo>
                      <a:lnTo>
                        <a:pt x="122111" y="59150"/>
                      </a:lnTo>
                      <a:close/>
                    </a:path>
                  </a:pathLst>
                </a:custGeom>
                <a:solidFill>
                  <a:srgbClr val="00B0F0"/>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326" name="Freeform: Shape 325">
                  <a:extLst>
                    <a:ext uri="{FF2B5EF4-FFF2-40B4-BE49-F238E27FC236}">
                      <a16:creationId xmlns:a16="http://schemas.microsoft.com/office/drawing/2014/main" id="{5435F374-AF80-7527-C790-FC43972B960D}"/>
                    </a:ext>
                  </a:extLst>
                </p:cNvPr>
                <p:cNvSpPr/>
                <p:nvPr/>
              </p:nvSpPr>
              <p:spPr>
                <a:xfrm>
                  <a:off x="5535358" y="3292030"/>
                  <a:ext cx="122205" cy="118491"/>
                </a:xfrm>
                <a:custGeom>
                  <a:avLst/>
                  <a:gdLst>
                    <a:gd name="connsiteX0" fmla="*/ 61150 w 122205"/>
                    <a:gd name="connsiteY0" fmla="*/ 0 h 118491"/>
                    <a:gd name="connsiteX1" fmla="*/ 0 w 122205"/>
                    <a:gd name="connsiteY1" fmla="*/ 59150 h 118491"/>
                    <a:gd name="connsiteX2" fmla="*/ 61150 w 122205"/>
                    <a:gd name="connsiteY2" fmla="*/ 118491 h 118491"/>
                    <a:gd name="connsiteX3" fmla="*/ 122206 w 122205"/>
                    <a:gd name="connsiteY3" fmla="*/ 59150 h 118491"/>
                  </a:gdLst>
                  <a:ahLst/>
                  <a:cxnLst>
                    <a:cxn ang="0">
                      <a:pos x="connsiteX0" y="connsiteY0"/>
                    </a:cxn>
                    <a:cxn ang="0">
                      <a:pos x="connsiteX1" y="connsiteY1"/>
                    </a:cxn>
                    <a:cxn ang="0">
                      <a:pos x="connsiteX2" y="connsiteY2"/>
                    </a:cxn>
                    <a:cxn ang="0">
                      <a:pos x="connsiteX3" y="connsiteY3"/>
                    </a:cxn>
                  </a:cxnLst>
                  <a:rect l="l" t="t" r="r" b="b"/>
                  <a:pathLst>
                    <a:path w="122205" h="118491">
                      <a:moveTo>
                        <a:pt x="61150" y="0"/>
                      </a:moveTo>
                      <a:lnTo>
                        <a:pt x="0" y="59150"/>
                      </a:lnTo>
                      <a:lnTo>
                        <a:pt x="61150" y="118491"/>
                      </a:lnTo>
                      <a:lnTo>
                        <a:pt x="122206" y="59150"/>
                      </a:lnTo>
                      <a:close/>
                    </a:path>
                  </a:pathLst>
                </a:custGeom>
                <a:solidFill>
                  <a:srgbClr val="00B0F0"/>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327" name="Freeform: Shape 326">
                  <a:extLst>
                    <a:ext uri="{FF2B5EF4-FFF2-40B4-BE49-F238E27FC236}">
                      <a16:creationId xmlns:a16="http://schemas.microsoft.com/office/drawing/2014/main" id="{4D40EC37-B4E0-F508-0383-1DE22D59D851}"/>
                    </a:ext>
                  </a:extLst>
                </p:cNvPr>
                <p:cNvSpPr/>
                <p:nvPr/>
              </p:nvSpPr>
              <p:spPr>
                <a:xfrm>
                  <a:off x="6421087" y="3292030"/>
                  <a:ext cx="122205" cy="118491"/>
                </a:xfrm>
                <a:custGeom>
                  <a:avLst/>
                  <a:gdLst>
                    <a:gd name="connsiteX0" fmla="*/ 61150 w 122205"/>
                    <a:gd name="connsiteY0" fmla="*/ 0 h 118491"/>
                    <a:gd name="connsiteX1" fmla="*/ 0 w 122205"/>
                    <a:gd name="connsiteY1" fmla="*/ 59150 h 118491"/>
                    <a:gd name="connsiteX2" fmla="*/ 61150 w 122205"/>
                    <a:gd name="connsiteY2" fmla="*/ 118491 h 118491"/>
                    <a:gd name="connsiteX3" fmla="*/ 122206 w 122205"/>
                    <a:gd name="connsiteY3" fmla="*/ 59150 h 118491"/>
                  </a:gdLst>
                  <a:ahLst/>
                  <a:cxnLst>
                    <a:cxn ang="0">
                      <a:pos x="connsiteX0" y="connsiteY0"/>
                    </a:cxn>
                    <a:cxn ang="0">
                      <a:pos x="connsiteX1" y="connsiteY1"/>
                    </a:cxn>
                    <a:cxn ang="0">
                      <a:pos x="connsiteX2" y="connsiteY2"/>
                    </a:cxn>
                    <a:cxn ang="0">
                      <a:pos x="connsiteX3" y="connsiteY3"/>
                    </a:cxn>
                  </a:cxnLst>
                  <a:rect l="l" t="t" r="r" b="b"/>
                  <a:pathLst>
                    <a:path w="122205" h="118491">
                      <a:moveTo>
                        <a:pt x="61150" y="0"/>
                      </a:moveTo>
                      <a:lnTo>
                        <a:pt x="0" y="59150"/>
                      </a:lnTo>
                      <a:lnTo>
                        <a:pt x="61150" y="118491"/>
                      </a:lnTo>
                      <a:lnTo>
                        <a:pt x="122206" y="59150"/>
                      </a:lnTo>
                      <a:close/>
                    </a:path>
                  </a:pathLst>
                </a:custGeom>
                <a:solidFill>
                  <a:srgbClr val="00B0F0"/>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328" name="Freeform: Shape 327">
                  <a:extLst>
                    <a:ext uri="{FF2B5EF4-FFF2-40B4-BE49-F238E27FC236}">
                      <a16:creationId xmlns:a16="http://schemas.microsoft.com/office/drawing/2014/main" id="{41CBCD02-4035-57DC-4358-E216AB672909}"/>
                    </a:ext>
                  </a:extLst>
                </p:cNvPr>
                <p:cNvSpPr/>
                <p:nvPr/>
              </p:nvSpPr>
              <p:spPr>
                <a:xfrm>
                  <a:off x="7245762" y="3179921"/>
                  <a:ext cx="122110" cy="118490"/>
                </a:xfrm>
                <a:custGeom>
                  <a:avLst/>
                  <a:gdLst>
                    <a:gd name="connsiteX0" fmla="*/ 61055 w 122110"/>
                    <a:gd name="connsiteY0" fmla="*/ 0 h 118490"/>
                    <a:gd name="connsiteX1" fmla="*/ 0 w 122110"/>
                    <a:gd name="connsiteY1" fmla="*/ 59246 h 118490"/>
                    <a:gd name="connsiteX2" fmla="*/ 61055 w 122110"/>
                    <a:gd name="connsiteY2" fmla="*/ 118491 h 118490"/>
                    <a:gd name="connsiteX3" fmla="*/ 122111 w 122110"/>
                    <a:gd name="connsiteY3" fmla="*/ 59246 h 118490"/>
                  </a:gdLst>
                  <a:ahLst/>
                  <a:cxnLst>
                    <a:cxn ang="0">
                      <a:pos x="connsiteX0" y="connsiteY0"/>
                    </a:cxn>
                    <a:cxn ang="0">
                      <a:pos x="connsiteX1" y="connsiteY1"/>
                    </a:cxn>
                    <a:cxn ang="0">
                      <a:pos x="connsiteX2" y="connsiteY2"/>
                    </a:cxn>
                    <a:cxn ang="0">
                      <a:pos x="connsiteX3" y="connsiteY3"/>
                    </a:cxn>
                  </a:cxnLst>
                  <a:rect l="l" t="t" r="r" b="b"/>
                  <a:pathLst>
                    <a:path w="122110" h="118490">
                      <a:moveTo>
                        <a:pt x="61055" y="0"/>
                      </a:moveTo>
                      <a:lnTo>
                        <a:pt x="0" y="59246"/>
                      </a:lnTo>
                      <a:lnTo>
                        <a:pt x="61055" y="118491"/>
                      </a:lnTo>
                      <a:lnTo>
                        <a:pt x="122111" y="59246"/>
                      </a:lnTo>
                      <a:close/>
                    </a:path>
                  </a:pathLst>
                </a:custGeom>
                <a:solidFill>
                  <a:srgbClr val="00B0F0"/>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329" name="Freeform: Shape 328">
                  <a:extLst>
                    <a:ext uri="{FF2B5EF4-FFF2-40B4-BE49-F238E27FC236}">
                      <a16:creationId xmlns:a16="http://schemas.microsoft.com/office/drawing/2014/main" id="{E130F4B6-A2D8-A63B-62A1-29FAB667017E}"/>
                    </a:ext>
                  </a:extLst>
                </p:cNvPr>
                <p:cNvSpPr/>
                <p:nvPr/>
              </p:nvSpPr>
              <p:spPr>
                <a:xfrm>
                  <a:off x="8070341" y="3271646"/>
                  <a:ext cx="122205" cy="118491"/>
                </a:xfrm>
                <a:custGeom>
                  <a:avLst/>
                  <a:gdLst>
                    <a:gd name="connsiteX0" fmla="*/ 61150 w 122205"/>
                    <a:gd name="connsiteY0" fmla="*/ 0 h 118491"/>
                    <a:gd name="connsiteX1" fmla="*/ 0 w 122205"/>
                    <a:gd name="connsiteY1" fmla="*/ 59150 h 118491"/>
                    <a:gd name="connsiteX2" fmla="*/ 61150 w 122205"/>
                    <a:gd name="connsiteY2" fmla="*/ 118491 h 118491"/>
                    <a:gd name="connsiteX3" fmla="*/ 122205 w 122205"/>
                    <a:gd name="connsiteY3" fmla="*/ 59150 h 118491"/>
                  </a:gdLst>
                  <a:ahLst/>
                  <a:cxnLst>
                    <a:cxn ang="0">
                      <a:pos x="connsiteX0" y="connsiteY0"/>
                    </a:cxn>
                    <a:cxn ang="0">
                      <a:pos x="connsiteX1" y="connsiteY1"/>
                    </a:cxn>
                    <a:cxn ang="0">
                      <a:pos x="connsiteX2" y="connsiteY2"/>
                    </a:cxn>
                    <a:cxn ang="0">
                      <a:pos x="connsiteX3" y="connsiteY3"/>
                    </a:cxn>
                  </a:cxnLst>
                  <a:rect l="l" t="t" r="r" b="b"/>
                  <a:pathLst>
                    <a:path w="122205" h="118491">
                      <a:moveTo>
                        <a:pt x="61150" y="0"/>
                      </a:moveTo>
                      <a:lnTo>
                        <a:pt x="0" y="59150"/>
                      </a:lnTo>
                      <a:lnTo>
                        <a:pt x="61150" y="118491"/>
                      </a:lnTo>
                      <a:lnTo>
                        <a:pt x="122205" y="59150"/>
                      </a:lnTo>
                      <a:close/>
                    </a:path>
                  </a:pathLst>
                </a:custGeom>
                <a:solidFill>
                  <a:srgbClr val="00B0F0"/>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330" name="Freeform: Shape 329">
                  <a:extLst>
                    <a:ext uri="{FF2B5EF4-FFF2-40B4-BE49-F238E27FC236}">
                      <a16:creationId xmlns:a16="http://schemas.microsoft.com/office/drawing/2014/main" id="{C76DBF06-ABB0-4D34-5528-34A1359859CF}"/>
                    </a:ext>
                  </a:extLst>
                </p:cNvPr>
                <p:cNvSpPr/>
                <p:nvPr/>
              </p:nvSpPr>
              <p:spPr>
                <a:xfrm>
                  <a:off x="2976614" y="2097986"/>
                  <a:ext cx="5147352" cy="1263385"/>
                </a:xfrm>
                <a:custGeom>
                  <a:avLst/>
                  <a:gdLst>
                    <a:gd name="connsiteX0" fmla="*/ 900 w 5147352"/>
                    <a:gd name="connsiteY0" fmla="*/ 85 h 1263385"/>
                    <a:gd name="connsiteX1" fmla="*/ 168921 w 5147352"/>
                    <a:gd name="connsiteY1" fmla="*/ 896673 h 1263385"/>
                    <a:gd name="connsiteX2" fmla="*/ 474293 w 5147352"/>
                    <a:gd name="connsiteY2" fmla="*/ 906865 h 1263385"/>
                    <a:gd name="connsiteX3" fmla="*/ 1024076 w 5147352"/>
                    <a:gd name="connsiteY3" fmla="*/ 1059646 h 1263385"/>
                    <a:gd name="connsiteX4" fmla="*/ 1741785 w 5147352"/>
                    <a:gd name="connsiteY4" fmla="*/ 1253194 h 1263385"/>
                    <a:gd name="connsiteX5" fmla="*/ 2627514 w 5147352"/>
                    <a:gd name="connsiteY5" fmla="*/ 1253194 h 1263385"/>
                    <a:gd name="connsiteX6" fmla="*/ 3498004 w 5147352"/>
                    <a:gd name="connsiteY6" fmla="*/ 1263386 h 1263385"/>
                    <a:gd name="connsiteX7" fmla="*/ 4322679 w 5147352"/>
                    <a:gd name="connsiteY7" fmla="*/ 1151277 h 1263385"/>
                    <a:gd name="connsiteX8" fmla="*/ 5147353 w 5147352"/>
                    <a:gd name="connsiteY8" fmla="*/ 1243003 h 126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7352" h="1263385">
                      <a:moveTo>
                        <a:pt x="900" y="85"/>
                      </a:moveTo>
                      <a:cubicBezTo>
                        <a:pt x="-14340" y="-10106"/>
                        <a:pt x="168921" y="896673"/>
                        <a:pt x="168921" y="896673"/>
                      </a:cubicBezTo>
                      <a:lnTo>
                        <a:pt x="474293" y="906865"/>
                      </a:lnTo>
                      <a:lnTo>
                        <a:pt x="1024076" y="1059646"/>
                      </a:lnTo>
                      <a:lnTo>
                        <a:pt x="1741785" y="1253194"/>
                      </a:lnTo>
                      <a:lnTo>
                        <a:pt x="2627514" y="1253194"/>
                      </a:lnTo>
                      <a:lnTo>
                        <a:pt x="3498004" y="1263386"/>
                      </a:lnTo>
                      <a:lnTo>
                        <a:pt x="4322679" y="1151277"/>
                      </a:lnTo>
                      <a:lnTo>
                        <a:pt x="5147353" y="1243003"/>
                      </a:lnTo>
                    </a:path>
                  </a:pathLst>
                </a:custGeom>
                <a:noFill/>
                <a:ln w="14288" cap="flat">
                  <a:solidFill>
                    <a:srgbClr val="00B0F0"/>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grpSp>
          <p:grpSp>
            <p:nvGrpSpPr>
              <p:cNvPr id="308" name="Graphic 1">
                <a:extLst>
                  <a:ext uri="{FF2B5EF4-FFF2-40B4-BE49-F238E27FC236}">
                    <a16:creationId xmlns:a16="http://schemas.microsoft.com/office/drawing/2014/main" id="{01826349-F0F2-E9CE-546F-BF21232B7E15}"/>
                  </a:ext>
                </a:extLst>
              </p:cNvPr>
              <p:cNvGrpSpPr/>
              <p:nvPr/>
            </p:nvGrpSpPr>
            <p:grpSpPr>
              <a:xfrm>
                <a:off x="2903791" y="2084165"/>
                <a:ext cx="5293804" cy="1191482"/>
                <a:chOff x="2903791" y="2084165"/>
                <a:chExt cx="5293804" cy="1191482"/>
              </a:xfrm>
            </p:grpSpPr>
            <p:grpSp>
              <p:nvGrpSpPr>
                <p:cNvPr id="310" name="Graphic 1">
                  <a:extLst>
                    <a:ext uri="{FF2B5EF4-FFF2-40B4-BE49-F238E27FC236}">
                      <a16:creationId xmlns:a16="http://schemas.microsoft.com/office/drawing/2014/main" id="{B25B009D-E830-8583-538D-20E4D23918D3}"/>
                    </a:ext>
                  </a:extLst>
                </p:cNvPr>
                <p:cNvGrpSpPr/>
                <p:nvPr/>
              </p:nvGrpSpPr>
              <p:grpSpPr>
                <a:xfrm>
                  <a:off x="2903791" y="2084165"/>
                  <a:ext cx="5293804" cy="1191482"/>
                  <a:chOff x="2903791" y="2084165"/>
                  <a:chExt cx="5293804" cy="1191482"/>
                </a:xfrm>
                <a:solidFill>
                  <a:srgbClr val="CCDB29"/>
                </a:solidFill>
              </p:grpSpPr>
              <p:sp>
                <p:nvSpPr>
                  <p:cNvPr id="312" name="Freeform: Shape 311">
                    <a:extLst>
                      <a:ext uri="{FF2B5EF4-FFF2-40B4-BE49-F238E27FC236}">
                        <a16:creationId xmlns:a16="http://schemas.microsoft.com/office/drawing/2014/main" id="{D2525280-2CE2-83E1-591B-FFDEF706943B}"/>
                      </a:ext>
                    </a:extLst>
                  </p:cNvPr>
                  <p:cNvSpPr/>
                  <p:nvPr/>
                </p:nvSpPr>
                <p:spPr>
                  <a:xfrm>
                    <a:off x="2903791" y="2084165"/>
                    <a:ext cx="132207" cy="101345"/>
                  </a:xfrm>
                  <a:custGeom>
                    <a:avLst/>
                    <a:gdLst>
                      <a:gd name="connsiteX0" fmla="*/ 66104 w 132207"/>
                      <a:gd name="connsiteY0" fmla="*/ 0 h 101345"/>
                      <a:gd name="connsiteX1" fmla="*/ 0 w 132207"/>
                      <a:gd name="connsiteY1" fmla="*/ 76391 h 101345"/>
                      <a:gd name="connsiteX2" fmla="*/ 132207 w 132207"/>
                      <a:gd name="connsiteY2" fmla="*/ 101346 h 101345"/>
                    </a:gdLst>
                    <a:ahLst/>
                    <a:cxnLst>
                      <a:cxn ang="0">
                        <a:pos x="connsiteX0" y="connsiteY0"/>
                      </a:cxn>
                      <a:cxn ang="0">
                        <a:pos x="connsiteX1" y="connsiteY1"/>
                      </a:cxn>
                      <a:cxn ang="0">
                        <a:pos x="connsiteX2" y="connsiteY2"/>
                      </a:cxn>
                    </a:cxnLst>
                    <a:rect l="l" t="t" r="r" b="b"/>
                    <a:pathLst>
                      <a:path w="132207" h="101345">
                        <a:moveTo>
                          <a:pt x="66104" y="0"/>
                        </a:moveTo>
                        <a:lnTo>
                          <a:pt x="0" y="76391"/>
                        </a:lnTo>
                        <a:lnTo>
                          <a:pt x="132207" y="101346"/>
                        </a:lnTo>
                        <a:close/>
                      </a:path>
                    </a:pathLst>
                  </a:custGeom>
                  <a:solidFill>
                    <a:srgbClr val="CCDB29"/>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313" name="Freeform: Shape 312">
                    <a:extLst>
                      <a:ext uri="{FF2B5EF4-FFF2-40B4-BE49-F238E27FC236}">
                        <a16:creationId xmlns:a16="http://schemas.microsoft.com/office/drawing/2014/main" id="{84F74475-4C89-E2F9-F39D-8F3A90F01B9E}"/>
                      </a:ext>
                    </a:extLst>
                  </p:cNvPr>
                  <p:cNvSpPr/>
                  <p:nvPr/>
                </p:nvSpPr>
                <p:spPr>
                  <a:xfrm>
                    <a:off x="3071716" y="2685192"/>
                    <a:ext cx="132302" cy="101441"/>
                  </a:xfrm>
                  <a:custGeom>
                    <a:avLst/>
                    <a:gdLst>
                      <a:gd name="connsiteX0" fmla="*/ 66103 w 132302"/>
                      <a:gd name="connsiteY0" fmla="*/ 0 h 101441"/>
                      <a:gd name="connsiteX1" fmla="*/ 0 w 132302"/>
                      <a:gd name="connsiteY1" fmla="*/ 101441 h 101441"/>
                      <a:gd name="connsiteX2" fmla="*/ 132302 w 132302"/>
                      <a:gd name="connsiteY2" fmla="*/ 101441 h 101441"/>
                    </a:gdLst>
                    <a:ahLst/>
                    <a:cxnLst>
                      <a:cxn ang="0">
                        <a:pos x="connsiteX0" y="connsiteY0"/>
                      </a:cxn>
                      <a:cxn ang="0">
                        <a:pos x="connsiteX1" y="connsiteY1"/>
                      </a:cxn>
                      <a:cxn ang="0">
                        <a:pos x="connsiteX2" y="connsiteY2"/>
                      </a:cxn>
                    </a:cxnLst>
                    <a:rect l="l" t="t" r="r" b="b"/>
                    <a:pathLst>
                      <a:path w="132302" h="101441">
                        <a:moveTo>
                          <a:pt x="66103" y="0"/>
                        </a:moveTo>
                        <a:lnTo>
                          <a:pt x="0" y="101441"/>
                        </a:lnTo>
                        <a:lnTo>
                          <a:pt x="132302" y="101441"/>
                        </a:lnTo>
                        <a:close/>
                      </a:path>
                    </a:pathLst>
                  </a:custGeom>
                  <a:solidFill>
                    <a:srgbClr val="CCDB29"/>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314" name="Freeform: Shape 313">
                    <a:extLst>
                      <a:ext uri="{FF2B5EF4-FFF2-40B4-BE49-F238E27FC236}">
                        <a16:creationId xmlns:a16="http://schemas.microsoft.com/office/drawing/2014/main" id="{AE4DA0CB-40E0-26A1-0948-8B7F016590D3}"/>
                      </a:ext>
                    </a:extLst>
                  </p:cNvPr>
                  <p:cNvSpPr/>
                  <p:nvPr/>
                </p:nvSpPr>
                <p:spPr>
                  <a:xfrm>
                    <a:off x="3392423" y="2929794"/>
                    <a:ext cx="132206" cy="101345"/>
                  </a:xfrm>
                  <a:custGeom>
                    <a:avLst/>
                    <a:gdLst>
                      <a:gd name="connsiteX0" fmla="*/ 66104 w 132206"/>
                      <a:gd name="connsiteY0" fmla="*/ 0 h 101345"/>
                      <a:gd name="connsiteX1" fmla="*/ 0 w 132206"/>
                      <a:gd name="connsiteY1" fmla="*/ 101346 h 101345"/>
                      <a:gd name="connsiteX2" fmla="*/ 132207 w 132206"/>
                      <a:gd name="connsiteY2" fmla="*/ 101346 h 101345"/>
                    </a:gdLst>
                    <a:ahLst/>
                    <a:cxnLst>
                      <a:cxn ang="0">
                        <a:pos x="connsiteX0" y="connsiteY0"/>
                      </a:cxn>
                      <a:cxn ang="0">
                        <a:pos x="connsiteX1" y="connsiteY1"/>
                      </a:cxn>
                      <a:cxn ang="0">
                        <a:pos x="connsiteX2" y="connsiteY2"/>
                      </a:cxn>
                    </a:cxnLst>
                    <a:rect l="l" t="t" r="r" b="b"/>
                    <a:pathLst>
                      <a:path w="132206" h="101345">
                        <a:moveTo>
                          <a:pt x="66104" y="0"/>
                        </a:moveTo>
                        <a:lnTo>
                          <a:pt x="0" y="101346"/>
                        </a:lnTo>
                        <a:lnTo>
                          <a:pt x="132207" y="101346"/>
                        </a:lnTo>
                        <a:close/>
                      </a:path>
                    </a:pathLst>
                  </a:custGeom>
                  <a:solidFill>
                    <a:srgbClr val="CCDB29"/>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315" name="Freeform: Shape 314">
                    <a:extLst>
                      <a:ext uri="{FF2B5EF4-FFF2-40B4-BE49-F238E27FC236}">
                        <a16:creationId xmlns:a16="http://schemas.microsoft.com/office/drawing/2014/main" id="{CF9B8A72-B21C-72AC-E12C-79F88C49E016}"/>
                      </a:ext>
                    </a:extLst>
                  </p:cNvPr>
                  <p:cNvSpPr/>
                  <p:nvPr/>
                </p:nvSpPr>
                <p:spPr>
                  <a:xfrm>
                    <a:off x="3926871" y="2980658"/>
                    <a:ext cx="132302" cy="101441"/>
                  </a:xfrm>
                  <a:custGeom>
                    <a:avLst/>
                    <a:gdLst>
                      <a:gd name="connsiteX0" fmla="*/ 66199 w 132302"/>
                      <a:gd name="connsiteY0" fmla="*/ 0 h 101441"/>
                      <a:gd name="connsiteX1" fmla="*/ 0 w 132302"/>
                      <a:gd name="connsiteY1" fmla="*/ 101441 h 101441"/>
                      <a:gd name="connsiteX2" fmla="*/ 132302 w 132302"/>
                      <a:gd name="connsiteY2" fmla="*/ 101441 h 101441"/>
                    </a:gdLst>
                    <a:ahLst/>
                    <a:cxnLst>
                      <a:cxn ang="0">
                        <a:pos x="connsiteX0" y="connsiteY0"/>
                      </a:cxn>
                      <a:cxn ang="0">
                        <a:pos x="connsiteX1" y="connsiteY1"/>
                      </a:cxn>
                      <a:cxn ang="0">
                        <a:pos x="connsiteX2" y="connsiteY2"/>
                      </a:cxn>
                    </a:cxnLst>
                    <a:rect l="l" t="t" r="r" b="b"/>
                    <a:pathLst>
                      <a:path w="132302" h="101441">
                        <a:moveTo>
                          <a:pt x="66199" y="0"/>
                        </a:moveTo>
                        <a:lnTo>
                          <a:pt x="0" y="101441"/>
                        </a:lnTo>
                        <a:lnTo>
                          <a:pt x="132302" y="101441"/>
                        </a:lnTo>
                        <a:close/>
                      </a:path>
                    </a:pathLst>
                  </a:custGeom>
                  <a:solidFill>
                    <a:srgbClr val="CCDB29"/>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316" name="Freeform: Shape 315">
                    <a:extLst>
                      <a:ext uri="{FF2B5EF4-FFF2-40B4-BE49-F238E27FC236}">
                        <a16:creationId xmlns:a16="http://schemas.microsoft.com/office/drawing/2014/main" id="{5489302C-86E4-9EBB-C619-7254CE3E2E99}"/>
                      </a:ext>
                    </a:extLst>
                  </p:cNvPr>
                  <p:cNvSpPr/>
                  <p:nvPr/>
                </p:nvSpPr>
                <p:spPr>
                  <a:xfrm>
                    <a:off x="4659915" y="3041808"/>
                    <a:ext cx="132206" cy="101441"/>
                  </a:xfrm>
                  <a:custGeom>
                    <a:avLst/>
                    <a:gdLst>
                      <a:gd name="connsiteX0" fmla="*/ 66104 w 132206"/>
                      <a:gd name="connsiteY0" fmla="*/ 0 h 101441"/>
                      <a:gd name="connsiteX1" fmla="*/ 0 w 132206"/>
                      <a:gd name="connsiteY1" fmla="*/ 101441 h 101441"/>
                      <a:gd name="connsiteX2" fmla="*/ 132207 w 132206"/>
                      <a:gd name="connsiteY2" fmla="*/ 101441 h 101441"/>
                    </a:gdLst>
                    <a:ahLst/>
                    <a:cxnLst>
                      <a:cxn ang="0">
                        <a:pos x="connsiteX0" y="connsiteY0"/>
                      </a:cxn>
                      <a:cxn ang="0">
                        <a:pos x="connsiteX1" y="connsiteY1"/>
                      </a:cxn>
                      <a:cxn ang="0">
                        <a:pos x="connsiteX2" y="connsiteY2"/>
                      </a:cxn>
                    </a:cxnLst>
                    <a:rect l="l" t="t" r="r" b="b"/>
                    <a:pathLst>
                      <a:path w="132206" h="101441">
                        <a:moveTo>
                          <a:pt x="66104" y="0"/>
                        </a:moveTo>
                        <a:lnTo>
                          <a:pt x="0" y="101441"/>
                        </a:lnTo>
                        <a:lnTo>
                          <a:pt x="132207" y="101441"/>
                        </a:lnTo>
                        <a:close/>
                      </a:path>
                    </a:pathLst>
                  </a:custGeom>
                  <a:solidFill>
                    <a:srgbClr val="CCDB29"/>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317" name="Freeform: Shape 316">
                    <a:extLst>
                      <a:ext uri="{FF2B5EF4-FFF2-40B4-BE49-F238E27FC236}">
                        <a16:creationId xmlns:a16="http://schemas.microsoft.com/office/drawing/2014/main" id="{0A05CA54-AEAA-D003-4C0D-13C4BB874C2B}"/>
                      </a:ext>
                    </a:extLst>
                  </p:cNvPr>
                  <p:cNvSpPr/>
                  <p:nvPr/>
                </p:nvSpPr>
                <p:spPr>
                  <a:xfrm>
                    <a:off x="5530309" y="3164109"/>
                    <a:ext cx="132302" cy="101345"/>
                  </a:xfrm>
                  <a:custGeom>
                    <a:avLst/>
                    <a:gdLst>
                      <a:gd name="connsiteX0" fmla="*/ 66199 w 132302"/>
                      <a:gd name="connsiteY0" fmla="*/ 0 h 101345"/>
                      <a:gd name="connsiteX1" fmla="*/ 0 w 132302"/>
                      <a:gd name="connsiteY1" fmla="*/ 101346 h 101345"/>
                      <a:gd name="connsiteX2" fmla="*/ 132302 w 132302"/>
                      <a:gd name="connsiteY2" fmla="*/ 101346 h 101345"/>
                    </a:gdLst>
                    <a:ahLst/>
                    <a:cxnLst>
                      <a:cxn ang="0">
                        <a:pos x="connsiteX0" y="connsiteY0"/>
                      </a:cxn>
                      <a:cxn ang="0">
                        <a:pos x="connsiteX1" y="connsiteY1"/>
                      </a:cxn>
                      <a:cxn ang="0">
                        <a:pos x="connsiteX2" y="connsiteY2"/>
                      </a:cxn>
                    </a:cxnLst>
                    <a:rect l="l" t="t" r="r" b="b"/>
                    <a:pathLst>
                      <a:path w="132302" h="101345">
                        <a:moveTo>
                          <a:pt x="66199" y="0"/>
                        </a:moveTo>
                        <a:lnTo>
                          <a:pt x="0" y="101346"/>
                        </a:lnTo>
                        <a:lnTo>
                          <a:pt x="132302" y="101346"/>
                        </a:lnTo>
                        <a:close/>
                      </a:path>
                    </a:pathLst>
                  </a:custGeom>
                  <a:solidFill>
                    <a:srgbClr val="CCDB29"/>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318" name="Freeform: Shape 317">
                    <a:extLst>
                      <a:ext uri="{FF2B5EF4-FFF2-40B4-BE49-F238E27FC236}">
                        <a16:creationId xmlns:a16="http://schemas.microsoft.com/office/drawing/2014/main" id="{586BEEC5-63FB-1802-CE6E-A186308F3D69}"/>
                      </a:ext>
                    </a:extLst>
                  </p:cNvPr>
                  <p:cNvSpPr/>
                  <p:nvPr/>
                </p:nvSpPr>
                <p:spPr>
                  <a:xfrm>
                    <a:off x="6431374" y="3123342"/>
                    <a:ext cx="132207" cy="101345"/>
                  </a:xfrm>
                  <a:custGeom>
                    <a:avLst/>
                    <a:gdLst>
                      <a:gd name="connsiteX0" fmla="*/ 66104 w 132207"/>
                      <a:gd name="connsiteY0" fmla="*/ 0 h 101345"/>
                      <a:gd name="connsiteX1" fmla="*/ 0 w 132207"/>
                      <a:gd name="connsiteY1" fmla="*/ 101346 h 101345"/>
                      <a:gd name="connsiteX2" fmla="*/ 132207 w 132207"/>
                      <a:gd name="connsiteY2" fmla="*/ 101346 h 101345"/>
                    </a:gdLst>
                    <a:ahLst/>
                    <a:cxnLst>
                      <a:cxn ang="0">
                        <a:pos x="connsiteX0" y="connsiteY0"/>
                      </a:cxn>
                      <a:cxn ang="0">
                        <a:pos x="connsiteX1" y="connsiteY1"/>
                      </a:cxn>
                      <a:cxn ang="0">
                        <a:pos x="connsiteX2" y="connsiteY2"/>
                      </a:cxn>
                    </a:cxnLst>
                    <a:rect l="l" t="t" r="r" b="b"/>
                    <a:pathLst>
                      <a:path w="132207" h="101345">
                        <a:moveTo>
                          <a:pt x="66104" y="0"/>
                        </a:moveTo>
                        <a:lnTo>
                          <a:pt x="0" y="101346"/>
                        </a:lnTo>
                        <a:lnTo>
                          <a:pt x="132207" y="101346"/>
                        </a:lnTo>
                        <a:close/>
                      </a:path>
                    </a:pathLst>
                  </a:custGeom>
                  <a:solidFill>
                    <a:srgbClr val="CCDB29"/>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319" name="Freeform: Shape 318">
                    <a:extLst>
                      <a:ext uri="{FF2B5EF4-FFF2-40B4-BE49-F238E27FC236}">
                        <a16:creationId xmlns:a16="http://schemas.microsoft.com/office/drawing/2014/main" id="{698ECF8F-4843-2403-80CB-90224C0C7A4F}"/>
                      </a:ext>
                    </a:extLst>
                  </p:cNvPr>
                  <p:cNvSpPr/>
                  <p:nvPr/>
                </p:nvSpPr>
                <p:spPr>
                  <a:xfrm>
                    <a:off x="7240713" y="3062192"/>
                    <a:ext cx="132207" cy="101345"/>
                  </a:xfrm>
                  <a:custGeom>
                    <a:avLst/>
                    <a:gdLst>
                      <a:gd name="connsiteX0" fmla="*/ 66104 w 132207"/>
                      <a:gd name="connsiteY0" fmla="*/ 0 h 101345"/>
                      <a:gd name="connsiteX1" fmla="*/ 0 w 132207"/>
                      <a:gd name="connsiteY1" fmla="*/ 101346 h 101345"/>
                      <a:gd name="connsiteX2" fmla="*/ 132207 w 132207"/>
                      <a:gd name="connsiteY2" fmla="*/ 101346 h 101345"/>
                    </a:gdLst>
                    <a:ahLst/>
                    <a:cxnLst>
                      <a:cxn ang="0">
                        <a:pos x="connsiteX0" y="connsiteY0"/>
                      </a:cxn>
                      <a:cxn ang="0">
                        <a:pos x="connsiteX1" y="connsiteY1"/>
                      </a:cxn>
                      <a:cxn ang="0">
                        <a:pos x="connsiteX2" y="connsiteY2"/>
                      </a:cxn>
                    </a:cxnLst>
                    <a:rect l="l" t="t" r="r" b="b"/>
                    <a:pathLst>
                      <a:path w="132207" h="101345">
                        <a:moveTo>
                          <a:pt x="66104" y="0"/>
                        </a:moveTo>
                        <a:lnTo>
                          <a:pt x="0" y="101346"/>
                        </a:lnTo>
                        <a:lnTo>
                          <a:pt x="132207" y="101346"/>
                        </a:lnTo>
                        <a:close/>
                      </a:path>
                    </a:pathLst>
                  </a:custGeom>
                  <a:solidFill>
                    <a:srgbClr val="CCDB29"/>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sp>
                <p:nvSpPr>
                  <p:cNvPr id="320" name="Freeform: Shape 319">
                    <a:extLst>
                      <a:ext uri="{FF2B5EF4-FFF2-40B4-BE49-F238E27FC236}">
                        <a16:creationId xmlns:a16="http://schemas.microsoft.com/office/drawing/2014/main" id="{3AC5E5E9-2FA3-5831-9EA1-6DD031C42B9F}"/>
                      </a:ext>
                    </a:extLst>
                  </p:cNvPr>
                  <p:cNvSpPr/>
                  <p:nvPr/>
                </p:nvSpPr>
                <p:spPr>
                  <a:xfrm>
                    <a:off x="8065293" y="3174301"/>
                    <a:ext cx="132302" cy="101345"/>
                  </a:xfrm>
                  <a:custGeom>
                    <a:avLst/>
                    <a:gdLst>
                      <a:gd name="connsiteX0" fmla="*/ 66199 w 132302"/>
                      <a:gd name="connsiteY0" fmla="*/ 0 h 101345"/>
                      <a:gd name="connsiteX1" fmla="*/ 0 w 132302"/>
                      <a:gd name="connsiteY1" fmla="*/ 101346 h 101345"/>
                      <a:gd name="connsiteX2" fmla="*/ 132302 w 132302"/>
                      <a:gd name="connsiteY2" fmla="*/ 101346 h 101345"/>
                    </a:gdLst>
                    <a:ahLst/>
                    <a:cxnLst>
                      <a:cxn ang="0">
                        <a:pos x="connsiteX0" y="connsiteY0"/>
                      </a:cxn>
                      <a:cxn ang="0">
                        <a:pos x="connsiteX1" y="connsiteY1"/>
                      </a:cxn>
                      <a:cxn ang="0">
                        <a:pos x="connsiteX2" y="connsiteY2"/>
                      </a:cxn>
                    </a:cxnLst>
                    <a:rect l="l" t="t" r="r" b="b"/>
                    <a:pathLst>
                      <a:path w="132302" h="101345">
                        <a:moveTo>
                          <a:pt x="66199" y="0"/>
                        </a:moveTo>
                        <a:lnTo>
                          <a:pt x="0" y="101346"/>
                        </a:lnTo>
                        <a:lnTo>
                          <a:pt x="132302" y="101346"/>
                        </a:lnTo>
                        <a:close/>
                      </a:path>
                    </a:pathLst>
                  </a:custGeom>
                  <a:solidFill>
                    <a:srgbClr val="CCDB29"/>
                  </a:solidFill>
                  <a:ln w="9525" cap="flat">
                    <a:noFill/>
                    <a:prstDash val="solid"/>
                    <a:miter/>
                  </a:ln>
                </p:spPr>
                <p:txBody>
                  <a:bodyPr rtlCol="0" anchor="ctr"/>
                  <a:lstStyle/>
                  <a:p>
                    <a:pPr defTabSz="304815"/>
                    <a:endParaRPr lang="en-US" sz="1200">
                      <a:solidFill>
                        <a:prstClr val="black"/>
                      </a:solidFill>
                      <a:latin typeface="Nunito" panose="00000500000000000000" pitchFamily="2" charset="0"/>
                    </a:endParaRPr>
                  </a:p>
                </p:txBody>
              </p:sp>
            </p:grpSp>
            <p:sp>
              <p:nvSpPr>
                <p:cNvPr id="311" name="Freeform: Shape 310">
                  <a:extLst>
                    <a:ext uri="{FF2B5EF4-FFF2-40B4-BE49-F238E27FC236}">
                      <a16:creationId xmlns:a16="http://schemas.microsoft.com/office/drawing/2014/main" id="{06B522C5-32EF-AB1A-D9BA-1EDCBEB76077}"/>
                    </a:ext>
                  </a:extLst>
                </p:cNvPr>
                <p:cNvSpPr/>
                <p:nvPr/>
              </p:nvSpPr>
              <p:spPr>
                <a:xfrm>
                  <a:off x="2969894" y="2154078"/>
                  <a:ext cx="5161597" cy="1090136"/>
                </a:xfrm>
                <a:custGeom>
                  <a:avLst/>
                  <a:gdLst>
                    <a:gd name="connsiteX0" fmla="*/ 0 w 5161597"/>
                    <a:gd name="connsiteY0" fmla="*/ 0 h 1090136"/>
                    <a:gd name="connsiteX1" fmla="*/ 175641 w 5161597"/>
                    <a:gd name="connsiteY1" fmla="*/ 606266 h 1090136"/>
                    <a:gd name="connsiteX2" fmla="*/ 488633 w 5161597"/>
                    <a:gd name="connsiteY2" fmla="*/ 845629 h 1090136"/>
                    <a:gd name="connsiteX3" fmla="*/ 1007840 w 5161597"/>
                    <a:gd name="connsiteY3" fmla="*/ 886397 h 1090136"/>
                    <a:gd name="connsiteX4" fmla="*/ 1756124 w 5161597"/>
                    <a:gd name="connsiteY4" fmla="*/ 957739 h 1090136"/>
                    <a:gd name="connsiteX5" fmla="*/ 2626614 w 5161597"/>
                    <a:gd name="connsiteY5" fmla="*/ 1079945 h 1090136"/>
                    <a:gd name="connsiteX6" fmla="*/ 3527584 w 5161597"/>
                    <a:gd name="connsiteY6" fmla="*/ 1039178 h 1090136"/>
                    <a:gd name="connsiteX7" fmla="*/ 4336923 w 5161597"/>
                    <a:gd name="connsiteY7" fmla="*/ 967931 h 1090136"/>
                    <a:gd name="connsiteX8" fmla="*/ 5161598 w 5161597"/>
                    <a:gd name="connsiteY8" fmla="*/ 1090136 h 1090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1597" h="1090136">
                      <a:moveTo>
                        <a:pt x="0" y="0"/>
                      </a:moveTo>
                      <a:lnTo>
                        <a:pt x="175641" y="606266"/>
                      </a:lnTo>
                      <a:lnTo>
                        <a:pt x="488633" y="845629"/>
                      </a:lnTo>
                      <a:lnTo>
                        <a:pt x="1007840" y="886397"/>
                      </a:lnTo>
                      <a:lnTo>
                        <a:pt x="1756124" y="957739"/>
                      </a:lnTo>
                      <a:lnTo>
                        <a:pt x="2626614" y="1079945"/>
                      </a:lnTo>
                      <a:lnTo>
                        <a:pt x="3527584" y="1039178"/>
                      </a:lnTo>
                      <a:lnTo>
                        <a:pt x="4336923" y="967931"/>
                      </a:lnTo>
                      <a:lnTo>
                        <a:pt x="5161598" y="1090136"/>
                      </a:lnTo>
                    </a:path>
                  </a:pathLst>
                </a:custGeom>
                <a:noFill/>
                <a:ln w="14288" cap="flat">
                  <a:solidFill>
                    <a:srgbClr val="CCDB29"/>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grpSp>
          <p:sp>
            <p:nvSpPr>
              <p:cNvPr id="309" name="Freeform: Shape 308">
                <a:extLst>
                  <a:ext uri="{FF2B5EF4-FFF2-40B4-BE49-F238E27FC236}">
                    <a16:creationId xmlns:a16="http://schemas.microsoft.com/office/drawing/2014/main" id="{6EA1041F-BBE3-6CE9-5A53-5079723ACE18}"/>
                  </a:ext>
                </a:extLst>
              </p:cNvPr>
              <p:cNvSpPr/>
              <p:nvPr/>
            </p:nvSpPr>
            <p:spPr>
              <a:xfrm>
                <a:off x="3069145" y="1843373"/>
                <a:ext cx="213836" cy="2248757"/>
              </a:xfrm>
              <a:custGeom>
                <a:avLst/>
                <a:gdLst>
                  <a:gd name="connsiteX0" fmla="*/ 0 w 213836"/>
                  <a:gd name="connsiteY0" fmla="*/ 0 h 2248757"/>
                  <a:gd name="connsiteX1" fmla="*/ 213836 w 213836"/>
                  <a:gd name="connsiteY1" fmla="*/ 0 h 2248757"/>
                  <a:gd name="connsiteX2" fmla="*/ 213836 w 213836"/>
                  <a:gd name="connsiteY2" fmla="*/ 2248757 h 2248757"/>
                  <a:gd name="connsiteX3" fmla="*/ 0 w 213836"/>
                  <a:gd name="connsiteY3" fmla="*/ 2248757 h 2248757"/>
                </a:gdLst>
                <a:ahLst/>
                <a:cxnLst>
                  <a:cxn ang="0">
                    <a:pos x="connsiteX0" y="connsiteY0"/>
                  </a:cxn>
                  <a:cxn ang="0">
                    <a:pos x="connsiteX1" y="connsiteY1"/>
                  </a:cxn>
                  <a:cxn ang="0">
                    <a:pos x="connsiteX2" y="connsiteY2"/>
                  </a:cxn>
                  <a:cxn ang="0">
                    <a:pos x="connsiteX3" y="connsiteY3"/>
                  </a:cxn>
                </a:cxnLst>
                <a:rect l="l" t="t" r="r" b="b"/>
                <a:pathLst>
                  <a:path w="213836" h="2248757">
                    <a:moveTo>
                      <a:pt x="0" y="0"/>
                    </a:moveTo>
                    <a:lnTo>
                      <a:pt x="213836" y="0"/>
                    </a:lnTo>
                    <a:lnTo>
                      <a:pt x="213836" y="2248757"/>
                    </a:lnTo>
                    <a:lnTo>
                      <a:pt x="0" y="2248757"/>
                    </a:lnTo>
                    <a:close/>
                  </a:path>
                </a:pathLst>
              </a:custGeom>
              <a:noFill/>
              <a:ln w="9525" cap="flat">
                <a:solidFill>
                  <a:srgbClr val="EF3F30"/>
                </a:solidFill>
                <a:prstDash val="solid"/>
                <a:miter/>
              </a:ln>
            </p:spPr>
            <p:txBody>
              <a:bodyPr rtlCol="0" anchor="ctr"/>
              <a:lstStyle/>
              <a:p>
                <a:pPr defTabSz="304815"/>
                <a:endParaRPr lang="en-US" sz="1200">
                  <a:solidFill>
                    <a:prstClr val="black"/>
                  </a:solidFill>
                  <a:latin typeface="Nunito" panose="00000500000000000000" pitchFamily="2" charset="0"/>
                </a:endParaRPr>
              </a:p>
            </p:txBody>
          </p:sp>
        </p:grpSp>
      </p:grpSp>
      <p:sp>
        <p:nvSpPr>
          <p:cNvPr id="349" name="Title 348">
            <a:extLst>
              <a:ext uri="{FF2B5EF4-FFF2-40B4-BE49-F238E27FC236}">
                <a16:creationId xmlns:a16="http://schemas.microsoft.com/office/drawing/2014/main" id="{C01669EE-0176-DCCD-9A45-0CA5DB7779FD}"/>
              </a:ext>
            </a:extLst>
          </p:cNvPr>
          <p:cNvSpPr txBox="1">
            <a:spLocks noGrp="1"/>
          </p:cNvSpPr>
          <p:nvPr>
            <p:ph type="title"/>
          </p:nvPr>
        </p:nvSpPr>
        <p:spPr>
          <a:xfrm>
            <a:off x="511276" y="24986"/>
            <a:ext cx="11680723" cy="978729"/>
          </a:xfrm>
          <a:prstGeom prst="rect">
            <a:avLst/>
          </a:prstGeom>
          <a:noFill/>
        </p:spPr>
        <p:txBody>
          <a:bodyPr wrap="square" rtlCol="0">
            <a:spAutoFit/>
          </a:bodyPr>
          <a:lstStyle/>
          <a:p>
            <a:pPr defTabSz="304815"/>
            <a:r>
              <a:rPr lang="en-US" sz="3200" dirty="0">
                <a:solidFill>
                  <a:schemeClr val="accent1"/>
                </a:solidFill>
                <a:sym typeface="Arial"/>
                <a:rtl val="0"/>
              </a:rPr>
              <a:t>D</a:t>
            </a:r>
            <a:r>
              <a:rPr lang="en-US" sz="3200" b="1" dirty="0">
                <a:solidFill>
                  <a:schemeClr val="accent1"/>
                </a:solidFill>
                <a:sym typeface="Arial"/>
                <a:rtl val="0"/>
              </a:rPr>
              <a:t>apagliflozin/</a:t>
            </a:r>
            <a:r>
              <a:rPr lang="en-US" sz="3200" dirty="0" err="1">
                <a:solidFill>
                  <a:schemeClr val="accent1"/>
                </a:solidFill>
                <a:sym typeface="Arial"/>
                <a:rtl val="0"/>
              </a:rPr>
              <a:t>D</a:t>
            </a:r>
            <a:r>
              <a:rPr lang="en-US" sz="3200" b="1" dirty="0" err="1">
                <a:solidFill>
                  <a:schemeClr val="accent1"/>
                </a:solidFill>
                <a:sym typeface="Arial"/>
                <a:rtl val="0"/>
              </a:rPr>
              <a:t>apa+metxr</a:t>
            </a:r>
            <a:r>
              <a:rPr lang="en-US" sz="3200" b="1" dirty="0">
                <a:solidFill>
                  <a:schemeClr val="accent1"/>
                </a:solidFill>
                <a:sym typeface="Arial"/>
                <a:rtl val="0"/>
              </a:rPr>
              <a:t> : </a:t>
            </a:r>
            <a:r>
              <a:rPr lang="en-US" sz="3200" b="1" dirty="0" err="1">
                <a:solidFill>
                  <a:schemeClr val="accent1"/>
                </a:solidFill>
                <a:sym typeface="Arial"/>
                <a:rtl val="0"/>
              </a:rPr>
              <a:t>kiểm</a:t>
            </a:r>
            <a:r>
              <a:rPr lang="en-US" sz="3200" b="1" dirty="0">
                <a:solidFill>
                  <a:schemeClr val="accent1"/>
                </a:solidFill>
                <a:sym typeface="Arial"/>
                <a:rtl val="0"/>
              </a:rPr>
              <a:t> </a:t>
            </a:r>
            <a:r>
              <a:rPr lang="en-US" sz="3200" b="1" dirty="0" err="1">
                <a:solidFill>
                  <a:schemeClr val="accent1"/>
                </a:solidFill>
                <a:sym typeface="Arial"/>
                <a:rtl val="0"/>
              </a:rPr>
              <a:t>soát</a:t>
            </a:r>
            <a:r>
              <a:rPr lang="en-US" sz="3200" b="1" dirty="0">
                <a:solidFill>
                  <a:schemeClr val="accent1"/>
                </a:solidFill>
                <a:sym typeface="Arial"/>
                <a:rtl val="0"/>
              </a:rPr>
              <a:t> </a:t>
            </a:r>
            <a:r>
              <a:rPr lang="en-US" sz="3200" b="1" dirty="0" err="1">
                <a:solidFill>
                  <a:schemeClr val="accent1"/>
                </a:solidFill>
                <a:sym typeface="Arial"/>
                <a:rtl val="0"/>
              </a:rPr>
              <a:t>đường</a:t>
            </a:r>
            <a:r>
              <a:rPr lang="en-US" sz="3200" b="1" dirty="0">
                <a:solidFill>
                  <a:schemeClr val="accent1"/>
                </a:solidFill>
                <a:sym typeface="Arial"/>
                <a:rtl val="0"/>
              </a:rPr>
              <a:t> </a:t>
            </a:r>
            <a:r>
              <a:rPr lang="en-US" sz="3200" b="1" dirty="0" err="1">
                <a:solidFill>
                  <a:schemeClr val="accent1"/>
                </a:solidFill>
                <a:sym typeface="Arial"/>
                <a:rtl val="0"/>
              </a:rPr>
              <a:t>huyết</a:t>
            </a:r>
            <a:r>
              <a:rPr lang="en-US" sz="3200" b="1" dirty="0">
                <a:solidFill>
                  <a:schemeClr val="accent1"/>
                </a:solidFill>
                <a:sym typeface="Arial"/>
                <a:rtl val="0"/>
              </a:rPr>
              <a:t> </a:t>
            </a:r>
            <a:br>
              <a:rPr lang="en-US" sz="3200" b="1" dirty="0">
                <a:solidFill>
                  <a:schemeClr val="accent1"/>
                </a:solidFill>
                <a:sym typeface="Arial"/>
                <a:rtl val="0"/>
              </a:rPr>
            </a:br>
            <a:r>
              <a:rPr lang="en-US" sz="3200" b="1" dirty="0" err="1">
                <a:solidFill>
                  <a:schemeClr val="accent1"/>
                </a:solidFill>
                <a:sym typeface="Arial"/>
                <a:rtl val="0"/>
              </a:rPr>
              <a:t>nhanh</a:t>
            </a:r>
            <a:r>
              <a:rPr lang="en-US" sz="3200" b="1" dirty="0">
                <a:solidFill>
                  <a:schemeClr val="accent1"/>
                </a:solidFill>
                <a:sym typeface="Arial"/>
                <a:rtl val="0"/>
              </a:rPr>
              <a:t> - </a:t>
            </a:r>
            <a:r>
              <a:rPr lang="en-US" sz="3200" b="1" dirty="0" err="1">
                <a:solidFill>
                  <a:schemeClr val="accent1"/>
                </a:solidFill>
                <a:sym typeface="Arial"/>
                <a:rtl val="0"/>
              </a:rPr>
              <a:t>ổn</a:t>
            </a:r>
            <a:r>
              <a:rPr lang="en-US" sz="3200" b="1" dirty="0">
                <a:solidFill>
                  <a:schemeClr val="accent1"/>
                </a:solidFill>
                <a:sym typeface="Arial"/>
                <a:rtl val="0"/>
              </a:rPr>
              <a:t> </a:t>
            </a:r>
            <a:r>
              <a:rPr lang="en-US" sz="3200" b="1" dirty="0" err="1">
                <a:solidFill>
                  <a:schemeClr val="accent1"/>
                </a:solidFill>
                <a:sym typeface="Arial"/>
                <a:rtl val="0"/>
              </a:rPr>
              <a:t>định</a:t>
            </a:r>
            <a:r>
              <a:rPr lang="en-US" sz="3200" b="1" dirty="0">
                <a:solidFill>
                  <a:schemeClr val="accent1"/>
                </a:solidFill>
                <a:sym typeface="Arial"/>
                <a:rtl val="0"/>
              </a:rPr>
              <a:t> – </a:t>
            </a:r>
            <a:r>
              <a:rPr lang="en-US" sz="3200" b="1" dirty="0" err="1">
                <a:solidFill>
                  <a:schemeClr val="accent1"/>
                </a:solidFill>
                <a:sym typeface="Arial"/>
                <a:rtl val="0"/>
              </a:rPr>
              <a:t>êm</a:t>
            </a:r>
            <a:r>
              <a:rPr lang="en-US" sz="3200" b="1" dirty="0">
                <a:solidFill>
                  <a:schemeClr val="accent1"/>
                </a:solidFill>
                <a:sym typeface="Arial"/>
                <a:rtl val="0"/>
              </a:rPr>
              <a:t> </a:t>
            </a:r>
            <a:r>
              <a:rPr lang="en-US" sz="3200" b="1" dirty="0" err="1">
                <a:solidFill>
                  <a:schemeClr val="accent1"/>
                </a:solidFill>
                <a:sym typeface="Arial"/>
                <a:rtl val="0"/>
              </a:rPr>
              <a:t>dịu</a:t>
            </a:r>
            <a:r>
              <a:rPr lang="en-US" sz="3200" b="1" dirty="0">
                <a:solidFill>
                  <a:schemeClr val="accent1"/>
                </a:solidFill>
                <a:sym typeface="Arial"/>
                <a:rtl val="0"/>
              </a:rPr>
              <a:t> </a:t>
            </a:r>
            <a:r>
              <a:rPr lang="en-US" sz="3200" b="1" baseline="30000" dirty="0">
                <a:solidFill>
                  <a:schemeClr val="accent1"/>
                </a:solidFill>
                <a:sym typeface="Arial"/>
                <a:rtl val="0"/>
              </a:rPr>
              <a:t>1,2,3</a:t>
            </a:r>
          </a:p>
        </p:txBody>
      </p:sp>
    </p:spTree>
    <p:extLst>
      <p:ext uri="{BB962C8B-B14F-4D97-AF65-F5344CB8AC3E}">
        <p14:creationId xmlns:p14="http://schemas.microsoft.com/office/powerpoint/2010/main" val="26613744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straZeneca Standard Template">
  <a:themeElements>
    <a:clrScheme name="AstraZeneca 2020">
      <a:dk1>
        <a:srgbClr val="3F4444"/>
      </a:dk1>
      <a:lt1>
        <a:srgbClr val="FFFFFF"/>
      </a:lt1>
      <a:dk2>
        <a:srgbClr val="003865"/>
      </a:dk2>
      <a:lt2>
        <a:srgbClr val="9DB0AC"/>
      </a:lt2>
      <a:accent1>
        <a:srgbClr val="830051"/>
      </a:accent1>
      <a:accent2>
        <a:srgbClr val="F0AB00"/>
      </a:accent2>
      <a:accent3>
        <a:srgbClr val="D0006F"/>
      </a:accent3>
      <a:accent4>
        <a:srgbClr val="3C1053"/>
      </a:accent4>
      <a:accent5>
        <a:srgbClr val="C4D600"/>
      </a:accent5>
      <a:accent6>
        <a:srgbClr val="68D2DF"/>
      </a:accent6>
      <a:hlink>
        <a:srgbClr val="68D2DF"/>
      </a:hlink>
      <a:folHlink>
        <a:srgbClr val="D0006F"/>
      </a:folHlink>
    </a:clrScheme>
    <a:fontScheme name="Astra Zeneca">
      <a:majorFont>
        <a:latin typeface="Calisto M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normAutofit/>
      </a:bodyPr>
      <a:lstStyle>
        <a:defPPr algn="ctr">
          <a:lnSpc>
            <a:spcPct val="90000"/>
          </a:lnSpc>
          <a:spcAft>
            <a:spcPts val="600"/>
          </a:spcAft>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0000"/>
          </a:lnSpc>
          <a:spcAft>
            <a:spcPts val="600"/>
          </a:spcAft>
          <a:defRPr dirty="0" err="1" smtClean="0"/>
        </a:defPPr>
      </a:lstStyle>
    </a:txDef>
  </a:objectDefaults>
  <a:extraClrSchemeLst/>
  <a:custClrLst>
    <a:custClr name="White">
      <a:srgbClr val="FFFFFF"/>
    </a:custClr>
    <a:custClr name="Graphite, Lighter 60%">
      <a:srgbClr val="B2B4B4"/>
    </a:custClr>
    <a:custClr name="Platinum, Lighter 60%">
      <a:srgbClr val="D8DFDE"/>
    </a:custClr>
    <a:custClr name="Navy, Lighter 60%">
      <a:srgbClr val="99AFC1"/>
    </a:custClr>
    <a:custClr name="Mulberry, Lighter 60%">
      <a:srgbClr val="CD99B9"/>
    </a:custClr>
    <a:custClr name="Gold, Lighter 60%">
      <a:srgbClr val="F9DD99"/>
    </a:custClr>
    <a:custClr name="Magenta, Lighter 60%">
      <a:srgbClr val="EC99C5"/>
    </a:custClr>
    <a:custClr name="Purple, Lighter 60%">
      <a:srgbClr val="B19FBA"/>
    </a:custClr>
    <a:custClr name="Lime Green, Lighter 60%">
      <a:srgbClr val="E7EF99"/>
    </a:custClr>
    <a:custClr name="Light Blue, Lighter 60%">
      <a:srgbClr val="C3EDF2"/>
    </a:custClr>
    <a:custClr name="White">
      <a:srgbClr val="FFFFFF"/>
    </a:custClr>
    <a:custClr name="Graphite, Lighter 40%">
      <a:srgbClr val="8C8F8F"/>
    </a:custClr>
    <a:custClr name="Platinum, Lighter 40%">
      <a:srgbClr val="C4D0CD"/>
    </a:custClr>
    <a:custClr name="Navy, Lighter 40%">
      <a:srgbClr val="6688A3"/>
    </a:custClr>
    <a:custClr name="Mulberry, Lighter 40%">
      <a:srgbClr val="B56697"/>
    </a:custClr>
    <a:custClr name="Gold, Lighter 40%">
      <a:srgbClr val="F6CD66"/>
    </a:custClr>
    <a:custClr name="Magenta, Lighter 40%">
      <a:srgbClr val="E366A9"/>
    </a:custClr>
    <a:custClr name="Purple, Lighter 40%">
      <a:srgbClr val="8A7098"/>
    </a:custClr>
    <a:custClr name="Lime Green, Lighter 40%">
      <a:srgbClr val="DCE666"/>
    </a:custClr>
    <a:custClr name="Light Blue, Lighter 40%">
      <a:srgbClr val="A4E4EC"/>
    </a:custClr>
    <a:custClr name="White">
      <a:srgbClr val="FFFFFF"/>
    </a:custClr>
    <a:custClr name="Graphite, Darker 40%">
      <a:srgbClr val="262929"/>
    </a:custClr>
    <a:custClr name="Platinum, Darker 40%">
      <a:srgbClr val="5E6A67"/>
    </a:custClr>
    <a:custClr name="Navy, Darker 40%">
      <a:srgbClr val="00223D"/>
    </a:custClr>
    <a:custClr name="Mulberry, Darker 40%">
      <a:srgbClr val="4F0031"/>
    </a:custClr>
    <a:custClr name="Gold, Darker 40%">
      <a:srgbClr val="906700"/>
    </a:custClr>
    <a:custClr name="Magenta, Darker 40%">
      <a:srgbClr val="7D0043"/>
    </a:custClr>
    <a:custClr name="Purple, Darker 40%">
      <a:srgbClr val="240A32"/>
    </a:custClr>
    <a:custClr name="Lime Green, Darker 40%">
      <a:srgbClr val="768000"/>
    </a:custClr>
    <a:custClr name="Light Blue, Darker 40%">
      <a:srgbClr val="3E7E86"/>
    </a:custClr>
    <a:custClr name="White">
      <a:srgbClr val="FFFFFF"/>
    </a:custClr>
    <a:custClr name="Graphite, Darker 60%">
      <a:srgbClr val="191B1B"/>
    </a:custClr>
    <a:custClr name="Platinum, Darker 60%">
      <a:srgbClr val="3F4645"/>
    </a:custClr>
    <a:custClr name="Navy, Darker 60%">
      <a:srgbClr val="001628"/>
    </a:custClr>
    <a:custClr name="Mulberry, Darker 60%">
      <a:srgbClr val="340020"/>
    </a:custClr>
    <a:custClr name="Gold, Darker 60%">
      <a:srgbClr val="604400"/>
    </a:custClr>
    <a:custClr name="Magenta, Darker 60%">
      <a:srgbClr val="53002C"/>
    </a:custClr>
    <a:custClr name="Purple, Darker 60%">
      <a:srgbClr val="180621"/>
    </a:custClr>
    <a:custClr name="Lime Green, Darker 60%">
      <a:srgbClr val="4E5600"/>
    </a:custClr>
    <a:custClr name="Light Blue, Darker 60%">
      <a:srgbClr val="2A5459"/>
    </a:custClr>
  </a:custClrLst>
  <a:extLst>
    <a:ext uri="{05A4C25C-085E-4340-85A3-A5531E510DB2}">
      <thm15:themeFamily xmlns:thm15="http://schemas.microsoft.com/office/thememl/2012/main" name="blank" id="{9FA266AB-5005-44F8-ABE1-CBD751927E0B}" vid="{01D0DAFE-49CF-437F-BBAC-5737518177C1}"/>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BrandIn lastLayout="1"/>
</file>

<file path=customXml/itemProps1.xml><?xml version="1.0" encoding="utf-8"?>
<ds:datastoreItem xmlns:ds="http://schemas.openxmlformats.org/officeDocument/2006/customXml" ds:itemID="{A9377F0E-6DE4-47A6-94F7-B5269FE2FCE0}">
  <ds:schemaRefs/>
</ds:datastoreItem>
</file>

<file path=docProps/app.xml><?xml version="1.0" encoding="utf-8"?>
<Properties xmlns="http://schemas.openxmlformats.org/officeDocument/2006/extended-properties" xmlns:vt="http://schemas.openxmlformats.org/officeDocument/2006/docPropsVTypes">
  <TotalTime>317</TotalTime>
  <Words>6767</Words>
  <Application>Microsoft Office PowerPoint</Application>
  <PresentationFormat>Widescreen</PresentationFormat>
  <Paragraphs>652</Paragraphs>
  <Slides>35</Slides>
  <Notes>19</Notes>
  <HiddenSlides>0</HiddenSlides>
  <MMClips>0</MMClips>
  <ScaleCrop>false</ScaleCrop>
  <HeadingPairs>
    <vt:vector size="8" baseType="variant">
      <vt:variant>
        <vt:lpstr>Fonts Used</vt:lpstr>
      </vt:variant>
      <vt:variant>
        <vt:i4>27</vt:i4>
      </vt:variant>
      <vt:variant>
        <vt:lpstr>Theme</vt:lpstr>
      </vt:variant>
      <vt:variant>
        <vt:i4>4</vt:i4>
      </vt:variant>
      <vt:variant>
        <vt:lpstr>Embedded OLE Servers</vt:lpstr>
      </vt:variant>
      <vt:variant>
        <vt:i4>1</vt:i4>
      </vt:variant>
      <vt:variant>
        <vt:lpstr>Slide Titles</vt:lpstr>
      </vt:variant>
      <vt:variant>
        <vt:i4>35</vt:i4>
      </vt:variant>
    </vt:vector>
  </HeadingPairs>
  <TitlesOfParts>
    <vt:vector size="67" baseType="lpstr">
      <vt:lpstr>AdvTT0d8bc80f.B</vt:lpstr>
      <vt:lpstr>AdvTT0d8bc80f.B+fb</vt:lpstr>
      <vt:lpstr>Aptos</vt:lpstr>
      <vt:lpstr>Aptos Display</vt:lpstr>
      <vt:lpstr>Arial</vt:lpstr>
      <vt:lpstr>Avenir 55</vt:lpstr>
      <vt:lpstr>BlinkMacSystemFont</vt:lpstr>
      <vt:lpstr>Bookerly</vt:lpstr>
      <vt:lpstr>Calibri</vt:lpstr>
      <vt:lpstr>Calisto MT</vt:lpstr>
      <vt:lpstr>Cambria</vt:lpstr>
      <vt:lpstr>GillSansNova-Book</vt:lpstr>
      <vt:lpstr>GillSansNova-BookItalic</vt:lpstr>
      <vt:lpstr>Montserrat</vt:lpstr>
      <vt:lpstr>Montserrat SemiBold</vt:lpstr>
      <vt:lpstr>Nunito</vt:lpstr>
      <vt:lpstr>Roboto</vt:lpstr>
      <vt:lpstr>Roboto Light</vt:lpstr>
      <vt:lpstr>Sanofi Sans 3 Regular</vt:lpstr>
      <vt:lpstr>Segoe UI</vt:lpstr>
      <vt:lpstr>Söhne</vt:lpstr>
      <vt:lpstr>Source Sans Pro</vt:lpstr>
      <vt:lpstr>STIXGeneral-Regular</vt:lpstr>
      <vt:lpstr>Tahoma</vt:lpstr>
      <vt:lpstr>Times New Roman</vt:lpstr>
      <vt:lpstr>Verdana</vt:lpstr>
      <vt:lpstr>Wingdings</vt:lpstr>
      <vt:lpstr>Office Theme</vt:lpstr>
      <vt:lpstr>1_Custom Design</vt:lpstr>
      <vt:lpstr>AstraZeneca Standard Template</vt:lpstr>
      <vt:lpstr>2_Custom Design</vt:lpstr>
      <vt:lpstr>Chart</vt:lpstr>
      <vt:lpstr>Tối ưu kiểm soát đường huyết và bảo vệ tim mạch - thận cho bệnh nhân đái tháo đường tuýp 2</vt:lpstr>
      <vt:lpstr>Giảm 1% HbA1c giúp giảm đáng kể các biến cố  liên quan đến đái tháo đường</vt:lpstr>
      <vt:lpstr>Hậu quả của việc chậm trễ trong Kiểm soát Đường huyết  “Thuyết trí nhớ chuyển hóa” (Legacy effect)</vt:lpstr>
      <vt:lpstr>HbA1c là yếu tố dự đoán quan trọng nhất cho đột quỵ, NMCT và cũng là yếu tố dự đoán quan trọng cho tử vong</vt:lpstr>
      <vt:lpstr>Bộ 8 cơ chế sinh lý bệnh phức tạp </vt:lpstr>
      <vt:lpstr>Dapagliflozin - Liệu pháp kiểm soát đường huyết  mới với cơ chế thận - độc lập với insulin1–3 </vt:lpstr>
      <vt:lpstr>Phần lớn thuốc điều trị ĐTĐ có cơ chế phụ thuộc insulin Phối hợp thuốc cần tác động từ nhiều cơ chế </vt:lpstr>
      <vt:lpstr>DAPAGLIFLOZIN- Kiểm soát hiệu quả cả  3 chỉ số đường huyết </vt:lpstr>
      <vt:lpstr>Dapagliflozin/Dapa+metxr : kiểm soát đường huyết  nhanh - ổn định – êm dịu 1,2,3</vt:lpstr>
      <vt:lpstr>ĐTĐ có vai trò trung tâm trong tiến triển các  bệnh lý Tim mạch – Thận</vt:lpstr>
      <vt:lpstr>We Need To Act! Effects of Standard of Care “Five-Finger Rule”</vt:lpstr>
      <vt:lpstr>Dân số ứng dụng từ các TNLS đánh giá lợi ích tim mạch (CVOT) của SGLT2i trên bệnh nhân ĐTĐ típ 2</vt:lpstr>
      <vt:lpstr>Tóm tắt các kết quả qua  CVOT của các SGLT-2i ở BN ĐTĐ</vt:lpstr>
      <vt:lpstr>DECLARE TIMI 58: Hiệu quả cải thiện &amp; thoái lui diễn tiến đạm niệu</vt:lpstr>
      <vt:lpstr>PowerPoint Presentation</vt:lpstr>
      <vt:lpstr>Thuốc SLT2i làm giảm nguy cơ nhập viện do suy tim</vt:lpstr>
      <vt:lpstr>SGLT2i làm giảm nhập viện do suy tim ngay cả khi  bệnh nhân chưa có suy tim </vt:lpstr>
      <vt:lpstr>Sử dụng sớm SGLT2i giúp phá vỡ “Trí nhớ chuyển hóa” “TỒI” trên BN ĐTĐ típ 2</vt:lpstr>
      <vt:lpstr>ESC 2023: Phân tầng nguy cơ tim mạch ở bn ĐTĐ</vt:lpstr>
      <vt:lpstr>Lựa chọn thuốc hạ đường huyết theo phân tầng nguy cơ tim mạch ở bn ĐTĐ típ 2 </vt:lpstr>
      <vt:lpstr> </vt:lpstr>
      <vt:lpstr>PowerPoint Presentation</vt:lpstr>
      <vt:lpstr>PowerPoint Presentation</vt:lpstr>
      <vt:lpstr>Tiếp cận toàn diện trong quản lý bệnh nhân ĐTĐ típ 2</vt:lpstr>
      <vt:lpstr>Các khuyến cáo về thời điểm bắt đầu  phối hợp 2 thuốc điều trị ĐTĐ</vt:lpstr>
      <vt:lpstr>PowerPoint Presentation</vt:lpstr>
      <vt:lpstr> </vt:lpstr>
      <vt:lpstr>Hiệu lực kiểm soát đường huyết: SGLT2i &gt; DPP4i.  Cả hai thuốc đều có nguy cơ hạ đường huyết rất thấp</vt:lpstr>
      <vt:lpstr>Lợi ích về chuyển hóa cộng thêm của SGLT2i</vt:lpstr>
      <vt:lpstr>SGLT2i giảm HbA1c hiệu quả hơn so với DPP4i,  cùng lợi ích cộng thêm về cân nặng và huyết áp</vt:lpstr>
      <vt:lpstr>SGLT2i (Dapagliflozin) vs DPP4i trên Phương diện kinh tế - y tế</vt:lpstr>
      <vt:lpstr>SU hiệu quả nhanh/ mạnh, nhưng không duy trì lâu dài SGLT2i giúp trì hoãn thời gian HbA1c quay trở lại ban đầu</vt:lpstr>
      <vt:lpstr>Phối hợp Metformin XR + SGLT2i Hiệu quả trên HbA1c trên BN mới chẩn đoán</vt:lpstr>
      <vt:lpstr>Phối hợp Metformin XR + SGLT2i giảm HbA1c mạnh mẽ trên BN có mức nền &gt; 9%</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Tối ưu kiểm soát đường huyết và bảo vệ tim mạch - thận cho bệnh nhân đái tháo đường tuýp 2</dc:title>
  <dc:creator>Nguyen, Duc Tung</dc:creator>
  <cp:lastModifiedBy>Sieu, Nhat Nga</cp:lastModifiedBy>
  <cp:revision>14</cp:revision>
  <dcterms:created xsi:type="dcterms:W3CDTF">2025-04-14T07:35:47Z</dcterms:created>
  <dcterms:modified xsi:type="dcterms:W3CDTF">2025-05-22T02:26:11Z</dcterms:modified>
</cp:coreProperties>
</file>